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0" r:id="rId3"/>
    <p:sldId id="257" r:id="rId4"/>
    <p:sldId id="271" r:id="rId5"/>
    <p:sldId id="272" r:id="rId6"/>
    <p:sldId id="258" r:id="rId7"/>
    <p:sldId id="259" r:id="rId8"/>
    <p:sldId id="262" r:id="rId9"/>
    <p:sldId id="263" r:id="rId10"/>
    <p:sldId id="264" r:id="rId11"/>
    <p:sldId id="273" r:id="rId12"/>
    <p:sldId id="274" r:id="rId13"/>
    <p:sldId id="275" r:id="rId14"/>
    <p:sldId id="276" r:id="rId15"/>
    <p:sldId id="277" r:id="rId16"/>
    <p:sldId id="266" r:id="rId17"/>
    <p:sldId id="267" r:id="rId18"/>
    <p:sldId id="268" r:id="rId19"/>
    <p:sldId id="269" r:id="rId20"/>
  </p:sldIdLst>
  <p:sldSz cx="9144000" cy="5143500" type="screen16x9"/>
  <p:notesSz cx="6858000" cy="9144000"/>
  <p:embeddedFontLst>
    <p:embeddedFont>
      <p:font typeface="Maven Pro" panose="020B0604020202020204" charset="0"/>
      <p:regular r:id="rId22"/>
      <p:bold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16bd5a473_1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16bd5a473_1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16bd5a473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16bd5a473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6bd5a473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6bd5a473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6bd5a473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6bd5a473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6bd5a473_1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6bd5a473_1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6bd5a473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6bd5a473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6bd5a473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6bd5a473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6bd5a473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6bd5a473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6bd5a47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6bd5a473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6bd5a47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6bd5a47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366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Case Study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-Bank Loan</a:t>
            </a:r>
            <a:endParaRPr sz="24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43296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By:- Amit Chawla and Harnoor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303800" y="425850"/>
            <a:ext cx="70305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CONTRACT STATUS </a:t>
            </a:r>
            <a:r>
              <a:rPr lang="en-US" sz="2400" dirty="0"/>
              <a:t>VS </a:t>
            </a:r>
            <a:r>
              <a:rPr lang="en" sz="2400" dirty="0"/>
              <a:t>CLIENT TYPE</a:t>
            </a:r>
            <a:endParaRPr sz="2400" dirty="0"/>
          </a:p>
        </p:txBody>
      </p:sp>
      <p:pic>
        <p:nvPicPr>
          <p:cNvPr id="5" name="Google Shape;338;p21">
            <a:extLst>
              <a:ext uri="{FF2B5EF4-FFF2-40B4-BE49-F238E27FC236}">
                <a16:creationId xmlns:a16="http://schemas.microsoft.com/office/drawing/2014/main" id="{2EA7677A-926D-49A2-86D0-EB2DBF7470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18"/>
          <a:stretch/>
        </p:blipFill>
        <p:spPr>
          <a:xfrm>
            <a:off x="237837" y="1257945"/>
            <a:ext cx="5311383" cy="38855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594337-9906-4880-91F7-687313EFF39C}"/>
              </a:ext>
            </a:extLst>
          </p:cNvPr>
          <p:cNvSpPr/>
          <p:nvPr/>
        </p:nvSpPr>
        <p:spPr>
          <a:xfrm>
            <a:off x="5432612" y="1151189"/>
            <a:ext cx="3711388" cy="2854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The count of repeaters is high, clients are loyal to the bank.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The Approved percentage is high for New, Refresher and Repeater. It is significantly higher for Repeater.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Likelihood of new applicants cancelling the application is vey low. 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The percentage for Canceled and Refused is also significantly higher for Repeater.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Refreshed clients have slightly higher Canceled percentage as compared to New clients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564D-AEAF-49FA-8E9B-4D525330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Impact of Income on payment difficulties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B8A8-A5C8-4EEA-9A9A-0D2B824D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4524" y="1990050"/>
            <a:ext cx="3069776" cy="2541600"/>
          </a:xfrm>
        </p:spPr>
        <p:txBody>
          <a:bodyPr/>
          <a:lstStyle/>
          <a:p>
            <a:r>
              <a:rPr lang="en-US" dirty="0"/>
              <a:t>For people with income more than 10 lac there is very less risk of default</a:t>
            </a:r>
          </a:p>
          <a:p>
            <a:r>
              <a:rPr lang="en-US" dirty="0"/>
              <a:t>People with income less than 3 lacs are most likely to face difficulties in payments</a:t>
            </a:r>
          </a:p>
          <a:p>
            <a:r>
              <a:rPr lang="en-US" dirty="0"/>
              <a:t>More specifically, majority of people who faced difficulties had income between 1 lac and 2 lacs approximately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ABC91-4665-4AD7-8C8E-72778EF9D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0"/>
          <a:stretch/>
        </p:blipFill>
        <p:spPr>
          <a:xfrm>
            <a:off x="257627" y="1694329"/>
            <a:ext cx="4777565" cy="32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0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564D-AEAF-49FA-8E9B-4D525330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Impact of Income on payment difficulties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B8A8-A5C8-4EEA-9A9A-0D2B824D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6194" y="1942985"/>
            <a:ext cx="3069776" cy="2541600"/>
          </a:xfrm>
        </p:spPr>
        <p:txBody>
          <a:bodyPr/>
          <a:lstStyle/>
          <a:p>
            <a:r>
              <a:rPr lang="en-US" dirty="0"/>
              <a:t>Upper limits of the credits in case of people with payment difficulties is less. </a:t>
            </a:r>
          </a:p>
          <a:p>
            <a:r>
              <a:rPr lang="en-US" dirty="0"/>
              <a:t>Most of the payment difficulties are associated with the people with incomes less than 5 lacs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B7999-A2C1-4F58-9297-7A366A4F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0" y="1764012"/>
            <a:ext cx="5638164" cy="3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4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10C3-5C15-479D-9FCF-D8C5C09B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Applicants relation with bank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7C72-3684-4494-806E-3123F891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747" y="1949708"/>
            <a:ext cx="3369054" cy="2541600"/>
          </a:xfrm>
        </p:spPr>
        <p:txBody>
          <a:bodyPr/>
          <a:lstStyle/>
          <a:p>
            <a:r>
              <a:rPr lang="en-US" dirty="0"/>
              <a:t> Most of the applications are from Repeaters. </a:t>
            </a:r>
          </a:p>
          <a:p>
            <a:r>
              <a:rPr lang="en-US" dirty="0"/>
              <a:t>Clients are loyal to the bank</a:t>
            </a:r>
          </a:p>
          <a:p>
            <a:r>
              <a:rPr lang="en-US" dirty="0"/>
              <a:t>There are decent New applications too. Hence, the banks might have some attractive offers since it is attracting new applications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19141-88A1-4E13-AE49-D7EE3FABF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" r="16541"/>
          <a:stretch/>
        </p:blipFill>
        <p:spPr>
          <a:xfrm>
            <a:off x="457199" y="2049774"/>
            <a:ext cx="4323229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1A5F-7945-4DD9-94EE-380534C7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Previous application processing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7D71F-11E1-45D2-A07C-23A42FDA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7118" y="1727832"/>
            <a:ext cx="3422276" cy="2420586"/>
          </a:xfrm>
        </p:spPr>
        <p:txBody>
          <a:bodyPr/>
          <a:lstStyle/>
          <a:p>
            <a:r>
              <a:rPr lang="en-US" dirty="0"/>
              <a:t>62.6% of the previous loan applications were approved. </a:t>
            </a:r>
          </a:p>
          <a:p>
            <a:r>
              <a:rPr lang="en-US" dirty="0"/>
              <a:t>18.35 % applications were cancelled</a:t>
            </a:r>
          </a:p>
          <a:p>
            <a:r>
              <a:rPr lang="en-US" dirty="0"/>
              <a:t>Only 17.35% applications were refused.</a:t>
            </a:r>
          </a:p>
          <a:p>
            <a:r>
              <a:rPr lang="en-US" dirty="0"/>
              <a:t>1.6 % applications were cancelled at some different stages. </a:t>
            </a:r>
          </a:p>
          <a:p>
            <a:endParaRPr lang="en-US" dirty="0"/>
          </a:p>
          <a:p>
            <a:pPr marL="146050" indent="0">
              <a:buNone/>
            </a:pPr>
            <a:r>
              <a:rPr lang="en-US" sz="1100" dirty="0"/>
              <a:t>Remarks - Bank may want to review the reasons for cancellations of the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49369-D893-4B80-8931-397102E5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1" y="1609725"/>
            <a:ext cx="4602536" cy="29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1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D59-EDFD-4777-90F8-173133FD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Number of days since last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BE4E-4C03-4254-8421-3F260AC1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094" y="1990050"/>
            <a:ext cx="3278206" cy="2541600"/>
          </a:xfrm>
        </p:spPr>
        <p:txBody>
          <a:bodyPr/>
          <a:lstStyle/>
          <a:p>
            <a:r>
              <a:rPr lang="en-US" dirty="0"/>
              <a:t>### </a:t>
            </a:r>
            <a:r>
              <a:rPr lang="en-US" dirty="0" err="1"/>
              <a:t>tbd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ABBB3-00C9-4914-93D9-A1095BC74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3" t="3031" r="14259"/>
          <a:stretch/>
        </p:blipFill>
        <p:spPr>
          <a:xfrm>
            <a:off x="376517" y="2091018"/>
            <a:ext cx="4039900" cy="22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Highest AMT_APPLICATION loans</a:t>
            </a:r>
            <a:endParaRPr sz="2400" dirty="0"/>
          </a:p>
        </p:txBody>
      </p:sp>
      <p:sp>
        <p:nvSpPr>
          <p:cNvPr id="350" name="Google Shape;350;p23"/>
          <p:cNvSpPr txBox="1">
            <a:spLocks noGrp="1"/>
          </p:cNvSpPr>
          <p:nvPr>
            <p:ph type="body" idx="1"/>
          </p:nvPr>
        </p:nvSpPr>
        <p:spPr>
          <a:xfrm>
            <a:off x="1303800" y="2922925"/>
            <a:ext cx="7030500" cy="17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observed that highest AMT_APPLICATION for loan amounted to 58.5 Lacs.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loan was approved.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Client who applied for this loan has successfully paid back on time without default.</a:t>
            </a:r>
            <a:endParaRPr dirty="0"/>
          </a:p>
        </p:txBody>
      </p:sp>
      <p:pic>
        <p:nvPicPr>
          <p:cNvPr id="351" name="Google Shape;351;p23"/>
          <p:cNvPicPr preferRelativeResize="0"/>
          <p:nvPr/>
        </p:nvPicPr>
        <p:blipFill rotWithShape="1">
          <a:blip r:embed="rId3">
            <a:alphaModFix/>
          </a:blip>
          <a:srcRect b="36362"/>
          <a:stretch/>
        </p:blipFill>
        <p:spPr>
          <a:xfrm>
            <a:off x="1303800" y="1662450"/>
            <a:ext cx="6800750" cy="80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Words...</a:t>
            </a: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body" idx="1"/>
          </p:nvPr>
        </p:nvSpPr>
        <p:spPr>
          <a:xfrm>
            <a:off x="1056750" y="1798725"/>
            <a:ext cx="7030500" cy="26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Loan applications are mostly from clients having 0 or 1 children and the loan amount is mostly less than 5 Lakhs.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Females have a high percentage in both, defaulting a loan and paying back on time.</a:t>
            </a:r>
            <a:endParaRPr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Clients with Lower secondary education level are more likely to default for AMT_INCOME_TOTAL &lt; 400000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count of Repeaters is high, clients are loyal to the bank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number of people who have applied for loan and defaulted are in age of 25-40 years.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...contd Final Words</a:t>
            </a:r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Mostly payments are done by cash through the bank by clients.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high AMT_APPLICATION (greater than 50 Lac) was approved and the client successfully paid back on time.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people with income more than 10 lac there is very less risk of default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AMT_CREDIT And AMT_ANNUITY have the highest correlation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/>
        </p:nvSpPr>
        <p:spPr>
          <a:xfrm>
            <a:off x="1403700" y="1872750"/>
            <a:ext cx="63366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60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2585100" y="2773775"/>
            <a:ext cx="39822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By:- Harnoor Singh and Amit Chawla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8048-8B93-4FC0-A6D9-52515A42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Objective 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8EE18-C4E6-4154-B595-6B2FF648E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999300"/>
          </a:xfrm>
        </p:spPr>
        <p:txBody>
          <a:bodyPr/>
          <a:lstStyle/>
          <a:p>
            <a:r>
              <a:rPr lang="en-US" dirty="0"/>
              <a:t>Analyze the type of clients those apply for loans with the given financial institution</a:t>
            </a:r>
          </a:p>
          <a:p>
            <a:r>
              <a:rPr lang="en-US" dirty="0"/>
              <a:t>Analyze patterns for determining clients who face payment difficulties</a:t>
            </a:r>
          </a:p>
          <a:p>
            <a:r>
              <a:rPr lang="en-US" dirty="0"/>
              <a:t>Based on the patterns identified above decide whether a new applicant should be given a 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Loan application - </a:t>
            </a:r>
            <a:r>
              <a:rPr lang="en-US" sz="2400" dirty="0"/>
              <a:t>Number Of Children</a:t>
            </a:r>
            <a:endParaRPr sz="240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5085175" y="2221075"/>
            <a:ext cx="3440400" cy="1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90% </a:t>
            </a:r>
            <a:r>
              <a:rPr lang="en-US" dirty="0"/>
              <a:t>of </a:t>
            </a:r>
            <a:r>
              <a:rPr lang="en" dirty="0"/>
              <a:t>loan </a:t>
            </a:r>
            <a:r>
              <a:rPr lang="en-US" dirty="0"/>
              <a:t>applicants have &lt;=2 </a:t>
            </a:r>
            <a:r>
              <a:rPr lang="en" dirty="0"/>
              <a:t>children.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On</a:t>
            </a:r>
            <a:r>
              <a:rPr lang="en-US" dirty="0" err="1"/>
              <a:t>ly</a:t>
            </a:r>
            <a:r>
              <a:rPr lang="en-US" dirty="0"/>
              <a:t> 1 % of the loan applicants have more than 3 children.</a:t>
            </a:r>
            <a:endParaRPr lang="en" dirty="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8" y="1854403"/>
            <a:ext cx="4385125" cy="27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BAE-A17C-4065-A2C4-23691B15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Presence of institution</a:t>
            </a:r>
            <a:br>
              <a:rPr lang="en-US" sz="2400" dirty="0"/>
            </a:br>
            <a:r>
              <a:rPr lang="en-US" sz="2400" dirty="0"/>
              <a:t>- based on population of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E8E6F-BE88-44F1-8CEE-1F226AD4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8" y="1806388"/>
            <a:ext cx="5338202" cy="326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2D2C3-53E3-4B2D-A952-0CBD428EA2AE}"/>
              </a:ext>
            </a:extLst>
          </p:cNvPr>
          <p:cNvSpPr txBox="1"/>
          <p:nvPr/>
        </p:nvSpPr>
        <p:spPr>
          <a:xfrm>
            <a:off x="6044453" y="2225488"/>
            <a:ext cx="2702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97.5% of the applicants are from low to medium population density region.</a:t>
            </a:r>
          </a:p>
        </p:txBody>
      </p:sp>
    </p:spTree>
    <p:extLst>
      <p:ext uri="{BB962C8B-B14F-4D97-AF65-F5344CB8AC3E}">
        <p14:creationId xmlns:p14="http://schemas.microsoft.com/office/powerpoint/2010/main" val="383147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AEED-97EA-4FC5-A1A4-0BC6A696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Ratio of payment defaults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A581-CE2D-4C65-87F7-40E8B4C8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9335" y="1990050"/>
            <a:ext cx="2894965" cy="2541600"/>
          </a:xfrm>
        </p:spPr>
        <p:txBody>
          <a:bodyPr/>
          <a:lstStyle/>
          <a:p>
            <a:r>
              <a:rPr lang="en-US" dirty="0"/>
              <a:t>91.9% people did not face any payment difficulties while 8.1 % did.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D37D3-6157-4062-9137-5816F4FE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7" y="1704976"/>
            <a:ext cx="4531670" cy="24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65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Type of loan and payback</a:t>
            </a:r>
            <a:endParaRPr sz="2400" dirty="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611850" y="4050400"/>
            <a:ext cx="7920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slightly more data points for TARGET = 0, where clients had no difficulty in payment for revolving loans. So, clients who opted for revolving loans are slightly more likely to pay back without difficulty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49" y="1164361"/>
            <a:ext cx="7920299" cy="2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4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Gender distribution on payme</a:t>
            </a:r>
            <a:r>
              <a:rPr lang="en-US" sz="2400" dirty="0" err="1"/>
              <a:t>nt</a:t>
            </a:r>
            <a:r>
              <a:rPr lang="en-US" sz="2400" dirty="0"/>
              <a:t> difficulties</a:t>
            </a:r>
            <a:endParaRPr sz="2400" dirty="0"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243288" y="1665947"/>
            <a:ext cx="53178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clients who had payment difficulty, around 57% of them whereas females, where males were around 43%.</a:t>
            </a:r>
            <a:endParaRPr dirty="0"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r="53740"/>
          <a:stretch/>
        </p:blipFill>
        <p:spPr>
          <a:xfrm>
            <a:off x="6544622" y="1058499"/>
            <a:ext cx="2470132" cy="246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l="52326"/>
          <a:stretch/>
        </p:blipFill>
        <p:spPr>
          <a:xfrm>
            <a:off x="303401" y="2721072"/>
            <a:ext cx="2545400" cy="246949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>
            <a:spLocks noGrp="1"/>
          </p:cNvSpPr>
          <p:nvPr>
            <p:ph type="body" idx="1"/>
          </p:nvPr>
        </p:nvSpPr>
        <p:spPr>
          <a:xfrm>
            <a:off x="3189107" y="3703914"/>
            <a:ext cx="53178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clients who had no payment difficulty, around 65% of them whereas females, where males were around 33.5%.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303800" y="625288"/>
            <a:ext cx="7030500" cy="52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Total Income </a:t>
            </a:r>
            <a:r>
              <a:rPr lang="en" sz="2400" dirty="0"/>
              <a:t>vs </a:t>
            </a:r>
            <a:r>
              <a:rPr lang="en-US" sz="2400" dirty="0"/>
              <a:t>Education Level Analysis</a:t>
            </a:r>
            <a:endParaRPr sz="2400" dirty="0"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306" y="1200638"/>
            <a:ext cx="3547290" cy="3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9;p17">
            <a:extLst>
              <a:ext uri="{FF2B5EF4-FFF2-40B4-BE49-F238E27FC236}">
                <a16:creationId xmlns:a16="http://schemas.microsoft.com/office/drawing/2014/main" id="{45C5E718-7363-4290-81D1-05CCEF35F0BB}"/>
              </a:ext>
            </a:extLst>
          </p:cNvPr>
          <p:cNvSpPr txBox="1"/>
          <p:nvPr/>
        </p:nvSpPr>
        <p:spPr>
          <a:xfrm>
            <a:off x="1371600" y="4882338"/>
            <a:ext cx="3348318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People with NO payment difficulties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E3C35-D48A-46F6-B5E6-36EDDF8FC008}"/>
              </a:ext>
            </a:extLst>
          </p:cNvPr>
          <p:cNvSpPr/>
          <p:nvPr/>
        </p:nvSpPr>
        <p:spPr>
          <a:xfrm>
            <a:off x="4961965" y="1314476"/>
            <a:ext cx="3684494" cy="24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lnSpc>
                <a:spcPct val="150000"/>
              </a:lnSpc>
              <a:spcBef>
                <a:spcPts val="1600"/>
              </a:spcBef>
              <a:buSzPts val="1300"/>
              <a:buChar char="●"/>
            </a:pPr>
            <a:r>
              <a:rPr lang="en-US" sz="1200" dirty="0"/>
              <a:t>Majority of on time paying clients lies in higher range of AMT_INCOME_TOTAL</a:t>
            </a:r>
          </a:p>
          <a:p>
            <a:pPr marL="146050" lvl="0" algn="just">
              <a:lnSpc>
                <a:spcPct val="150000"/>
              </a:lnSpc>
              <a:spcBef>
                <a:spcPts val="1600"/>
              </a:spcBef>
              <a:buSzPts val="1300"/>
            </a:pPr>
            <a:endParaRPr lang="en-US" sz="1200" dirty="0"/>
          </a:p>
          <a:p>
            <a:pPr marL="457200" lvl="0" indent="-311150" algn="just">
              <a:lnSpc>
                <a:spcPct val="150000"/>
              </a:lnSpc>
              <a:buSzPts val="1300"/>
              <a:buChar char="●"/>
            </a:pPr>
            <a:r>
              <a:rPr lang="en-US" sz="1200" dirty="0"/>
              <a:t>Clients with lower secondary who opted for large sum of loan (945000.0) have paid on time while clients of same education who took loans of moderate size (450000.0) have defaulted.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1223682" y="853075"/>
            <a:ext cx="3087670" cy="40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 clients </a:t>
            </a:r>
            <a:r>
              <a:rPr lang="en-US" dirty="0"/>
              <a:t>with payment difficulties</a:t>
            </a:r>
            <a:endParaRPr dirty="0"/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Although academic degree seems to be in higher range, there are only 3 cases of default for clients with academic degree and those are in middle income range. </a:t>
            </a:r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Clients with lower secondary education level are more likely to default for Total Income&lt; 400000</a:t>
            </a:r>
            <a:endParaRPr dirty="0"/>
          </a:p>
        </p:txBody>
      </p:sp>
      <p:pic>
        <p:nvPicPr>
          <p:cNvPr id="4" name="Google Shape;323;p19">
            <a:extLst>
              <a:ext uri="{FF2B5EF4-FFF2-40B4-BE49-F238E27FC236}">
                <a16:creationId xmlns:a16="http://schemas.microsoft.com/office/drawing/2014/main" id="{74925407-0D55-4FAE-A4A9-4B65662D7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733" y="853075"/>
            <a:ext cx="3850672" cy="3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0;p17">
            <a:extLst>
              <a:ext uri="{FF2B5EF4-FFF2-40B4-BE49-F238E27FC236}">
                <a16:creationId xmlns:a16="http://schemas.microsoft.com/office/drawing/2014/main" id="{483FBF7B-8830-4AC8-8A75-9357479FAA31}"/>
              </a:ext>
            </a:extLst>
          </p:cNvPr>
          <p:cNvSpPr txBox="1"/>
          <p:nvPr/>
        </p:nvSpPr>
        <p:spPr>
          <a:xfrm>
            <a:off x="5573806" y="4544925"/>
            <a:ext cx="2891599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People with payment difficulties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808</Words>
  <Application>Microsoft Office PowerPoint</Application>
  <PresentationFormat>On-screen Show (16:9)</PresentationFormat>
  <Paragraphs>72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Maven Pro</vt:lpstr>
      <vt:lpstr>Nunito</vt:lpstr>
      <vt:lpstr>Arial</vt:lpstr>
      <vt:lpstr>Momentum</vt:lpstr>
      <vt:lpstr>EDA Case Study -Bank Loan</vt:lpstr>
      <vt:lpstr>Objective - </vt:lpstr>
      <vt:lpstr>Loan application - Number Of Children</vt:lpstr>
      <vt:lpstr>Presence of institution - based on population of region</vt:lpstr>
      <vt:lpstr>Ratio of payment defaults </vt:lpstr>
      <vt:lpstr>Type of loan and payback</vt:lpstr>
      <vt:lpstr>Gender distribution on payment difficulties</vt:lpstr>
      <vt:lpstr>Total Income vs Education Level Analysis</vt:lpstr>
      <vt:lpstr>PowerPoint Presentation</vt:lpstr>
      <vt:lpstr>CONTRACT STATUS VS CLIENT TYPE</vt:lpstr>
      <vt:lpstr>Impact of Income on payment difficulties</vt:lpstr>
      <vt:lpstr>Impact of Income on payment difficulties</vt:lpstr>
      <vt:lpstr>Applicants relation with bank</vt:lpstr>
      <vt:lpstr>Previous application processing record</vt:lpstr>
      <vt:lpstr>Number of days since last application</vt:lpstr>
      <vt:lpstr>Highest AMT_APPLICATION loans</vt:lpstr>
      <vt:lpstr>Final Words...</vt:lpstr>
      <vt:lpstr>...contd Final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 -Bank Loan</dc:title>
  <cp:lastModifiedBy>V-Amit Chawla</cp:lastModifiedBy>
  <cp:revision>42</cp:revision>
  <dcterms:modified xsi:type="dcterms:W3CDTF">2020-03-16T13:27:04Z</dcterms:modified>
</cp:coreProperties>
</file>