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4" r:id="rId3"/>
    <p:sldId id="257" r:id="rId4"/>
    <p:sldId id="265" r:id="rId5"/>
    <p:sldId id="266" r:id="rId6"/>
    <p:sldId id="272" r:id="rId7"/>
    <p:sldId id="271" r:id="rId8"/>
    <p:sldId id="273" r:id="rId9"/>
    <p:sldId id="267" r:id="rId10"/>
    <p:sldId id="268" r:id="rId11"/>
    <p:sldId id="269" r:id="rId12"/>
    <p:sldId id="274" r:id="rId13"/>
    <p:sldId id="260" r:id="rId14"/>
    <p:sldId id="261" r:id="rId15"/>
    <p:sldId id="277" r:id="rId16"/>
    <p:sldId id="276" r:id="rId17"/>
    <p:sldId id="258" r:id="rId18"/>
    <p:sldId id="280" r:id="rId19"/>
    <p:sldId id="281" r:id="rId20"/>
    <p:sldId id="262" r:id="rId21"/>
    <p:sldId id="279" r:id="rId22"/>
    <p:sldId id="263" r:id="rId23"/>
    <p:sldId id="284" r:id="rId24"/>
    <p:sldId id="283"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00"/>
    <a:srgbClr val="4D2C35"/>
    <a:srgbClr val="E6AF00"/>
    <a:srgbClr val="90973B"/>
    <a:srgbClr val="B9BE5A"/>
    <a:srgbClr val="800000"/>
    <a:srgbClr val="0051A2"/>
    <a:srgbClr val="0066CC"/>
    <a:srgbClr val="FFB3D9"/>
    <a:srgbClr val="DFD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67" d="100"/>
          <a:sy n="67" d="100"/>
        </p:scale>
        <p:origin x="6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2AD95-0A20-482D-9AF6-44DD09B83BD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8971262E-5905-40A6-8349-5C83A35ABC90}">
      <dgm:prSet custT="1"/>
      <dgm:spPr/>
      <dgm:t>
        <a:bodyPr/>
        <a:lstStyle/>
        <a:p>
          <a:r>
            <a:rPr lang="en-US" sz="2800" b="1" i="0" u="none" baseline="0" dirty="0"/>
            <a:t> </a:t>
          </a:r>
          <a:r>
            <a:rPr lang="en-US" sz="2800" b="1" i="0" u="sng" baseline="0" dirty="0">
              <a:solidFill>
                <a:schemeClr val="accent4">
                  <a:lumMod val="50000"/>
                </a:schemeClr>
              </a:solidFill>
            </a:rPr>
            <a:t>Data Loading &amp; Pre-Processing</a:t>
          </a:r>
          <a:endParaRPr lang="en-IN" sz="2800" dirty="0">
            <a:solidFill>
              <a:schemeClr val="accent4">
                <a:lumMod val="50000"/>
              </a:schemeClr>
            </a:solidFill>
          </a:endParaRPr>
        </a:p>
      </dgm:t>
    </dgm:pt>
    <dgm:pt modelId="{7B061630-75FC-4DCD-8061-C1FE0E1E02ED}" type="parTrans" cxnId="{FD6808AE-73D1-41C1-9C22-BF97F55BB40E}">
      <dgm:prSet/>
      <dgm:spPr/>
      <dgm:t>
        <a:bodyPr/>
        <a:lstStyle/>
        <a:p>
          <a:endParaRPr lang="en-IN"/>
        </a:p>
      </dgm:t>
    </dgm:pt>
    <dgm:pt modelId="{AB4E09C4-C147-427D-B207-226E1569FDE0}" type="sibTrans" cxnId="{FD6808AE-73D1-41C1-9C22-BF97F55BB40E}">
      <dgm:prSet/>
      <dgm:spPr/>
      <dgm:t>
        <a:bodyPr/>
        <a:lstStyle/>
        <a:p>
          <a:endParaRPr lang="en-IN"/>
        </a:p>
      </dgm:t>
    </dgm:pt>
    <dgm:pt modelId="{0408BE35-A5BF-4CD6-B456-783451813FD2}">
      <dgm:prSet custT="1"/>
      <dgm:spPr/>
      <dgm:t>
        <a:bodyPr/>
        <a:lstStyle/>
        <a:p>
          <a:pPr algn="ctr">
            <a:buFont typeface="+mj-lt"/>
            <a:buAutoNum type="alphaLcPeriod"/>
          </a:pPr>
          <a:r>
            <a:rPr lang="en-US" sz="1800" b="0" i="0" baseline="0" dirty="0"/>
            <a:t>Loading and Reading Data</a:t>
          </a:r>
          <a:endParaRPr lang="en-IN" sz="1800" dirty="0"/>
        </a:p>
      </dgm:t>
    </dgm:pt>
    <dgm:pt modelId="{EF1382E1-AF2E-49C8-A6EC-33C3A7C653B4}" type="parTrans" cxnId="{00FC386E-C9AD-4D17-934F-1DEC0ACC47B8}">
      <dgm:prSet/>
      <dgm:spPr/>
      <dgm:t>
        <a:bodyPr/>
        <a:lstStyle/>
        <a:p>
          <a:endParaRPr lang="en-IN"/>
        </a:p>
      </dgm:t>
    </dgm:pt>
    <dgm:pt modelId="{59946A61-E86A-4639-BD77-C48329B3941B}" type="sibTrans" cxnId="{00FC386E-C9AD-4D17-934F-1DEC0ACC47B8}">
      <dgm:prSet/>
      <dgm:spPr/>
      <dgm:t>
        <a:bodyPr/>
        <a:lstStyle/>
        <a:p>
          <a:endParaRPr lang="en-IN"/>
        </a:p>
      </dgm:t>
    </dgm:pt>
    <dgm:pt modelId="{903E5633-A0B0-4B1E-829D-F8161332769B}">
      <dgm:prSet custT="1"/>
      <dgm:spPr/>
      <dgm:t>
        <a:bodyPr/>
        <a:lstStyle/>
        <a:p>
          <a:pPr algn="ctr">
            <a:buFont typeface="+mj-lt"/>
            <a:buAutoNum type="alphaLcPeriod"/>
          </a:pPr>
          <a:r>
            <a:rPr lang="en-US" sz="1800" b="0" i="0" baseline="0" dirty="0"/>
            <a:t>Merging different stock files into one data frame</a:t>
          </a:r>
          <a:endParaRPr lang="en-IN" sz="1800" dirty="0"/>
        </a:p>
      </dgm:t>
    </dgm:pt>
    <dgm:pt modelId="{B655EBE4-C9C0-4627-B211-BFF4E24E3199}" type="parTrans" cxnId="{3E882647-C4A4-4086-8140-83C8ABDCBEA0}">
      <dgm:prSet/>
      <dgm:spPr/>
      <dgm:t>
        <a:bodyPr/>
        <a:lstStyle/>
        <a:p>
          <a:endParaRPr lang="en-IN"/>
        </a:p>
      </dgm:t>
    </dgm:pt>
    <dgm:pt modelId="{5E86BACC-FB14-4AD2-A073-A11D493A00A6}" type="sibTrans" cxnId="{3E882647-C4A4-4086-8140-83C8ABDCBEA0}">
      <dgm:prSet/>
      <dgm:spPr/>
      <dgm:t>
        <a:bodyPr/>
        <a:lstStyle/>
        <a:p>
          <a:endParaRPr lang="en-IN"/>
        </a:p>
      </dgm:t>
    </dgm:pt>
    <dgm:pt modelId="{BBE51D6E-F207-4632-AECD-9435C2165AD4}">
      <dgm:prSet custT="1"/>
      <dgm:spPr/>
      <dgm:t>
        <a:bodyPr/>
        <a:lstStyle/>
        <a:p>
          <a:pPr algn="ctr">
            <a:buFont typeface="+mj-lt"/>
            <a:buAutoNum type="alphaLcPeriod"/>
          </a:pPr>
          <a:r>
            <a:rPr lang="en-US" sz="1800" b="0" i="0" baseline="0" dirty="0"/>
            <a:t>Cleaning the data</a:t>
          </a:r>
          <a:endParaRPr lang="en-IN" sz="1800" dirty="0"/>
        </a:p>
      </dgm:t>
    </dgm:pt>
    <dgm:pt modelId="{24998A67-2A79-4677-BD52-5DB07CF47C0E}" type="parTrans" cxnId="{D83712C4-B1DF-469D-A932-41FE1A6B48AF}">
      <dgm:prSet/>
      <dgm:spPr/>
      <dgm:t>
        <a:bodyPr/>
        <a:lstStyle/>
        <a:p>
          <a:endParaRPr lang="en-IN"/>
        </a:p>
      </dgm:t>
    </dgm:pt>
    <dgm:pt modelId="{C74B7649-E32C-4D0B-B4D0-F0315EF6BB08}" type="sibTrans" cxnId="{D83712C4-B1DF-469D-A932-41FE1A6B48AF}">
      <dgm:prSet/>
      <dgm:spPr/>
      <dgm:t>
        <a:bodyPr/>
        <a:lstStyle/>
        <a:p>
          <a:endParaRPr lang="en-IN"/>
        </a:p>
      </dgm:t>
    </dgm:pt>
    <dgm:pt modelId="{27C22FE9-9D3D-4F1D-8D4E-50DE8C0E4CB7}">
      <dgm:prSet custT="1"/>
      <dgm:spPr/>
      <dgm:t>
        <a:bodyPr/>
        <a:lstStyle/>
        <a:p>
          <a:pPr algn="ctr">
            <a:buFont typeface="+mj-lt"/>
            <a:buAutoNum type="alphaLcPeriod"/>
          </a:pPr>
          <a:r>
            <a:rPr lang="en-US" sz="1800" b="0" i="0" baseline="0" dirty="0"/>
            <a:t>Missing values treatment</a:t>
          </a:r>
          <a:endParaRPr lang="en-IN" sz="1800" dirty="0"/>
        </a:p>
      </dgm:t>
    </dgm:pt>
    <dgm:pt modelId="{814C4918-2A20-44F0-91B3-EC1A6DC3D376}" type="parTrans" cxnId="{8EDFFB7A-DEC1-4F8E-8AFD-B5819BD29F77}">
      <dgm:prSet/>
      <dgm:spPr/>
      <dgm:t>
        <a:bodyPr/>
        <a:lstStyle/>
        <a:p>
          <a:endParaRPr lang="en-IN"/>
        </a:p>
      </dgm:t>
    </dgm:pt>
    <dgm:pt modelId="{53FBEBA2-765F-4178-A080-742CBA90F5F5}" type="sibTrans" cxnId="{8EDFFB7A-DEC1-4F8E-8AFD-B5819BD29F77}">
      <dgm:prSet/>
      <dgm:spPr/>
      <dgm:t>
        <a:bodyPr/>
        <a:lstStyle/>
        <a:p>
          <a:endParaRPr lang="en-IN"/>
        </a:p>
      </dgm:t>
    </dgm:pt>
    <dgm:pt modelId="{793DE13E-9A45-42EA-8896-7779A7AE31B0}">
      <dgm:prSet custT="1"/>
      <dgm:spPr/>
      <dgm:t>
        <a:bodyPr/>
        <a:lstStyle/>
        <a:p>
          <a:pPr algn="ctr">
            <a:buFont typeface="+mj-lt"/>
            <a:buAutoNum type="alphaLcPeriod"/>
          </a:pPr>
          <a:r>
            <a:rPr lang="en-US" sz="1800" b="0" i="0" baseline="0" dirty="0"/>
            <a:t>Saving the cleaned dataset for future reference</a:t>
          </a:r>
          <a:endParaRPr lang="en-IN" sz="1800" dirty="0"/>
        </a:p>
      </dgm:t>
    </dgm:pt>
    <dgm:pt modelId="{2EA33165-D855-41F2-9F22-729447C50193}" type="parTrans" cxnId="{6B540655-6EB1-4F55-A7FE-37D182078D94}">
      <dgm:prSet/>
      <dgm:spPr/>
      <dgm:t>
        <a:bodyPr/>
        <a:lstStyle/>
        <a:p>
          <a:endParaRPr lang="en-IN"/>
        </a:p>
      </dgm:t>
    </dgm:pt>
    <dgm:pt modelId="{049EB8CC-F71D-44A3-994F-0F7AD7CDEC1D}" type="sibTrans" cxnId="{6B540655-6EB1-4F55-A7FE-37D182078D94}">
      <dgm:prSet/>
      <dgm:spPr/>
      <dgm:t>
        <a:bodyPr/>
        <a:lstStyle/>
        <a:p>
          <a:endParaRPr lang="en-IN"/>
        </a:p>
      </dgm:t>
    </dgm:pt>
    <dgm:pt modelId="{7CEEC234-5174-4DC4-B2C6-B2FA58039614}">
      <dgm:prSet custT="1"/>
      <dgm:spPr/>
      <dgm:t>
        <a:bodyPr/>
        <a:lstStyle/>
        <a:p>
          <a:pPr algn="ctr"/>
          <a:r>
            <a:rPr lang="en-US" sz="2800" b="1" i="0" u="sng" baseline="0" dirty="0">
              <a:solidFill>
                <a:schemeClr val="accent4">
                  <a:lumMod val="50000"/>
                </a:schemeClr>
              </a:solidFill>
            </a:rPr>
            <a:t>Data Exploration &amp; Visualization</a:t>
          </a:r>
          <a:endParaRPr lang="en-IN" sz="2800" dirty="0">
            <a:solidFill>
              <a:schemeClr val="accent4">
                <a:lumMod val="50000"/>
              </a:schemeClr>
            </a:solidFill>
          </a:endParaRPr>
        </a:p>
      </dgm:t>
    </dgm:pt>
    <dgm:pt modelId="{7E18441A-2018-48A1-9D86-E7B14DE028BA}" type="parTrans" cxnId="{994A6778-E79D-4885-AAB1-E92E247A1425}">
      <dgm:prSet/>
      <dgm:spPr/>
      <dgm:t>
        <a:bodyPr/>
        <a:lstStyle/>
        <a:p>
          <a:endParaRPr lang="en-IN"/>
        </a:p>
      </dgm:t>
    </dgm:pt>
    <dgm:pt modelId="{66D66695-A049-4C28-BE0B-15313D14B037}" type="sibTrans" cxnId="{994A6778-E79D-4885-AAB1-E92E247A1425}">
      <dgm:prSet/>
      <dgm:spPr/>
      <dgm:t>
        <a:bodyPr/>
        <a:lstStyle/>
        <a:p>
          <a:endParaRPr lang="en-IN"/>
        </a:p>
      </dgm:t>
    </dgm:pt>
    <dgm:pt modelId="{939049CC-B01F-44A1-9A90-91E57EF4BA0C}">
      <dgm:prSet/>
      <dgm:spPr/>
      <dgm:t>
        <a:bodyPr/>
        <a:lstStyle/>
        <a:p>
          <a:pPr>
            <a:buFont typeface="+mj-lt"/>
            <a:buAutoNum type="alphaLcPeriod"/>
          </a:pPr>
          <a:r>
            <a:rPr lang="en-US" b="0" i="0" baseline="0" dirty="0"/>
            <a:t>Actual Stock Values</a:t>
          </a:r>
          <a:endParaRPr lang="en-IN" dirty="0"/>
        </a:p>
      </dgm:t>
    </dgm:pt>
    <dgm:pt modelId="{5F4D12F6-5D39-4249-9575-BE1498DE8E84}" type="parTrans" cxnId="{2C1D32F0-A12B-464D-AAD2-12BB0095C60E}">
      <dgm:prSet/>
      <dgm:spPr/>
      <dgm:t>
        <a:bodyPr/>
        <a:lstStyle/>
        <a:p>
          <a:endParaRPr lang="en-IN"/>
        </a:p>
      </dgm:t>
    </dgm:pt>
    <dgm:pt modelId="{38FF7A4B-C837-4B5C-893F-ECCC1D105E25}" type="sibTrans" cxnId="{2C1D32F0-A12B-464D-AAD2-12BB0095C60E}">
      <dgm:prSet/>
      <dgm:spPr/>
      <dgm:t>
        <a:bodyPr/>
        <a:lstStyle/>
        <a:p>
          <a:endParaRPr lang="en-IN"/>
        </a:p>
      </dgm:t>
    </dgm:pt>
    <dgm:pt modelId="{68972255-9B77-4A2F-9182-13923EF31DA7}">
      <dgm:prSet/>
      <dgm:spPr/>
      <dgm:t>
        <a:bodyPr/>
        <a:lstStyle/>
        <a:p>
          <a:pPr>
            <a:buFont typeface="+mj-lt"/>
            <a:buAutoNum type="alphaLcPeriod"/>
          </a:pPr>
          <a:r>
            <a:rPr lang="en-US" b="0" i="0" baseline="0" dirty="0"/>
            <a:t>Normalized Stock Values</a:t>
          </a:r>
          <a:endParaRPr lang="en-IN" dirty="0"/>
        </a:p>
      </dgm:t>
    </dgm:pt>
    <dgm:pt modelId="{19F504FC-6996-44C8-A121-A02F240F78D7}" type="parTrans" cxnId="{B864A86C-B2A5-46ED-A172-76F29CFF0602}">
      <dgm:prSet/>
      <dgm:spPr/>
      <dgm:t>
        <a:bodyPr/>
        <a:lstStyle/>
        <a:p>
          <a:endParaRPr lang="en-IN"/>
        </a:p>
      </dgm:t>
    </dgm:pt>
    <dgm:pt modelId="{6D7D42DF-F25B-46D5-AF28-2C547CC76838}" type="sibTrans" cxnId="{B864A86C-B2A5-46ED-A172-76F29CFF0602}">
      <dgm:prSet/>
      <dgm:spPr/>
      <dgm:t>
        <a:bodyPr/>
        <a:lstStyle/>
        <a:p>
          <a:endParaRPr lang="en-IN"/>
        </a:p>
      </dgm:t>
    </dgm:pt>
    <dgm:pt modelId="{93C5D6D3-2517-41ED-92F5-9BD8562D462C}">
      <dgm:prSet/>
      <dgm:spPr/>
      <dgm:t>
        <a:bodyPr/>
        <a:lstStyle/>
        <a:p>
          <a:pPr>
            <a:buFont typeface="+mj-lt"/>
            <a:buAutoNum type="alphaLcPeriod"/>
          </a:pPr>
          <a:r>
            <a:rPr lang="en-US" b="0" i="0" baseline="0" dirty="0"/>
            <a:t>Daily Returns</a:t>
          </a:r>
          <a:endParaRPr lang="en-IN" dirty="0"/>
        </a:p>
      </dgm:t>
    </dgm:pt>
    <dgm:pt modelId="{F46E1D8B-5687-4BD0-AA35-684F87E78063}" type="parTrans" cxnId="{6BB8A57F-29D9-471B-82D4-28A217C30A34}">
      <dgm:prSet/>
      <dgm:spPr/>
      <dgm:t>
        <a:bodyPr/>
        <a:lstStyle/>
        <a:p>
          <a:endParaRPr lang="en-IN"/>
        </a:p>
      </dgm:t>
    </dgm:pt>
    <dgm:pt modelId="{70018544-6893-48EA-A7A8-30C058EDD5AE}" type="sibTrans" cxnId="{6BB8A57F-29D9-471B-82D4-28A217C30A34}">
      <dgm:prSet/>
      <dgm:spPr/>
      <dgm:t>
        <a:bodyPr/>
        <a:lstStyle/>
        <a:p>
          <a:endParaRPr lang="en-IN"/>
        </a:p>
      </dgm:t>
    </dgm:pt>
    <dgm:pt modelId="{F95FD3CC-078C-45FA-8860-80473FD7E1D8}">
      <dgm:prSet/>
      <dgm:spPr/>
      <dgm:t>
        <a:bodyPr/>
        <a:lstStyle/>
        <a:p>
          <a:pPr>
            <a:buFont typeface="+mj-lt"/>
            <a:buAutoNum type="alphaLcPeriod"/>
          </a:pPr>
          <a:r>
            <a:rPr lang="en-US" b="0" i="0" baseline="0" dirty="0"/>
            <a:t>Stock Price dispersion from mean</a:t>
          </a:r>
          <a:endParaRPr lang="en-IN" dirty="0"/>
        </a:p>
      </dgm:t>
    </dgm:pt>
    <dgm:pt modelId="{D7AEAE36-0AA7-48B4-8E9F-CF9AC85666F7}" type="parTrans" cxnId="{05C17285-1595-413A-B2A7-C3880E324442}">
      <dgm:prSet/>
      <dgm:spPr/>
      <dgm:t>
        <a:bodyPr/>
        <a:lstStyle/>
        <a:p>
          <a:endParaRPr lang="en-IN"/>
        </a:p>
      </dgm:t>
    </dgm:pt>
    <dgm:pt modelId="{91508DA0-1608-40EE-8975-4A9000568F07}" type="sibTrans" cxnId="{05C17285-1595-413A-B2A7-C3880E324442}">
      <dgm:prSet/>
      <dgm:spPr/>
      <dgm:t>
        <a:bodyPr/>
        <a:lstStyle/>
        <a:p>
          <a:endParaRPr lang="en-IN"/>
        </a:p>
      </dgm:t>
    </dgm:pt>
    <dgm:pt modelId="{294FC54E-76A6-4725-B036-33D29A669F4D}">
      <dgm:prSet/>
      <dgm:spPr/>
      <dgm:t>
        <a:bodyPr/>
        <a:lstStyle/>
        <a:p>
          <a:pPr>
            <a:buFont typeface="+mj-lt"/>
            <a:buAutoNum type="alphaLcPeriod"/>
          </a:pPr>
          <a:r>
            <a:rPr lang="en-US" b="0" i="0" baseline="0" dirty="0"/>
            <a:t>Correlation Analysis</a:t>
          </a:r>
          <a:endParaRPr lang="en-IN" dirty="0"/>
        </a:p>
      </dgm:t>
    </dgm:pt>
    <dgm:pt modelId="{8C25F6E2-7E0C-4772-9924-AA7564FCCCA9}" type="parTrans" cxnId="{5212A791-E238-4106-98A3-DF50B5C80F13}">
      <dgm:prSet/>
      <dgm:spPr/>
      <dgm:t>
        <a:bodyPr/>
        <a:lstStyle/>
        <a:p>
          <a:endParaRPr lang="en-IN"/>
        </a:p>
      </dgm:t>
    </dgm:pt>
    <dgm:pt modelId="{E46C9608-D017-4889-BFDF-A42381CC7AFC}" type="sibTrans" cxnId="{5212A791-E238-4106-98A3-DF50B5C80F13}">
      <dgm:prSet/>
      <dgm:spPr/>
      <dgm:t>
        <a:bodyPr/>
        <a:lstStyle/>
        <a:p>
          <a:endParaRPr lang="en-IN"/>
        </a:p>
      </dgm:t>
    </dgm:pt>
    <dgm:pt modelId="{7E88BFCB-ECD5-49C8-963F-581E0FFEE30B}">
      <dgm:prSet/>
      <dgm:spPr/>
      <dgm:t>
        <a:bodyPr/>
        <a:lstStyle/>
        <a:p>
          <a:pPr>
            <a:buFont typeface="+mj-lt"/>
            <a:buAutoNum type="alphaLcPeriod"/>
          </a:pPr>
          <a:r>
            <a:rPr lang="en-US" b="0" i="0" baseline="0" dirty="0"/>
            <a:t>Fourteen Days moving average </a:t>
          </a:r>
          <a:endParaRPr lang="en-IN" dirty="0"/>
        </a:p>
      </dgm:t>
    </dgm:pt>
    <dgm:pt modelId="{0055FAC5-5F9B-47FE-8DDC-B49EBA89BEB3}" type="parTrans" cxnId="{AA4A85CF-8B67-487A-8E5C-74EF3A2156B2}">
      <dgm:prSet/>
      <dgm:spPr/>
      <dgm:t>
        <a:bodyPr/>
        <a:lstStyle/>
        <a:p>
          <a:endParaRPr lang="en-IN"/>
        </a:p>
      </dgm:t>
    </dgm:pt>
    <dgm:pt modelId="{B0CBA83B-2E6E-4FEB-847E-C5F22C9C2B7E}" type="sibTrans" cxnId="{AA4A85CF-8B67-487A-8E5C-74EF3A2156B2}">
      <dgm:prSet/>
      <dgm:spPr/>
      <dgm:t>
        <a:bodyPr/>
        <a:lstStyle/>
        <a:p>
          <a:endParaRPr lang="en-IN"/>
        </a:p>
      </dgm:t>
    </dgm:pt>
    <dgm:pt modelId="{C6E9C753-A2CD-487D-97A1-9DF66066B72F}">
      <dgm:prSet custT="1"/>
      <dgm:spPr/>
      <dgm:t>
        <a:bodyPr/>
        <a:lstStyle/>
        <a:p>
          <a:r>
            <a:rPr lang="en-US" sz="2800" b="1" i="0" u="sng" baseline="0" dirty="0">
              <a:solidFill>
                <a:schemeClr val="accent4">
                  <a:lumMod val="50000"/>
                </a:schemeClr>
              </a:solidFill>
            </a:rPr>
            <a:t>Model Building &amp; Evaluation</a:t>
          </a:r>
          <a:endParaRPr lang="en-IN" sz="2800" dirty="0">
            <a:solidFill>
              <a:schemeClr val="accent4">
                <a:lumMod val="50000"/>
              </a:schemeClr>
            </a:solidFill>
          </a:endParaRPr>
        </a:p>
      </dgm:t>
    </dgm:pt>
    <dgm:pt modelId="{0CC9F6BE-556A-4B6D-9800-45884C26C5A6}" type="parTrans" cxnId="{E44D6DBD-EA6E-44F8-8F96-0ED0D1F8A72F}">
      <dgm:prSet/>
      <dgm:spPr/>
      <dgm:t>
        <a:bodyPr/>
        <a:lstStyle/>
        <a:p>
          <a:endParaRPr lang="en-IN"/>
        </a:p>
      </dgm:t>
    </dgm:pt>
    <dgm:pt modelId="{FD42EB5C-5ACF-496C-951A-370CF475948B}" type="sibTrans" cxnId="{E44D6DBD-EA6E-44F8-8F96-0ED0D1F8A72F}">
      <dgm:prSet/>
      <dgm:spPr/>
      <dgm:t>
        <a:bodyPr/>
        <a:lstStyle/>
        <a:p>
          <a:endParaRPr lang="en-IN"/>
        </a:p>
      </dgm:t>
    </dgm:pt>
    <dgm:pt modelId="{54EB56C5-15E4-4B25-9898-EE52AD3FC62E}">
      <dgm:prSet/>
      <dgm:spPr/>
      <dgm:t>
        <a:bodyPr/>
        <a:lstStyle/>
        <a:p>
          <a:pPr>
            <a:buFont typeface="+mj-lt"/>
            <a:buAutoNum type="alphaLcPeriod"/>
          </a:pPr>
          <a:r>
            <a:rPr lang="en-US" b="0" i="0" baseline="0" dirty="0"/>
            <a:t>Forecasting the stocks using Arima Model</a:t>
          </a:r>
          <a:endParaRPr lang="en-IN" dirty="0"/>
        </a:p>
      </dgm:t>
    </dgm:pt>
    <dgm:pt modelId="{41969128-7604-44EA-B531-DB2EAB25852E}" type="parTrans" cxnId="{F80F8F93-C6D5-4EEE-934D-CA7B98211C18}">
      <dgm:prSet/>
      <dgm:spPr/>
      <dgm:t>
        <a:bodyPr/>
        <a:lstStyle/>
        <a:p>
          <a:endParaRPr lang="en-IN"/>
        </a:p>
      </dgm:t>
    </dgm:pt>
    <dgm:pt modelId="{4267F4EA-BF60-4ECB-96FB-B38164785318}" type="sibTrans" cxnId="{F80F8F93-C6D5-4EEE-934D-CA7B98211C18}">
      <dgm:prSet/>
      <dgm:spPr/>
      <dgm:t>
        <a:bodyPr/>
        <a:lstStyle/>
        <a:p>
          <a:endParaRPr lang="en-IN"/>
        </a:p>
      </dgm:t>
    </dgm:pt>
    <dgm:pt modelId="{7243F5E5-BB80-4951-B5F6-D39543484305}">
      <dgm:prSet/>
      <dgm:spPr/>
      <dgm:t>
        <a:bodyPr/>
        <a:lstStyle/>
        <a:p>
          <a:pPr>
            <a:buFont typeface="+mj-lt"/>
            <a:buAutoNum type="alphaLcPeriod"/>
          </a:pPr>
          <a:r>
            <a:rPr lang="en-US" dirty="0"/>
            <a:t>Recommendations based on the technical analysis</a:t>
          </a:r>
          <a:endParaRPr lang="en-IN" dirty="0"/>
        </a:p>
      </dgm:t>
    </dgm:pt>
    <dgm:pt modelId="{F6E87441-F9DC-481F-9013-9C5D7FF2309F}" type="parTrans" cxnId="{DC9E9904-4EA3-4233-B671-DAF9B485FABB}">
      <dgm:prSet/>
      <dgm:spPr/>
      <dgm:t>
        <a:bodyPr/>
        <a:lstStyle/>
        <a:p>
          <a:endParaRPr lang="en-IN"/>
        </a:p>
      </dgm:t>
    </dgm:pt>
    <dgm:pt modelId="{D716AB19-8FC2-47FB-A10E-4E832C954FF6}" type="sibTrans" cxnId="{DC9E9904-4EA3-4233-B671-DAF9B485FABB}">
      <dgm:prSet/>
      <dgm:spPr/>
      <dgm:t>
        <a:bodyPr/>
        <a:lstStyle/>
        <a:p>
          <a:endParaRPr lang="en-IN"/>
        </a:p>
      </dgm:t>
    </dgm:pt>
    <dgm:pt modelId="{AFF9934F-A398-4108-ACFD-835F97C99662}">
      <dgm:prSet/>
      <dgm:spPr/>
      <dgm:t>
        <a:bodyPr/>
        <a:lstStyle/>
        <a:p>
          <a:pPr>
            <a:buFont typeface="+mj-lt"/>
            <a:buAutoNum type="alphaLcPeriod"/>
          </a:pPr>
          <a:r>
            <a:rPr lang="en-US" b="0" i="0" baseline="0" dirty="0"/>
            <a:t>Creating and selecting the best portfolios for clients</a:t>
          </a:r>
          <a:endParaRPr lang="en-IN" dirty="0"/>
        </a:p>
      </dgm:t>
    </dgm:pt>
    <dgm:pt modelId="{70FB9B81-7E44-40C4-82ED-416F58844F7E}" type="parTrans" cxnId="{04F6B017-F70C-41B2-BC68-15472463FA9C}">
      <dgm:prSet/>
      <dgm:spPr/>
      <dgm:t>
        <a:bodyPr/>
        <a:lstStyle/>
        <a:p>
          <a:endParaRPr lang="en-IN"/>
        </a:p>
      </dgm:t>
    </dgm:pt>
    <dgm:pt modelId="{A8C10F8F-0D1E-4386-A252-5707A0633CAE}" type="sibTrans" cxnId="{04F6B017-F70C-41B2-BC68-15472463FA9C}">
      <dgm:prSet/>
      <dgm:spPr/>
      <dgm:t>
        <a:bodyPr/>
        <a:lstStyle/>
        <a:p>
          <a:endParaRPr lang="en-IN"/>
        </a:p>
      </dgm:t>
    </dgm:pt>
    <dgm:pt modelId="{8C7B3758-D69F-49A1-9E83-714C2267C8DB}" type="pres">
      <dgm:prSet presAssocID="{3C12AD95-0A20-482D-9AF6-44DD09B83BDB}" presName="theList" presStyleCnt="0">
        <dgm:presLayoutVars>
          <dgm:dir/>
          <dgm:animLvl val="lvl"/>
          <dgm:resizeHandles val="exact"/>
        </dgm:presLayoutVars>
      </dgm:prSet>
      <dgm:spPr/>
    </dgm:pt>
    <dgm:pt modelId="{A6FC1FA0-38D0-427D-885B-BE6AF581D476}" type="pres">
      <dgm:prSet presAssocID="{8971262E-5905-40A6-8349-5C83A35ABC90}" presName="compNode" presStyleCnt="0"/>
      <dgm:spPr/>
    </dgm:pt>
    <dgm:pt modelId="{6E765427-3ABF-49E5-BE01-68BCE46BFB3D}" type="pres">
      <dgm:prSet presAssocID="{8971262E-5905-40A6-8349-5C83A35ABC90}" presName="aNode" presStyleLbl="bgShp" presStyleIdx="0" presStyleCnt="3" custLinFactNeighborX="-1153" custLinFactNeighborY="146"/>
      <dgm:spPr/>
    </dgm:pt>
    <dgm:pt modelId="{7025DCC1-ADCA-49EB-A2A6-97F394FC2459}" type="pres">
      <dgm:prSet presAssocID="{8971262E-5905-40A6-8349-5C83A35ABC90}" presName="textNode" presStyleLbl="bgShp" presStyleIdx="0" presStyleCnt="3"/>
      <dgm:spPr/>
    </dgm:pt>
    <dgm:pt modelId="{DC3C4A83-DDDE-41DF-AFB9-3F6C78771041}" type="pres">
      <dgm:prSet presAssocID="{8971262E-5905-40A6-8349-5C83A35ABC90}" presName="compChildNode" presStyleCnt="0"/>
      <dgm:spPr/>
    </dgm:pt>
    <dgm:pt modelId="{CFDEF39B-EAFC-40B0-AA0D-240F36B0C340}" type="pres">
      <dgm:prSet presAssocID="{8971262E-5905-40A6-8349-5C83A35ABC90}" presName="theInnerList" presStyleCnt="0"/>
      <dgm:spPr/>
    </dgm:pt>
    <dgm:pt modelId="{44C39777-5E3B-4862-95C5-93FC2C1A2C3C}" type="pres">
      <dgm:prSet presAssocID="{0408BE35-A5BF-4CD6-B456-783451813FD2}" presName="childNode" presStyleLbl="node1" presStyleIdx="0" presStyleCnt="14">
        <dgm:presLayoutVars>
          <dgm:bulletEnabled val="1"/>
        </dgm:presLayoutVars>
      </dgm:prSet>
      <dgm:spPr/>
    </dgm:pt>
    <dgm:pt modelId="{4840F454-1A64-4C78-A45F-2ABDF014807D}" type="pres">
      <dgm:prSet presAssocID="{0408BE35-A5BF-4CD6-B456-783451813FD2}" presName="aSpace2" presStyleCnt="0"/>
      <dgm:spPr/>
    </dgm:pt>
    <dgm:pt modelId="{7FD29EA0-DFEF-4F90-B449-8B926A915DE9}" type="pres">
      <dgm:prSet presAssocID="{903E5633-A0B0-4B1E-829D-F8161332769B}" presName="childNode" presStyleLbl="node1" presStyleIdx="1" presStyleCnt="14">
        <dgm:presLayoutVars>
          <dgm:bulletEnabled val="1"/>
        </dgm:presLayoutVars>
      </dgm:prSet>
      <dgm:spPr/>
    </dgm:pt>
    <dgm:pt modelId="{670F0DE0-3284-47F1-BCE4-4A280F983DA4}" type="pres">
      <dgm:prSet presAssocID="{903E5633-A0B0-4B1E-829D-F8161332769B}" presName="aSpace2" presStyleCnt="0"/>
      <dgm:spPr/>
    </dgm:pt>
    <dgm:pt modelId="{A2E7FB41-3D42-49CE-B20A-299A6530769A}" type="pres">
      <dgm:prSet presAssocID="{BBE51D6E-F207-4632-AECD-9435C2165AD4}" presName="childNode" presStyleLbl="node1" presStyleIdx="2" presStyleCnt="14">
        <dgm:presLayoutVars>
          <dgm:bulletEnabled val="1"/>
        </dgm:presLayoutVars>
      </dgm:prSet>
      <dgm:spPr/>
    </dgm:pt>
    <dgm:pt modelId="{A00526CA-F70E-4CA7-973C-01FA033E3E40}" type="pres">
      <dgm:prSet presAssocID="{BBE51D6E-F207-4632-AECD-9435C2165AD4}" presName="aSpace2" presStyleCnt="0"/>
      <dgm:spPr/>
    </dgm:pt>
    <dgm:pt modelId="{71301A41-96AE-4AA7-8588-FD9B3F77544C}" type="pres">
      <dgm:prSet presAssocID="{27C22FE9-9D3D-4F1D-8D4E-50DE8C0E4CB7}" presName="childNode" presStyleLbl="node1" presStyleIdx="3" presStyleCnt="14">
        <dgm:presLayoutVars>
          <dgm:bulletEnabled val="1"/>
        </dgm:presLayoutVars>
      </dgm:prSet>
      <dgm:spPr/>
    </dgm:pt>
    <dgm:pt modelId="{A4824208-9DDF-45BB-9632-C55905160D3A}" type="pres">
      <dgm:prSet presAssocID="{27C22FE9-9D3D-4F1D-8D4E-50DE8C0E4CB7}" presName="aSpace2" presStyleCnt="0"/>
      <dgm:spPr/>
    </dgm:pt>
    <dgm:pt modelId="{13D3DA00-95F0-4768-9AA1-9624CCF8E1AA}" type="pres">
      <dgm:prSet presAssocID="{793DE13E-9A45-42EA-8896-7779A7AE31B0}" presName="childNode" presStyleLbl="node1" presStyleIdx="4" presStyleCnt="14">
        <dgm:presLayoutVars>
          <dgm:bulletEnabled val="1"/>
        </dgm:presLayoutVars>
      </dgm:prSet>
      <dgm:spPr/>
    </dgm:pt>
    <dgm:pt modelId="{E3AC4DF6-555B-4E41-B8AB-49D1913F5C06}" type="pres">
      <dgm:prSet presAssocID="{8971262E-5905-40A6-8349-5C83A35ABC90}" presName="aSpace" presStyleCnt="0"/>
      <dgm:spPr/>
    </dgm:pt>
    <dgm:pt modelId="{02F7CD26-8EF2-4F24-A39B-EA2DCA4D0EE1}" type="pres">
      <dgm:prSet presAssocID="{7CEEC234-5174-4DC4-B2C6-B2FA58039614}" presName="compNode" presStyleCnt="0"/>
      <dgm:spPr/>
    </dgm:pt>
    <dgm:pt modelId="{E11A8643-DDA0-4C65-9B10-E776DE9440CA}" type="pres">
      <dgm:prSet presAssocID="{7CEEC234-5174-4DC4-B2C6-B2FA58039614}" presName="aNode" presStyleLbl="bgShp" presStyleIdx="1" presStyleCnt="3" custLinFactNeighborY="-746"/>
      <dgm:spPr/>
    </dgm:pt>
    <dgm:pt modelId="{20D61C6A-27A8-4A54-A87B-8407B5D92673}" type="pres">
      <dgm:prSet presAssocID="{7CEEC234-5174-4DC4-B2C6-B2FA58039614}" presName="textNode" presStyleLbl="bgShp" presStyleIdx="1" presStyleCnt="3"/>
      <dgm:spPr/>
    </dgm:pt>
    <dgm:pt modelId="{665D0714-D9CA-435C-9E23-9E452F09240E}" type="pres">
      <dgm:prSet presAssocID="{7CEEC234-5174-4DC4-B2C6-B2FA58039614}" presName="compChildNode" presStyleCnt="0"/>
      <dgm:spPr/>
    </dgm:pt>
    <dgm:pt modelId="{3E372911-DF35-4E98-BA4B-59099C8FE10A}" type="pres">
      <dgm:prSet presAssocID="{7CEEC234-5174-4DC4-B2C6-B2FA58039614}" presName="theInnerList" presStyleCnt="0"/>
      <dgm:spPr/>
    </dgm:pt>
    <dgm:pt modelId="{F77924B7-9DE2-47ED-88E0-7E47D6CD6EB4}" type="pres">
      <dgm:prSet presAssocID="{939049CC-B01F-44A1-9A90-91E57EF4BA0C}" presName="childNode" presStyleLbl="node1" presStyleIdx="5" presStyleCnt="14">
        <dgm:presLayoutVars>
          <dgm:bulletEnabled val="1"/>
        </dgm:presLayoutVars>
      </dgm:prSet>
      <dgm:spPr/>
    </dgm:pt>
    <dgm:pt modelId="{B6B49918-5DC8-4C07-B496-4E8575CCAF0B}" type="pres">
      <dgm:prSet presAssocID="{939049CC-B01F-44A1-9A90-91E57EF4BA0C}" presName="aSpace2" presStyleCnt="0"/>
      <dgm:spPr/>
    </dgm:pt>
    <dgm:pt modelId="{6A1D5FE4-795F-45AB-890F-9EF380AF40CD}" type="pres">
      <dgm:prSet presAssocID="{68972255-9B77-4A2F-9182-13923EF31DA7}" presName="childNode" presStyleLbl="node1" presStyleIdx="6" presStyleCnt="14">
        <dgm:presLayoutVars>
          <dgm:bulletEnabled val="1"/>
        </dgm:presLayoutVars>
      </dgm:prSet>
      <dgm:spPr/>
    </dgm:pt>
    <dgm:pt modelId="{592FFF88-F7FA-4861-8F34-F59120AA520C}" type="pres">
      <dgm:prSet presAssocID="{68972255-9B77-4A2F-9182-13923EF31DA7}" presName="aSpace2" presStyleCnt="0"/>
      <dgm:spPr/>
    </dgm:pt>
    <dgm:pt modelId="{31C1A5DD-88F3-421B-8D5C-6022B3389E47}" type="pres">
      <dgm:prSet presAssocID="{93C5D6D3-2517-41ED-92F5-9BD8562D462C}" presName="childNode" presStyleLbl="node1" presStyleIdx="7" presStyleCnt="14">
        <dgm:presLayoutVars>
          <dgm:bulletEnabled val="1"/>
        </dgm:presLayoutVars>
      </dgm:prSet>
      <dgm:spPr/>
    </dgm:pt>
    <dgm:pt modelId="{1608BAC6-2140-4F75-A2CE-AB08D549BF25}" type="pres">
      <dgm:prSet presAssocID="{93C5D6D3-2517-41ED-92F5-9BD8562D462C}" presName="aSpace2" presStyleCnt="0"/>
      <dgm:spPr/>
    </dgm:pt>
    <dgm:pt modelId="{7B297C14-82C4-4A19-8E2F-C1F6454C801E}" type="pres">
      <dgm:prSet presAssocID="{F95FD3CC-078C-45FA-8860-80473FD7E1D8}" presName="childNode" presStyleLbl="node1" presStyleIdx="8" presStyleCnt="14">
        <dgm:presLayoutVars>
          <dgm:bulletEnabled val="1"/>
        </dgm:presLayoutVars>
      </dgm:prSet>
      <dgm:spPr/>
    </dgm:pt>
    <dgm:pt modelId="{7DA3E178-E7BF-4E1B-8380-33C86457FB9F}" type="pres">
      <dgm:prSet presAssocID="{F95FD3CC-078C-45FA-8860-80473FD7E1D8}" presName="aSpace2" presStyleCnt="0"/>
      <dgm:spPr/>
    </dgm:pt>
    <dgm:pt modelId="{CB182C0C-126E-4386-BC9E-6320E9C21814}" type="pres">
      <dgm:prSet presAssocID="{294FC54E-76A6-4725-B036-33D29A669F4D}" presName="childNode" presStyleLbl="node1" presStyleIdx="9" presStyleCnt="14">
        <dgm:presLayoutVars>
          <dgm:bulletEnabled val="1"/>
        </dgm:presLayoutVars>
      </dgm:prSet>
      <dgm:spPr/>
    </dgm:pt>
    <dgm:pt modelId="{379C0514-495B-4DF1-8240-32FA79012D01}" type="pres">
      <dgm:prSet presAssocID="{294FC54E-76A6-4725-B036-33D29A669F4D}" presName="aSpace2" presStyleCnt="0"/>
      <dgm:spPr/>
    </dgm:pt>
    <dgm:pt modelId="{0D317747-C257-4B29-A218-CA49E6CCBF05}" type="pres">
      <dgm:prSet presAssocID="{7E88BFCB-ECD5-49C8-963F-581E0FFEE30B}" presName="childNode" presStyleLbl="node1" presStyleIdx="10" presStyleCnt="14">
        <dgm:presLayoutVars>
          <dgm:bulletEnabled val="1"/>
        </dgm:presLayoutVars>
      </dgm:prSet>
      <dgm:spPr/>
    </dgm:pt>
    <dgm:pt modelId="{8B3EF8A0-2DBE-4FCA-81F5-7AEF4FD8F4C0}" type="pres">
      <dgm:prSet presAssocID="{7CEEC234-5174-4DC4-B2C6-B2FA58039614}" presName="aSpace" presStyleCnt="0"/>
      <dgm:spPr/>
    </dgm:pt>
    <dgm:pt modelId="{3225409A-E3F9-4E07-84AB-979B8E95992B}" type="pres">
      <dgm:prSet presAssocID="{C6E9C753-A2CD-487D-97A1-9DF66066B72F}" presName="compNode" presStyleCnt="0"/>
      <dgm:spPr/>
    </dgm:pt>
    <dgm:pt modelId="{550ED03A-F8FE-4A24-9A43-855EB7B56E1D}" type="pres">
      <dgm:prSet presAssocID="{C6E9C753-A2CD-487D-97A1-9DF66066B72F}" presName="aNode" presStyleLbl="bgShp" presStyleIdx="2" presStyleCnt="3"/>
      <dgm:spPr/>
    </dgm:pt>
    <dgm:pt modelId="{FF1D5EE3-B364-4DCD-BD7E-39999B1E5254}" type="pres">
      <dgm:prSet presAssocID="{C6E9C753-A2CD-487D-97A1-9DF66066B72F}" presName="textNode" presStyleLbl="bgShp" presStyleIdx="2" presStyleCnt="3"/>
      <dgm:spPr/>
    </dgm:pt>
    <dgm:pt modelId="{1E3C4CDD-FB6A-4409-BE7E-E9955591A35A}" type="pres">
      <dgm:prSet presAssocID="{C6E9C753-A2CD-487D-97A1-9DF66066B72F}" presName="compChildNode" presStyleCnt="0"/>
      <dgm:spPr/>
    </dgm:pt>
    <dgm:pt modelId="{2BE4460E-F988-4658-BCAF-DE6071CE35A4}" type="pres">
      <dgm:prSet presAssocID="{C6E9C753-A2CD-487D-97A1-9DF66066B72F}" presName="theInnerList" presStyleCnt="0"/>
      <dgm:spPr/>
    </dgm:pt>
    <dgm:pt modelId="{99B71E25-6C21-49AC-9C3C-675F29BE39F5}" type="pres">
      <dgm:prSet presAssocID="{54EB56C5-15E4-4B25-9898-EE52AD3FC62E}" presName="childNode" presStyleLbl="node1" presStyleIdx="11" presStyleCnt="14">
        <dgm:presLayoutVars>
          <dgm:bulletEnabled val="1"/>
        </dgm:presLayoutVars>
      </dgm:prSet>
      <dgm:spPr/>
    </dgm:pt>
    <dgm:pt modelId="{4267D3BE-FB7C-42C6-B4D1-F12FE56CC45A}" type="pres">
      <dgm:prSet presAssocID="{54EB56C5-15E4-4B25-9898-EE52AD3FC62E}" presName="aSpace2" presStyleCnt="0"/>
      <dgm:spPr/>
    </dgm:pt>
    <dgm:pt modelId="{39FD3815-A851-4776-9C2C-6B5678FFE44C}" type="pres">
      <dgm:prSet presAssocID="{7243F5E5-BB80-4951-B5F6-D39543484305}" presName="childNode" presStyleLbl="node1" presStyleIdx="12" presStyleCnt="14">
        <dgm:presLayoutVars>
          <dgm:bulletEnabled val="1"/>
        </dgm:presLayoutVars>
      </dgm:prSet>
      <dgm:spPr/>
    </dgm:pt>
    <dgm:pt modelId="{5A814028-D5F2-42FC-9054-E17DF228B2A5}" type="pres">
      <dgm:prSet presAssocID="{7243F5E5-BB80-4951-B5F6-D39543484305}" presName="aSpace2" presStyleCnt="0"/>
      <dgm:spPr/>
    </dgm:pt>
    <dgm:pt modelId="{4B887732-B97F-47D0-BEEB-32E7A18E43FA}" type="pres">
      <dgm:prSet presAssocID="{AFF9934F-A398-4108-ACFD-835F97C99662}" presName="childNode" presStyleLbl="node1" presStyleIdx="13" presStyleCnt="14">
        <dgm:presLayoutVars>
          <dgm:bulletEnabled val="1"/>
        </dgm:presLayoutVars>
      </dgm:prSet>
      <dgm:spPr/>
    </dgm:pt>
  </dgm:ptLst>
  <dgm:cxnLst>
    <dgm:cxn modelId="{127ECE03-79A1-46A2-AAB7-F46922DA6B9E}" type="presOf" srcId="{93C5D6D3-2517-41ED-92F5-9BD8562D462C}" destId="{31C1A5DD-88F3-421B-8D5C-6022B3389E47}" srcOrd="0" destOrd="0" presId="urn:microsoft.com/office/officeart/2005/8/layout/lProcess2"/>
    <dgm:cxn modelId="{DC9E9904-4EA3-4233-B671-DAF9B485FABB}" srcId="{C6E9C753-A2CD-487D-97A1-9DF66066B72F}" destId="{7243F5E5-BB80-4951-B5F6-D39543484305}" srcOrd="1" destOrd="0" parTransId="{F6E87441-F9DC-481F-9013-9C5D7FF2309F}" sibTransId="{D716AB19-8FC2-47FB-A10E-4E832C954FF6}"/>
    <dgm:cxn modelId="{06500D0B-B105-4F3C-83A0-C4D5651707B4}" type="presOf" srcId="{C6E9C753-A2CD-487D-97A1-9DF66066B72F}" destId="{550ED03A-F8FE-4A24-9A43-855EB7B56E1D}" srcOrd="0" destOrd="0" presId="urn:microsoft.com/office/officeart/2005/8/layout/lProcess2"/>
    <dgm:cxn modelId="{152DC10F-B30B-476B-89C0-54EAE329ACC7}" type="presOf" srcId="{27C22FE9-9D3D-4F1D-8D4E-50DE8C0E4CB7}" destId="{71301A41-96AE-4AA7-8588-FD9B3F77544C}" srcOrd="0" destOrd="0" presId="urn:microsoft.com/office/officeart/2005/8/layout/lProcess2"/>
    <dgm:cxn modelId="{04F6B017-F70C-41B2-BC68-15472463FA9C}" srcId="{C6E9C753-A2CD-487D-97A1-9DF66066B72F}" destId="{AFF9934F-A398-4108-ACFD-835F97C99662}" srcOrd="2" destOrd="0" parTransId="{70FB9B81-7E44-40C4-82ED-416F58844F7E}" sibTransId="{A8C10F8F-0D1E-4386-A252-5707A0633CAE}"/>
    <dgm:cxn modelId="{31A16629-EE68-4AFD-B89F-D70CBFE1D98D}" type="presOf" srcId="{AFF9934F-A398-4108-ACFD-835F97C99662}" destId="{4B887732-B97F-47D0-BEEB-32E7A18E43FA}" srcOrd="0" destOrd="0" presId="urn:microsoft.com/office/officeart/2005/8/layout/lProcess2"/>
    <dgm:cxn modelId="{81A68D31-5979-47B7-8807-58DCC3C08F4F}" type="presOf" srcId="{68972255-9B77-4A2F-9182-13923EF31DA7}" destId="{6A1D5FE4-795F-45AB-890F-9EF380AF40CD}" srcOrd="0" destOrd="0" presId="urn:microsoft.com/office/officeart/2005/8/layout/lProcess2"/>
    <dgm:cxn modelId="{409F493B-9506-48FD-BCC5-1DE972CFE403}" type="presOf" srcId="{903E5633-A0B0-4B1E-829D-F8161332769B}" destId="{7FD29EA0-DFEF-4F90-B449-8B926A915DE9}" srcOrd="0" destOrd="0" presId="urn:microsoft.com/office/officeart/2005/8/layout/lProcess2"/>
    <dgm:cxn modelId="{53E5E63C-EBEF-427B-8E12-CCCC11BB8EA2}" type="presOf" srcId="{54EB56C5-15E4-4B25-9898-EE52AD3FC62E}" destId="{99B71E25-6C21-49AC-9C3C-675F29BE39F5}" srcOrd="0" destOrd="0" presId="urn:microsoft.com/office/officeart/2005/8/layout/lProcess2"/>
    <dgm:cxn modelId="{CBE7AC5B-2DE6-4F34-9348-9C3DF433BF1C}" type="presOf" srcId="{0408BE35-A5BF-4CD6-B456-783451813FD2}" destId="{44C39777-5E3B-4862-95C5-93FC2C1A2C3C}" srcOrd="0" destOrd="0" presId="urn:microsoft.com/office/officeart/2005/8/layout/lProcess2"/>
    <dgm:cxn modelId="{A2883F45-0568-4F64-9869-3585C7C75A15}" type="presOf" srcId="{7E88BFCB-ECD5-49C8-963F-581E0FFEE30B}" destId="{0D317747-C257-4B29-A218-CA49E6CCBF05}" srcOrd="0" destOrd="0" presId="urn:microsoft.com/office/officeart/2005/8/layout/lProcess2"/>
    <dgm:cxn modelId="{3E882647-C4A4-4086-8140-83C8ABDCBEA0}" srcId="{8971262E-5905-40A6-8349-5C83A35ABC90}" destId="{903E5633-A0B0-4B1E-829D-F8161332769B}" srcOrd="1" destOrd="0" parTransId="{B655EBE4-C9C0-4627-B211-BFF4E24E3199}" sibTransId="{5E86BACC-FB14-4AD2-A073-A11D493A00A6}"/>
    <dgm:cxn modelId="{53C50A4C-6E55-462A-9EC2-86765212391E}" type="presOf" srcId="{793DE13E-9A45-42EA-8896-7779A7AE31B0}" destId="{13D3DA00-95F0-4768-9AA1-9624CCF8E1AA}" srcOrd="0" destOrd="0" presId="urn:microsoft.com/office/officeart/2005/8/layout/lProcess2"/>
    <dgm:cxn modelId="{B864A86C-B2A5-46ED-A172-76F29CFF0602}" srcId="{7CEEC234-5174-4DC4-B2C6-B2FA58039614}" destId="{68972255-9B77-4A2F-9182-13923EF31DA7}" srcOrd="1" destOrd="0" parTransId="{19F504FC-6996-44C8-A121-A02F240F78D7}" sibTransId="{6D7D42DF-F25B-46D5-AF28-2C547CC76838}"/>
    <dgm:cxn modelId="{00FC386E-C9AD-4D17-934F-1DEC0ACC47B8}" srcId="{8971262E-5905-40A6-8349-5C83A35ABC90}" destId="{0408BE35-A5BF-4CD6-B456-783451813FD2}" srcOrd="0" destOrd="0" parTransId="{EF1382E1-AF2E-49C8-A6EC-33C3A7C653B4}" sibTransId="{59946A61-E86A-4639-BD77-C48329B3941B}"/>
    <dgm:cxn modelId="{E067D04E-737C-4226-B65A-4866A12D7761}" type="presOf" srcId="{F95FD3CC-078C-45FA-8860-80473FD7E1D8}" destId="{7B297C14-82C4-4A19-8E2F-C1F6454C801E}" srcOrd="0" destOrd="0" presId="urn:microsoft.com/office/officeart/2005/8/layout/lProcess2"/>
    <dgm:cxn modelId="{A24EB952-26E2-47AA-932D-91BCEF0FA1AC}" type="presOf" srcId="{8971262E-5905-40A6-8349-5C83A35ABC90}" destId="{7025DCC1-ADCA-49EB-A2A6-97F394FC2459}" srcOrd="1" destOrd="0" presId="urn:microsoft.com/office/officeart/2005/8/layout/lProcess2"/>
    <dgm:cxn modelId="{99999054-1F36-434B-A5EA-103A925A6B9F}" type="presOf" srcId="{BBE51D6E-F207-4632-AECD-9435C2165AD4}" destId="{A2E7FB41-3D42-49CE-B20A-299A6530769A}" srcOrd="0" destOrd="0" presId="urn:microsoft.com/office/officeart/2005/8/layout/lProcess2"/>
    <dgm:cxn modelId="{6B540655-6EB1-4F55-A7FE-37D182078D94}" srcId="{8971262E-5905-40A6-8349-5C83A35ABC90}" destId="{793DE13E-9A45-42EA-8896-7779A7AE31B0}" srcOrd="4" destOrd="0" parTransId="{2EA33165-D855-41F2-9F22-729447C50193}" sibTransId="{049EB8CC-F71D-44A3-994F-0F7AD7CDEC1D}"/>
    <dgm:cxn modelId="{994A6778-E79D-4885-AAB1-E92E247A1425}" srcId="{3C12AD95-0A20-482D-9AF6-44DD09B83BDB}" destId="{7CEEC234-5174-4DC4-B2C6-B2FA58039614}" srcOrd="1" destOrd="0" parTransId="{7E18441A-2018-48A1-9D86-E7B14DE028BA}" sibTransId="{66D66695-A049-4C28-BE0B-15313D14B037}"/>
    <dgm:cxn modelId="{8EDFFB7A-DEC1-4F8E-8AFD-B5819BD29F77}" srcId="{8971262E-5905-40A6-8349-5C83A35ABC90}" destId="{27C22FE9-9D3D-4F1D-8D4E-50DE8C0E4CB7}" srcOrd="3" destOrd="0" parTransId="{814C4918-2A20-44F0-91B3-EC1A6DC3D376}" sibTransId="{53FBEBA2-765F-4178-A080-742CBA90F5F5}"/>
    <dgm:cxn modelId="{6BB8A57F-29D9-471B-82D4-28A217C30A34}" srcId="{7CEEC234-5174-4DC4-B2C6-B2FA58039614}" destId="{93C5D6D3-2517-41ED-92F5-9BD8562D462C}" srcOrd="2" destOrd="0" parTransId="{F46E1D8B-5687-4BD0-AA35-684F87E78063}" sibTransId="{70018544-6893-48EA-A7A8-30C058EDD5AE}"/>
    <dgm:cxn modelId="{BEE87383-41B3-4C18-A90F-3CC56C7C5812}" type="presOf" srcId="{C6E9C753-A2CD-487D-97A1-9DF66066B72F}" destId="{FF1D5EE3-B364-4DCD-BD7E-39999B1E5254}" srcOrd="1" destOrd="0" presId="urn:microsoft.com/office/officeart/2005/8/layout/lProcess2"/>
    <dgm:cxn modelId="{05C17285-1595-413A-B2A7-C3880E324442}" srcId="{7CEEC234-5174-4DC4-B2C6-B2FA58039614}" destId="{F95FD3CC-078C-45FA-8860-80473FD7E1D8}" srcOrd="3" destOrd="0" parTransId="{D7AEAE36-0AA7-48B4-8E9F-CF9AC85666F7}" sibTransId="{91508DA0-1608-40EE-8975-4A9000568F07}"/>
    <dgm:cxn modelId="{DE10E889-56B2-47CE-B504-685AA0943B6C}" type="presOf" srcId="{7CEEC234-5174-4DC4-B2C6-B2FA58039614}" destId="{E11A8643-DDA0-4C65-9B10-E776DE9440CA}" srcOrd="0" destOrd="0" presId="urn:microsoft.com/office/officeart/2005/8/layout/lProcess2"/>
    <dgm:cxn modelId="{5212A791-E238-4106-98A3-DF50B5C80F13}" srcId="{7CEEC234-5174-4DC4-B2C6-B2FA58039614}" destId="{294FC54E-76A6-4725-B036-33D29A669F4D}" srcOrd="4" destOrd="0" parTransId="{8C25F6E2-7E0C-4772-9924-AA7564FCCCA9}" sibTransId="{E46C9608-D017-4889-BFDF-A42381CC7AFC}"/>
    <dgm:cxn modelId="{370D0192-DBA4-4520-8C16-F33D2ACC11CB}" type="presOf" srcId="{8971262E-5905-40A6-8349-5C83A35ABC90}" destId="{6E765427-3ABF-49E5-BE01-68BCE46BFB3D}" srcOrd="0" destOrd="0" presId="urn:microsoft.com/office/officeart/2005/8/layout/lProcess2"/>
    <dgm:cxn modelId="{F80F8F93-C6D5-4EEE-934D-CA7B98211C18}" srcId="{C6E9C753-A2CD-487D-97A1-9DF66066B72F}" destId="{54EB56C5-15E4-4B25-9898-EE52AD3FC62E}" srcOrd="0" destOrd="0" parTransId="{41969128-7604-44EA-B531-DB2EAB25852E}" sibTransId="{4267F4EA-BF60-4ECB-96FB-B38164785318}"/>
    <dgm:cxn modelId="{E624C4AB-1A9A-43B8-90FB-07065F63F653}" type="presOf" srcId="{939049CC-B01F-44A1-9A90-91E57EF4BA0C}" destId="{F77924B7-9DE2-47ED-88E0-7E47D6CD6EB4}" srcOrd="0" destOrd="0" presId="urn:microsoft.com/office/officeart/2005/8/layout/lProcess2"/>
    <dgm:cxn modelId="{FD6808AE-73D1-41C1-9C22-BF97F55BB40E}" srcId="{3C12AD95-0A20-482D-9AF6-44DD09B83BDB}" destId="{8971262E-5905-40A6-8349-5C83A35ABC90}" srcOrd="0" destOrd="0" parTransId="{7B061630-75FC-4DCD-8061-C1FE0E1E02ED}" sibTransId="{AB4E09C4-C147-427D-B207-226E1569FDE0}"/>
    <dgm:cxn modelId="{10DF42B0-F2EF-42BD-A5A0-F06A92282C68}" type="presOf" srcId="{7CEEC234-5174-4DC4-B2C6-B2FA58039614}" destId="{20D61C6A-27A8-4A54-A87B-8407B5D92673}" srcOrd="1" destOrd="0" presId="urn:microsoft.com/office/officeart/2005/8/layout/lProcess2"/>
    <dgm:cxn modelId="{5B7ECAB6-8E2E-4971-8297-55DCB4B883F0}" type="presOf" srcId="{3C12AD95-0A20-482D-9AF6-44DD09B83BDB}" destId="{8C7B3758-D69F-49A1-9E83-714C2267C8DB}" srcOrd="0" destOrd="0" presId="urn:microsoft.com/office/officeart/2005/8/layout/lProcess2"/>
    <dgm:cxn modelId="{E44D6DBD-EA6E-44F8-8F96-0ED0D1F8A72F}" srcId="{3C12AD95-0A20-482D-9AF6-44DD09B83BDB}" destId="{C6E9C753-A2CD-487D-97A1-9DF66066B72F}" srcOrd="2" destOrd="0" parTransId="{0CC9F6BE-556A-4B6D-9800-45884C26C5A6}" sibTransId="{FD42EB5C-5ACF-496C-951A-370CF475948B}"/>
    <dgm:cxn modelId="{D83712C4-B1DF-469D-A932-41FE1A6B48AF}" srcId="{8971262E-5905-40A6-8349-5C83A35ABC90}" destId="{BBE51D6E-F207-4632-AECD-9435C2165AD4}" srcOrd="2" destOrd="0" parTransId="{24998A67-2A79-4677-BD52-5DB07CF47C0E}" sibTransId="{C74B7649-E32C-4D0B-B4D0-F0315EF6BB08}"/>
    <dgm:cxn modelId="{AA4A85CF-8B67-487A-8E5C-74EF3A2156B2}" srcId="{7CEEC234-5174-4DC4-B2C6-B2FA58039614}" destId="{7E88BFCB-ECD5-49C8-963F-581E0FFEE30B}" srcOrd="5" destOrd="0" parTransId="{0055FAC5-5F9B-47FE-8DDC-B49EBA89BEB3}" sibTransId="{B0CBA83B-2E6E-4FEB-847E-C5F22C9C2B7E}"/>
    <dgm:cxn modelId="{7D0D2EDB-DB45-4BC2-8917-C4D41AD7E251}" type="presOf" srcId="{7243F5E5-BB80-4951-B5F6-D39543484305}" destId="{39FD3815-A851-4776-9C2C-6B5678FFE44C}" srcOrd="0" destOrd="0" presId="urn:microsoft.com/office/officeart/2005/8/layout/lProcess2"/>
    <dgm:cxn modelId="{DADCF2E9-4800-4D2E-AF57-9FEB23DAC603}" type="presOf" srcId="{294FC54E-76A6-4725-B036-33D29A669F4D}" destId="{CB182C0C-126E-4386-BC9E-6320E9C21814}" srcOrd="0" destOrd="0" presId="urn:microsoft.com/office/officeart/2005/8/layout/lProcess2"/>
    <dgm:cxn modelId="{2C1D32F0-A12B-464D-AAD2-12BB0095C60E}" srcId="{7CEEC234-5174-4DC4-B2C6-B2FA58039614}" destId="{939049CC-B01F-44A1-9A90-91E57EF4BA0C}" srcOrd="0" destOrd="0" parTransId="{5F4D12F6-5D39-4249-9575-BE1498DE8E84}" sibTransId="{38FF7A4B-C837-4B5C-893F-ECCC1D105E25}"/>
    <dgm:cxn modelId="{D81F2079-3EAC-4EA9-9227-C73615A92542}" type="presParOf" srcId="{8C7B3758-D69F-49A1-9E83-714C2267C8DB}" destId="{A6FC1FA0-38D0-427D-885B-BE6AF581D476}" srcOrd="0" destOrd="0" presId="urn:microsoft.com/office/officeart/2005/8/layout/lProcess2"/>
    <dgm:cxn modelId="{AA6C677D-8FDA-45CD-8292-8FF66BA89F12}" type="presParOf" srcId="{A6FC1FA0-38D0-427D-885B-BE6AF581D476}" destId="{6E765427-3ABF-49E5-BE01-68BCE46BFB3D}" srcOrd="0" destOrd="0" presId="urn:microsoft.com/office/officeart/2005/8/layout/lProcess2"/>
    <dgm:cxn modelId="{DB3011BA-0232-4F74-8D8D-3BF81262778F}" type="presParOf" srcId="{A6FC1FA0-38D0-427D-885B-BE6AF581D476}" destId="{7025DCC1-ADCA-49EB-A2A6-97F394FC2459}" srcOrd="1" destOrd="0" presId="urn:microsoft.com/office/officeart/2005/8/layout/lProcess2"/>
    <dgm:cxn modelId="{D635ADF4-D997-452A-B414-9B570AB2C5FE}" type="presParOf" srcId="{A6FC1FA0-38D0-427D-885B-BE6AF581D476}" destId="{DC3C4A83-DDDE-41DF-AFB9-3F6C78771041}" srcOrd="2" destOrd="0" presId="urn:microsoft.com/office/officeart/2005/8/layout/lProcess2"/>
    <dgm:cxn modelId="{21C17367-1C7B-4CFF-8907-ECFD6643BF4F}" type="presParOf" srcId="{DC3C4A83-DDDE-41DF-AFB9-3F6C78771041}" destId="{CFDEF39B-EAFC-40B0-AA0D-240F36B0C340}" srcOrd="0" destOrd="0" presId="urn:microsoft.com/office/officeart/2005/8/layout/lProcess2"/>
    <dgm:cxn modelId="{8BCD991E-7E36-48E1-AEBB-801D762112C2}" type="presParOf" srcId="{CFDEF39B-EAFC-40B0-AA0D-240F36B0C340}" destId="{44C39777-5E3B-4862-95C5-93FC2C1A2C3C}" srcOrd="0" destOrd="0" presId="urn:microsoft.com/office/officeart/2005/8/layout/lProcess2"/>
    <dgm:cxn modelId="{4AE4EDD9-D1A0-4D1B-8400-861EB5C20892}" type="presParOf" srcId="{CFDEF39B-EAFC-40B0-AA0D-240F36B0C340}" destId="{4840F454-1A64-4C78-A45F-2ABDF014807D}" srcOrd="1" destOrd="0" presId="urn:microsoft.com/office/officeart/2005/8/layout/lProcess2"/>
    <dgm:cxn modelId="{F88421C9-0D4D-4BA3-A032-019D14E86B17}" type="presParOf" srcId="{CFDEF39B-EAFC-40B0-AA0D-240F36B0C340}" destId="{7FD29EA0-DFEF-4F90-B449-8B926A915DE9}" srcOrd="2" destOrd="0" presId="urn:microsoft.com/office/officeart/2005/8/layout/lProcess2"/>
    <dgm:cxn modelId="{E520C3DB-64A7-41AF-81DF-29F96B3E113E}" type="presParOf" srcId="{CFDEF39B-EAFC-40B0-AA0D-240F36B0C340}" destId="{670F0DE0-3284-47F1-BCE4-4A280F983DA4}" srcOrd="3" destOrd="0" presId="urn:microsoft.com/office/officeart/2005/8/layout/lProcess2"/>
    <dgm:cxn modelId="{6D17B7CA-46A2-4C0F-BB00-939DCCCA20AB}" type="presParOf" srcId="{CFDEF39B-EAFC-40B0-AA0D-240F36B0C340}" destId="{A2E7FB41-3D42-49CE-B20A-299A6530769A}" srcOrd="4" destOrd="0" presId="urn:microsoft.com/office/officeart/2005/8/layout/lProcess2"/>
    <dgm:cxn modelId="{A1DF6A7A-8EBA-4A29-9185-0A9C40E405B3}" type="presParOf" srcId="{CFDEF39B-EAFC-40B0-AA0D-240F36B0C340}" destId="{A00526CA-F70E-4CA7-973C-01FA033E3E40}" srcOrd="5" destOrd="0" presId="urn:microsoft.com/office/officeart/2005/8/layout/lProcess2"/>
    <dgm:cxn modelId="{F432899B-0E6E-4EE2-B36F-883006124A08}" type="presParOf" srcId="{CFDEF39B-EAFC-40B0-AA0D-240F36B0C340}" destId="{71301A41-96AE-4AA7-8588-FD9B3F77544C}" srcOrd="6" destOrd="0" presId="urn:microsoft.com/office/officeart/2005/8/layout/lProcess2"/>
    <dgm:cxn modelId="{ECB08F14-F791-43F0-9B17-5FC2257C9EDC}" type="presParOf" srcId="{CFDEF39B-EAFC-40B0-AA0D-240F36B0C340}" destId="{A4824208-9DDF-45BB-9632-C55905160D3A}" srcOrd="7" destOrd="0" presId="urn:microsoft.com/office/officeart/2005/8/layout/lProcess2"/>
    <dgm:cxn modelId="{CCDA68E1-9928-44D4-A7CB-E20ABDE52221}" type="presParOf" srcId="{CFDEF39B-EAFC-40B0-AA0D-240F36B0C340}" destId="{13D3DA00-95F0-4768-9AA1-9624CCF8E1AA}" srcOrd="8" destOrd="0" presId="urn:microsoft.com/office/officeart/2005/8/layout/lProcess2"/>
    <dgm:cxn modelId="{9F7B8D1D-54F6-40E4-994C-AF1E70DB9ACE}" type="presParOf" srcId="{8C7B3758-D69F-49A1-9E83-714C2267C8DB}" destId="{E3AC4DF6-555B-4E41-B8AB-49D1913F5C06}" srcOrd="1" destOrd="0" presId="urn:microsoft.com/office/officeart/2005/8/layout/lProcess2"/>
    <dgm:cxn modelId="{F980E45F-29ED-4DEA-9890-326AFD98B7FA}" type="presParOf" srcId="{8C7B3758-D69F-49A1-9E83-714C2267C8DB}" destId="{02F7CD26-8EF2-4F24-A39B-EA2DCA4D0EE1}" srcOrd="2" destOrd="0" presId="urn:microsoft.com/office/officeart/2005/8/layout/lProcess2"/>
    <dgm:cxn modelId="{340A4EA9-330F-4202-98C1-BF135BD48EC8}" type="presParOf" srcId="{02F7CD26-8EF2-4F24-A39B-EA2DCA4D0EE1}" destId="{E11A8643-DDA0-4C65-9B10-E776DE9440CA}" srcOrd="0" destOrd="0" presId="urn:microsoft.com/office/officeart/2005/8/layout/lProcess2"/>
    <dgm:cxn modelId="{20218A73-53A7-48D0-A0E2-843ECA054D7F}" type="presParOf" srcId="{02F7CD26-8EF2-4F24-A39B-EA2DCA4D0EE1}" destId="{20D61C6A-27A8-4A54-A87B-8407B5D92673}" srcOrd="1" destOrd="0" presId="urn:microsoft.com/office/officeart/2005/8/layout/lProcess2"/>
    <dgm:cxn modelId="{E528AF1E-6F62-4C2A-9384-B08C001193FD}" type="presParOf" srcId="{02F7CD26-8EF2-4F24-A39B-EA2DCA4D0EE1}" destId="{665D0714-D9CA-435C-9E23-9E452F09240E}" srcOrd="2" destOrd="0" presId="urn:microsoft.com/office/officeart/2005/8/layout/lProcess2"/>
    <dgm:cxn modelId="{A18D5D8A-3F23-4F9B-B764-5F09A7A151EA}" type="presParOf" srcId="{665D0714-D9CA-435C-9E23-9E452F09240E}" destId="{3E372911-DF35-4E98-BA4B-59099C8FE10A}" srcOrd="0" destOrd="0" presId="urn:microsoft.com/office/officeart/2005/8/layout/lProcess2"/>
    <dgm:cxn modelId="{7A44DB44-AA59-4BDF-BA47-26DB3CE5460B}" type="presParOf" srcId="{3E372911-DF35-4E98-BA4B-59099C8FE10A}" destId="{F77924B7-9DE2-47ED-88E0-7E47D6CD6EB4}" srcOrd="0" destOrd="0" presId="urn:microsoft.com/office/officeart/2005/8/layout/lProcess2"/>
    <dgm:cxn modelId="{05ECA1E4-92FD-4B59-A7A3-03D148C53B3B}" type="presParOf" srcId="{3E372911-DF35-4E98-BA4B-59099C8FE10A}" destId="{B6B49918-5DC8-4C07-B496-4E8575CCAF0B}" srcOrd="1" destOrd="0" presId="urn:microsoft.com/office/officeart/2005/8/layout/lProcess2"/>
    <dgm:cxn modelId="{86144EB5-3CFF-44F4-9FCD-108D324C1020}" type="presParOf" srcId="{3E372911-DF35-4E98-BA4B-59099C8FE10A}" destId="{6A1D5FE4-795F-45AB-890F-9EF380AF40CD}" srcOrd="2" destOrd="0" presId="urn:microsoft.com/office/officeart/2005/8/layout/lProcess2"/>
    <dgm:cxn modelId="{A2821D1F-7E53-4CDD-93D6-614A3C7DE767}" type="presParOf" srcId="{3E372911-DF35-4E98-BA4B-59099C8FE10A}" destId="{592FFF88-F7FA-4861-8F34-F59120AA520C}" srcOrd="3" destOrd="0" presId="urn:microsoft.com/office/officeart/2005/8/layout/lProcess2"/>
    <dgm:cxn modelId="{EED638BB-16B8-4737-84A0-77C6A2E57EE9}" type="presParOf" srcId="{3E372911-DF35-4E98-BA4B-59099C8FE10A}" destId="{31C1A5DD-88F3-421B-8D5C-6022B3389E47}" srcOrd="4" destOrd="0" presId="urn:microsoft.com/office/officeart/2005/8/layout/lProcess2"/>
    <dgm:cxn modelId="{F37CEBA1-CDA9-494D-B014-BCCF72AA60F2}" type="presParOf" srcId="{3E372911-DF35-4E98-BA4B-59099C8FE10A}" destId="{1608BAC6-2140-4F75-A2CE-AB08D549BF25}" srcOrd="5" destOrd="0" presId="urn:microsoft.com/office/officeart/2005/8/layout/lProcess2"/>
    <dgm:cxn modelId="{B2820175-AD02-464A-8512-E676275DD25D}" type="presParOf" srcId="{3E372911-DF35-4E98-BA4B-59099C8FE10A}" destId="{7B297C14-82C4-4A19-8E2F-C1F6454C801E}" srcOrd="6" destOrd="0" presId="urn:microsoft.com/office/officeart/2005/8/layout/lProcess2"/>
    <dgm:cxn modelId="{B00EEA54-A5A0-4850-B907-5E748015F772}" type="presParOf" srcId="{3E372911-DF35-4E98-BA4B-59099C8FE10A}" destId="{7DA3E178-E7BF-4E1B-8380-33C86457FB9F}" srcOrd="7" destOrd="0" presId="urn:microsoft.com/office/officeart/2005/8/layout/lProcess2"/>
    <dgm:cxn modelId="{761D8A1B-044F-47B9-AB1E-852AF05DFC95}" type="presParOf" srcId="{3E372911-DF35-4E98-BA4B-59099C8FE10A}" destId="{CB182C0C-126E-4386-BC9E-6320E9C21814}" srcOrd="8" destOrd="0" presId="urn:microsoft.com/office/officeart/2005/8/layout/lProcess2"/>
    <dgm:cxn modelId="{F24F46F0-DB9F-4E33-83E5-059B81EE08C7}" type="presParOf" srcId="{3E372911-DF35-4E98-BA4B-59099C8FE10A}" destId="{379C0514-495B-4DF1-8240-32FA79012D01}" srcOrd="9" destOrd="0" presId="urn:microsoft.com/office/officeart/2005/8/layout/lProcess2"/>
    <dgm:cxn modelId="{FF03CAD9-22EF-45A2-94C8-B4593DF63A43}" type="presParOf" srcId="{3E372911-DF35-4E98-BA4B-59099C8FE10A}" destId="{0D317747-C257-4B29-A218-CA49E6CCBF05}" srcOrd="10" destOrd="0" presId="urn:microsoft.com/office/officeart/2005/8/layout/lProcess2"/>
    <dgm:cxn modelId="{5D3F2B47-BE08-421E-A20B-2898565B4B82}" type="presParOf" srcId="{8C7B3758-D69F-49A1-9E83-714C2267C8DB}" destId="{8B3EF8A0-2DBE-4FCA-81F5-7AEF4FD8F4C0}" srcOrd="3" destOrd="0" presId="urn:microsoft.com/office/officeart/2005/8/layout/lProcess2"/>
    <dgm:cxn modelId="{EEBEDA3E-21A8-4EA4-9D3D-ACB786B8C143}" type="presParOf" srcId="{8C7B3758-D69F-49A1-9E83-714C2267C8DB}" destId="{3225409A-E3F9-4E07-84AB-979B8E95992B}" srcOrd="4" destOrd="0" presId="urn:microsoft.com/office/officeart/2005/8/layout/lProcess2"/>
    <dgm:cxn modelId="{1E434C46-5ED6-42A0-B98C-30021445DDF4}" type="presParOf" srcId="{3225409A-E3F9-4E07-84AB-979B8E95992B}" destId="{550ED03A-F8FE-4A24-9A43-855EB7B56E1D}" srcOrd="0" destOrd="0" presId="urn:microsoft.com/office/officeart/2005/8/layout/lProcess2"/>
    <dgm:cxn modelId="{4A46ABC4-8327-45A9-9335-203815274B26}" type="presParOf" srcId="{3225409A-E3F9-4E07-84AB-979B8E95992B}" destId="{FF1D5EE3-B364-4DCD-BD7E-39999B1E5254}" srcOrd="1" destOrd="0" presId="urn:microsoft.com/office/officeart/2005/8/layout/lProcess2"/>
    <dgm:cxn modelId="{9C59186D-CD4F-4522-8CB3-7246A6A13144}" type="presParOf" srcId="{3225409A-E3F9-4E07-84AB-979B8E95992B}" destId="{1E3C4CDD-FB6A-4409-BE7E-E9955591A35A}" srcOrd="2" destOrd="0" presId="urn:microsoft.com/office/officeart/2005/8/layout/lProcess2"/>
    <dgm:cxn modelId="{20BE8C95-8343-4AC4-9743-F4B087DC232C}" type="presParOf" srcId="{1E3C4CDD-FB6A-4409-BE7E-E9955591A35A}" destId="{2BE4460E-F988-4658-BCAF-DE6071CE35A4}" srcOrd="0" destOrd="0" presId="urn:microsoft.com/office/officeart/2005/8/layout/lProcess2"/>
    <dgm:cxn modelId="{31ACDB10-521A-413F-A477-265F74F4EDC8}" type="presParOf" srcId="{2BE4460E-F988-4658-BCAF-DE6071CE35A4}" destId="{99B71E25-6C21-49AC-9C3C-675F29BE39F5}" srcOrd="0" destOrd="0" presId="urn:microsoft.com/office/officeart/2005/8/layout/lProcess2"/>
    <dgm:cxn modelId="{B4646F1A-B170-47BB-855B-C2FBCE57D7CE}" type="presParOf" srcId="{2BE4460E-F988-4658-BCAF-DE6071CE35A4}" destId="{4267D3BE-FB7C-42C6-B4D1-F12FE56CC45A}" srcOrd="1" destOrd="0" presId="urn:microsoft.com/office/officeart/2005/8/layout/lProcess2"/>
    <dgm:cxn modelId="{5FF8FCBC-A409-4C65-9717-DF82124D493F}" type="presParOf" srcId="{2BE4460E-F988-4658-BCAF-DE6071CE35A4}" destId="{39FD3815-A851-4776-9C2C-6B5678FFE44C}" srcOrd="2" destOrd="0" presId="urn:microsoft.com/office/officeart/2005/8/layout/lProcess2"/>
    <dgm:cxn modelId="{81CE6F2E-5DD4-41A1-95B4-09E16B5969B8}" type="presParOf" srcId="{2BE4460E-F988-4658-BCAF-DE6071CE35A4}" destId="{5A814028-D5F2-42FC-9054-E17DF228B2A5}" srcOrd="3" destOrd="0" presId="urn:microsoft.com/office/officeart/2005/8/layout/lProcess2"/>
    <dgm:cxn modelId="{0E50613E-D247-4474-9606-920C13141D25}" type="presParOf" srcId="{2BE4460E-F988-4658-BCAF-DE6071CE35A4}" destId="{4B887732-B97F-47D0-BEEB-32E7A18E43FA}"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0DE88-A8AD-4ACA-952B-39C69F73A107}" type="doc">
      <dgm:prSet loTypeId="urn:microsoft.com/office/officeart/2005/8/layout/lProcess3" loCatId="process" qsTypeId="urn:microsoft.com/office/officeart/2005/8/quickstyle/simple1" qsCatId="simple" csTypeId="urn:microsoft.com/office/officeart/2005/8/colors/accent3_4" csCatId="accent3"/>
      <dgm:spPr/>
      <dgm:t>
        <a:bodyPr/>
        <a:lstStyle/>
        <a:p>
          <a:endParaRPr lang="en-IN"/>
        </a:p>
      </dgm:t>
    </dgm:pt>
    <dgm:pt modelId="{0170926C-4E4C-436A-984C-4414DCF7566D}">
      <dgm:prSet/>
      <dgm:spPr/>
      <dgm:t>
        <a:bodyPr/>
        <a:lstStyle/>
        <a:p>
          <a:r>
            <a:rPr lang="en-US" b="1" i="1" dirty="0"/>
            <a:t>Client 1: </a:t>
          </a:r>
          <a:r>
            <a:rPr lang="en-US" b="1" dirty="0"/>
            <a:t>Mr</a:t>
          </a:r>
          <a:r>
            <a:rPr lang="en-US" b="1" i="1" dirty="0"/>
            <a:t>. PATRICK JEYENGAR</a:t>
          </a:r>
          <a:endParaRPr lang="en-IN" dirty="0"/>
        </a:p>
      </dgm:t>
    </dgm:pt>
    <dgm:pt modelId="{D79A141E-9E2A-46D5-B738-E9E95229EC4B}" type="parTrans" cxnId="{7D9C605A-2358-4E67-8E1A-A84B73976DF9}">
      <dgm:prSet/>
      <dgm:spPr/>
      <dgm:t>
        <a:bodyPr/>
        <a:lstStyle/>
        <a:p>
          <a:endParaRPr lang="en-IN"/>
        </a:p>
      </dgm:t>
    </dgm:pt>
    <dgm:pt modelId="{69BE3852-CCC2-4609-9ECC-7EB66A0F7B88}" type="sibTrans" cxnId="{7D9C605A-2358-4E67-8E1A-A84B73976DF9}">
      <dgm:prSet/>
      <dgm:spPr/>
      <dgm:t>
        <a:bodyPr/>
        <a:lstStyle/>
        <a:p>
          <a:endParaRPr lang="en-IN"/>
        </a:p>
      </dgm:t>
    </dgm:pt>
    <dgm:pt modelId="{BECB9519-2AE2-424A-8AAB-93FB9DDC872A}">
      <dgm:prSet custT="1"/>
      <dgm:spPr/>
      <dgm:t>
        <a:bodyPr/>
        <a:lstStyle/>
        <a:p>
          <a:r>
            <a:rPr lang="en-US" sz="1500" b="0" i="0" dirty="0"/>
            <a:t>Conservative investor.</a:t>
          </a:r>
          <a:endParaRPr lang="en-IN" sz="1500" dirty="0"/>
        </a:p>
      </dgm:t>
    </dgm:pt>
    <dgm:pt modelId="{36FDDCD9-AA80-4DD9-9346-64D8B2CE8B9B}" type="parTrans" cxnId="{8B11D95A-D6FB-4BDC-99BB-625E386259ED}">
      <dgm:prSet/>
      <dgm:spPr/>
      <dgm:t>
        <a:bodyPr/>
        <a:lstStyle/>
        <a:p>
          <a:endParaRPr lang="en-IN"/>
        </a:p>
      </dgm:t>
    </dgm:pt>
    <dgm:pt modelId="{625A77A4-86A5-454C-80C4-D7D1442B1430}" type="sibTrans" cxnId="{8B11D95A-D6FB-4BDC-99BB-625E386259ED}">
      <dgm:prSet/>
      <dgm:spPr/>
      <dgm:t>
        <a:bodyPr/>
        <a:lstStyle/>
        <a:p>
          <a:endParaRPr lang="en-IN"/>
        </a:p>
      </dgm:t>
    </dgm:pt>
    <dgm:pt modelId="{6CDB6548-BD9B-4A70-89AF-1470F634E67C}">
      <dgm:prSet custT="1"/>
      <dgm:spPr/>
      <dgm:t>
        <a:bodyPr/>
        <a:lstStyle/>
        <a:p>
          <a:r>
            <a:rPr lang="en-US" sz="1500" b="0" i="0" dirty="0"/>
            <a:t>Wants to maintain decent standard of living.</a:t>
          </a:r>
          <a:endParaRPr lang="en-IN" sz="1500" dirty="0"/>
        </a:p>
      </dgm:t>
    </dgm:pt>
    <dgm:pt modelId="{6919A83B-40B4-466C-9C12-7B34C4CB5775}" type="parTrans" cxnId="{E47147C7-A1F1-4DDD-94F1-C78D96329505}">
      <dgm:prSet/>
      <dgm:spPr/>
      <dgm:t>
        <a:bodyPr/>
        <a:lstStyle/>
        <a:p>
          <a:endParaRPr lang="en-IN"/>
        </a:p>
      </dgm:t>
    </dgm:pt>
    <dgm:pt modelId="{72085352-6CBA-4041-80A7-86AA3BA76639}" type="sibTrans" cxnId="{E47147C7-A1F1-4DDD-94F1-C78D96329505}">
      <dgm:prSet/>
      <dgm:spPr/>
      <dgm:t>
        <a:bodyPr/>
        <a:lstStyle/>
        <a:p>
          <a:endParaRPr lang="en-IN"/>
        </a:p>
      </dgm:t>
    </dgm:pt>
    <dgm:pt modelId="{0BFEBA96-9ECC-4084-B3C6-F600F6EB034D}">
      <dgm:prSet custT="1"/>
      <dgm:spPr/>
      <dgm:t>
        <a:bodyPr/>
        <a:lstStyle/>
        <a:p>
          <a:r>
            <a:rPr lang="en-US" sz="1500" b="0" i="0" dirty="0"/>
            <a:t>Wants to invest 500k $ for minority stake and remaining 500k in equities</a:t>
          </a:r>
          <a:endParaRPr lang="en-IN" sz="1500" dirty="0"/>
        </a:p>
      </dgm:t>
    </dgm:pt>
    <dgm:pt modelId="{DDEBF516-C4D2-4C2D-BB13-33340DCA65C2}" type="parTrans" cxnId="{4E43E057-851D-41FF-AA04-1B2816BC1B79}">
      <dgm:prSet/>
      <dgm:spPr/>
      <dgm:t>
        <a:bodyPr/>
        <a:lstStyle/>
        <a:p>
          <a:endParaRPr lang="en-IN"/>
        </a:p>
      </dgm:t>
    </dgm:pt>
    <dgm:pt modelId="{7DEF4737-9F9F-4379-91DD-C775BAA91A1D}" type="sibTrans" cxnId="{4E43E057-851D-41FF-AA04-1B2816BC1B79}">
      <dgm:prSet/>
      <dgm:spPr/>
      <dgm:t>
        <a:bodyPr/>
        <a:lstStyle/>
        <a:p>
          <a:endParaRPr lang="en-IN"/>
        </a:p>
      </dgm:t>
    </dgm:pt>
    <dgm:pt modelId="{B6762856-B33D-4819-B05C-7C6A6B250CC4}">
      <dgm:prSet custT="1"/>
      <dgm:spPr/>
      <dgm:t>
        <a:bodyPr/>
        <a:lstStyle/>
        <a:p>
          <a:r>
            <a:rPr lang="en-US" sz="1500" b="0" i="0" dirty="0"/>
            <a:t>Double his capital with less risk over 5 years</a:t>
          </a:r>
          <a:endParaRPr lang="en-IN" sz="1500" dirty="0"/>
        </a:p>
      </dgm:t>
    </dgm:pt>
    <dgm:pt modelId="{F7E64E3F-00E8-46D3-9376-81BFA86D6AD2}" type="parTrans" cxnId="{1C02EB5C-10E6-4B16-B42B-1DD8A1110BD7}">
      <dgm:prSet/>
      <dgm:spPr/>
      <dgm:t>
        <a:bodyPr/>
        <a:lstStyle/>
        <a:p>
          <a:endParaRPr lang="en-IN"/>
        </a:p>
      </dgm:t>
    </dgm:pt>
    <dgm:pt modelId="{D0B62F1F-C66B-4089-B822-EB2EBF963F10}" type="sibTrans" cxnId="{1C02EB5C-10E6-4B16-B42B-1DD8A1110BD7}">
      <dgm:prSet/>
      <dgm:spPr/>
      <dgm:t>
        <a:bodyPr/>
        <a:lstStyle/>
        <a:p>
          <a:endParaRPr lang="en-IN"/>
        </a:p>
      </dgm:t>
    </dgm:pt>
    <dgm:pt modelId="{966C895A-23B4-4CF2-B7A1-E950BF216F81}" type="pres">
      <dgm:prSet presAssocID="{38F0DE88-A8AD-4ACA-952B-39C69F73A107}" presName="Name0" presStyleCnt="0">
        <dgm:presLayoutVars>
          <dgm:chPref val="3"/>
          <dgm:dir/>
          <dgm:animLvl val="lvl"/>
          <dgm:resizeHandles/>
        </dgm:presLayoutVars>
      </dgm:prSet>
      <dgm:spPr/>
    </dgm:pt>
    <dgm:pt modelId="{4049247D-AF71-47EA-9A16-F457C7367CD8}" type="pres">
      <dgm:prSet presAssocID="{0170926C-4E4C-436A-984C-4414DCF7566D}" presName="horFlow" presStyleCnt="0"/>
      <dgm:spPr/>
    </dgm:pt>
    <dgm:pt modelId="{A4FF0CFF-C21B-4583-A19D-D4DE54DDAE83}" type="pres">
      <dgm:prSet presAssocID="{0170926C-4E4C-436A-984C-4414DCF7566D}" presName="bigChev" presStyleLbl="node1" presStyleIdx="0" presStyleCnt="1"/>
      <dgm:spPr/>
    </dgm:pt>
    <dgm:pt modelId="{9C96BB26-0D86-43CA-9E9A-36CC8EDD0DE9}" type="pres">
      <dgm:prSet presAssocID="{36FDDCD9-AA80-4DD9-9346-64D8B2CE8B9B}" presName="parTrans" presStyleCnt="0"/>
      <dgm:spPr/>
    </dgm:pt>
    <dgm:pt modelId="{B391776F-5495-4752-AE3B-AB7662CE3D4B}" type="pres">
      <dgm:prSet presAssocID="{BECB9519-2AE2-424A-8AAB-93FB9DDC872A}" presName="node" presStyleLbl="alignAccFollowNode1" presStyleIdx="0" presStyleCnt="4">
        <dgm:presLayoutVars>
          <dgm:bulletEnabled val="1"/>
        </dgm:presLayoutVars>
      </dgm:prSet>
      <dgm:spPr/>
    </dgm:pt>
    <dgm:pt modelId="{8221049F-C2A3-47BA-816D-6C635FF2025C}" type="pres">
      <dgm:prSet presAssocID="{625A77A4-86A5-454C-80C4-D7D1442B1430}" presName="sibTrans" presStyleCnt="0"/>
      <dgm:spPr/>
    </dgm:pt>
    <dgm:pt modelId="{5719A07A-36CB-49BE-B098-61D51C056C98}" type="pres">
      <dgm:prSet presAssocID="{6CDB6548-BD9B-4A70-89AF-1470F634E67C}" presName="node" presStyleLbl="alignAccFollowNode1" presStyleIdx="1" presStyleCnt="4">
        <dgm:presLayoutVars>
          <dgm:bulletEnabled val="1"/>
        </dgm:presLayoutVars>
      </dgm:prSet>
      <dgm:spPr/>
    </dgm:pt>
    <dgm:pt modelId="{D180F609-DA27-46E6-B404-77CDA7768437}" type="pres">
      <dgm:prSet presAssocID="{72085352-6CBA-4041-80A7-86AA3BA76639}" presName="sibTrans" presStyleCnt="0"/>
      <dgm:spPr/>
    </dgm:pt>
    <dgm:pt modelId="{6022CF45-B832-4F2D-9DDE-012D3D50CF06}" type="pres">
      <dgm:prSet presAssocID="{0BFEBA96-9ECC-4084-B3C6-F600F6EB034D}" presName="node" presStyleLbl="alignAccFollowNode1" presStyleIdx="2" presStyleCnt="4">
        <dgm:presLayoutVars>
          <dgm:bulletEnabled val="1"/>
        </dgm:presLayoutVars>
      </dgm:prSet>
      <dgm:spPr/>
    </dgm:pt>
    <dgm:pt modelId="{9D560978-4A8B-4AEA-A06B-A363F0870E6D}" type="pres">
      <dgm:prSet presAssocID="{7DEF4737-9F9F-4379-91DD-C775BAA91A1D}" presName="sibTrans" presStyleCnt="0"/>
      <dgm:spPr/>
    </dgm:pt>
    <dgm:pt modelId="{F02C5B9A-83DB-4FC0-842F-19E71A9F59D5}" type="pres">
      <dgm:prSet presAssocID="{B6762856-B33D-4819-B05C-7C6A6B250CC4}" presName="node" presStyleLbl="alignAccFollowNode1" presStyleIdx="3" presStyleCnt="4">
        <dgm:presLayoutVars>
          <dgm:bulletEnabled val="1"/>
        </dgm:presLayoutVars>
      </dgm:prSet>
      <dgm:spPr/>
    </dgm:pt>
  </dgm:ptLst>
  <dgm:cxnLst>
    <dgm:cxn modelId="{6421F109-BAAC-4C35-B647-DA0026697440}" type="presOf" srcId="{0BFEBA96-9ECC-4084-B3C6-F600F6EB034D}" destId="{6022CF45-B832-4F2D-9DDE-012D3D50CF06}" srcOrd="0" destOrd="0" presId="urn:microsoft.com/office/officeart/2005/8/layout/lProcess3"/>
    <dgm:cxn modelId="{CE4F5E3E-FFB2-49DF-8464-DA6EAC77B23F}" type="presOf" srcId="{B6762856-B33D-4819-B05C-7C6A6B250CC4}" destId="{F02C5B9A-83DB-4FC0-842F-19E71A9F59D5}" srcOrd="0" destOrd="0" presId="urn:microsoft.com/office/officeart/2005/8/layout/lProcess3"/>
    <dgm:cxn modelId="{1C02EB5C-10E6-4B16-B42B-1DD8A1110BD7}" srcId="{0170926C-4E4C-436A-984C-4414DCF7566D}" destId="{B6762856-B33D-4819-B05C-7C6A6B250CC4}" srcOrd="3" destOrd="0" parTransId="{F7E64E3F-00E8-46D3-9376-81BFA86D6AD2}" sibTransId="{D0B62F1F-C66B-4089-B822-EB2EBF963F10}"/>
    <dgm:cxn modelId="{6627E24A-C10D-4964-92DE-0564438C8499}" type="presOf" srcId="{38F0DE88-A8AD-4ACA-952B-39C69F73A107}" destId="{966C895A-23B4-4CF2-B7A1-E950BF216F81}" srcOrd="0" destOrd="0" presId="urn:microsoft.com/office/officeart/2005/8/layout/lProcess3"/>
    <dgm:cxn modelId="{E8B3DC71-B945-43F7-ABEC-E4B8EB7F70AC}" type="presOf" srcId="{BECB9519-2AE2-424A-8AAB-93FB9DDC872A}" destId="{B391776F-5495-4752-AE3B-AB7662CE3D4B}" srcOrd="0" destOrd="0" presId="urn:microsoft.com/office/officeart/2005/8/layout/lProcess3"/>
    <dgm:cxn modelId="{4E43E057-851D-41FF-AA04-1B2816BC1B79}" srcId="{0170926C-4E4C-436A-984C-4414DCF7566D}" destId="{0BFEBA96-9ECC-4084-B3C6-F600F6EB034D}" srcOrd="2" destOrd="0" parTransId="{DDEBF516-C4D2-4C2D-BB13-33340DCA65C2}" sibTransId="{7DEF4737-9F9F-4379-91DD-C775BAA91A1D}"/>
    <dgm:cxn modelId="{7D9C605A-2358-4E67-8E1A-A84B73976DF9}" srcId="{38F0DE88-A8AD-4ACA-952B-39C69F73A107}" destId="{0170926C-4E4C-436A-984C-4414DCF7566D}" srcOrd="0" destOrd="0" parTransId="{D79A141E-9E2A-46D5-B738-E9E95229EC4B}" sibTransId="{69BE3852-CCC2-4609-9ECC-7EB66A0F7B88}"/>
    <dgm:cxn modelId="{8B11D95A-D6FB-4BDC-99BB-625E386259ED}" srcId="{0170926C-4E4C-436A-984C-4414DCF7566D}" destId="{BECB9519-2AE2-424A-8AAB-93FB9DDC872A}" srcOrd="0" destOrd="0" parTransId="{36FDDCD9-AA80-4DD9-9346-64D8B2CE8B9B}" sibTransId="{625A77A4-86A5-454C-80C4-D7D1442B1430}"/>
    <dgm:cxn modelId="{B3C7B7BD-1AAC-4B04-9D89-B48CCD36A97E}" type="presOf" srcId="{0170926C-4E4C-436A-984C-4414DCF7566D}" destId="{A4FF0CFF-C21B-4583-A19D-D4DE54DDAE83}" srcOrd="0" destOrd="0" presId="urn:microsoft.com/office/officeart/2005/8/layout/lProcess3"/>
    <dgm:cxn modelId="{E47147C7-A1F1-4DDD-94F1-C78D96329505}" srcId="{0170926C-4E4C-436A-984C-4414DCF7566D}" destId="{6CDB6548-BD9B-4A70-89AF-1470F634E67C}" srcOrd="1" destOrd="0" parTransId="{6919A83B-40B4-466C-9C12-7B34C4CB5775}" sibTransId="{72085352-6CBA-4041-80A7-86AA3BA76639}"/>
    <dgm:cxn modelId="{DF69C8D3-66C0-41CB-8075-18860F7111B5}" type="presOf" srcId="{6CDB6548-BD9B-4A70-89AF-1470F634E67C}" destId="{5719A07A-36CB-49BE-B098-61D51C056C98}" srcOrd="0" destOrd="0" presId="urn:microsoft.com/office/officeart/2005/8/layout/lProcess3"/>
    <dgm:cxn modelId="{CCFB04C6-511E-4F7C-9FCA-594C60466185}" type="presParOf" srcId="{966C895A-23B4-4CF2-B7A1-E950BF216F81}" destId="{4049247D-AF71-47EA-9A16-F457C7367CD8}" srcOrd="0" destOrd="0" presId="urn:microsoft.com/office/officeart/2005/8/layout/lProcess3"/>
    <dgm:cxn modelId="{278BBEEE-7711-474B-82B2-771BFB550315}" type="presParOf" srcId="{4049247D-AF71-47EA-9A16-F457C7367CD8}" destId="{A4FF0CFF-C21B-4583-A19D-D4DE54DDAE83}" srcOrd="0" destOrd="0" presId="urn:microsoft.com/office/officeart/2005/8/layout/lProcess3"/>
    <dgm:cxn modelId="{DE647629-AE76-4410-B679-5234E9431D93}" type="presParOf" srcId="{4049247D-AF71-47EA-9A16-F457C7367CD8}" destId="{9C96BB26-0D86-43CA-9E9A-36CC8EDD0DE9}" srcOrd="1" destOrd="0" presId="urn:microsoft.com/office/officeart/2005/8/layout/lProcess3"/>
    <dgm:cxn modelId="{539AA641-99F7-43F2-946A-2BDCA160952C}" type="presParOf" srcId="{4049247D-AF71-47EA-9A16-F457C7367CD8}" destId="{B391776F-5495-4752-AE3B-AB7662CE3D4B}" srcOrd="2" destOrd="0" presId="urn:microsoft.com/office/officeart/2005/8/layout/lProcess3"/>
    <dgm:cxn modelId="{828A6597-564D-406E-A7B3-34A130A91F21}" type="presParOf" srcId="{4049247D-AF71-47EA-9A16-F457C7367CD8}" destId="{8221049F-C2A3-47BA-816D-6C635FF2025C}" srcOrd="3" destOrd="0" presId="urn:microsoft.com/office/officeart/2005/8/layout/lProcess3"/>
    <dgm:cxn modelId="{8D6C3978-4DCF-4113-A7C3-36C286265864}" type="presParOf" srcId="{4049247D-AF71-47EA-9A16-F457C7367CD8}" destId="{5719A07A-36CB-49BE-B098-61D51C056C98}" srcOrd="4" destOrd="0" presId="urn:microsoft.com/office/officeart/2005/8/layout/lProcess3"/>
    <dgm:cxn modelId="{927FC472-A41F-4121-B5C2-1C3BFDE0CE96}" type="presParOf" srcId="{4049247D-AF71-47EA-9A16-F457C7367CD8}" destId="{D180F609-DA27-46E6-B404-77CDA7768437}" srcOrd="5" destOrd="0" presId="urn:microsoft.com/office/officeart/2005/8/layout/lProcess3"/>
    <dgm:cxn modelId="{5A3DF2F2-FFF0-4613-AF18-BEEEA8A0E764}" type="presParOf" srcId="{4049247D-AF71-47EA-9A16-F457C7367CD8}" destId="{6022CF45-B832-4F2D-9DDE-012D3D50CF06}" srcOrd="6" destOrd="0" presId="urn:microsoft.com/office/officeart/2005/8/layout/lProcess3"/>
    <dgm:cxn modelId="{323EDB95-AF10-4A1B-B572-C7211CF36FE8}" type="presParOf" srcId="{4049247D-AF71-47EA-9A16-F457C7367CD8}" destId="{9D560978-4A8B-4AEA-A06B-A363F0870E6D}" srcOrd="7" destOrd="0" presId="urn:microsoft.com/office/officeart/2005/8/layout/lProcess3"/>
    <dgm:cxn modelId="{8B64656C-F1BC-4E64-8F07-29C96C2A94E5}" type="presParOf" srcId="{4049247D-AF71-47EA-9A16-F457C7367CD8}" destId="{F02C5B9A-83DB-4FC0-842F-19E71A9F59D5}"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0DE88-A8AD-4ACA-952B-39C69F73A107}" type="doc">
      <dgm:prSet loTypeId="urn:microsoft.com/office/officeart/2005/8/layout/lProcess3" loCatId="process" qsTypeId="urn:microsoft.com/office/officeart/2005/8/quickstyle/simple1" qsCatId="simple" csTypeId="urn:microsoft.com/office/officeart/2005/8/colors/accent1_4" csCatId="accent1" phldr="1"/>
      <dgm:spPr/>
      <dgm:t>
        <a:bodyPr/>
        <a:lstStyle/>
        <a:p>
          <a:endParaRPr lang="en-IN"/>
        </a:p>
      </dgm:t>
    </dgm:pt>
    <dgm:pt modelId="{0170926C-4E4C-436A-984C-4414DCF7566D}">
      <dgm:prSet custT="1"/>
      <dgm:spPr/>
      <dgm:t>
        <a:bodyPr/>
        <a:lstStyle/>
        <a:p>
          <a:r>
            <a:rPr lang="en-US" sz="2400" b="1" i="1" dirty="0"/>
            <a:t>Client 2: </a:t>
          </a:r>
          <a:r>
            <a:rPr lang="en-US" sz="2400" b="1" dirty="0"/>
            <a:t>Mr</a:t>
          </a:r>
          <a:r>
            <a:rPr lang="en-US" sz="2400" b="1" i="1" dirty="0"/>
            <a:t>. PETER JEYENGAR</a:t>
          </a:r>
          <a:endParaRPr lang="en-IN" sz="2400" dirty="0"/>
        </a:p>
      </dgm:t>
    </dgm:pt>
    <dgm:pt modelId="{D79A141E-9E2A-46D5-B738-E9E95229EC4B}" type="parTrans" cxnId="{7D9C605A-2358-4E67-8E1A-A84B73976DF9}">
      <dgm:prSet/>
      <dgm:spPr/>
      <dgm:t>
        <a:bodyPr/>
        <a:lstStyle/>
        <a:p>
          <a:endParaRPr lang="en-IN"/>
        </a:p>
      </dgm:t>
    </dgm:pt>
    <dgm:pt modelId="{69BE3852-CCC2-4609-9ECC-7EB66A0F7B88}" type="sibTrans" cxnId="{7D9C605A-2358-4E67-8E1A-A84B73976DF9}">
      <dgm:prSet/>
      <dgm:spPr/>
      <dgm:t>
        <a:bodyPr/>
        <a:lstStyle/>
        <a:p>
          <a:endParaRPr lang="en-IN"/>
        </a:p>
      </dgm:t>
    </dgm:pt>
    <dgm:pt modelId="{BECB9519-2AE2-424A-8AAB-93FB9DDC872A}">
      <dgm:prSet custT="1"/>
      <dgm:spPr/>
      <dgm:t>
        <a:bodyPr/>
        <a:lstStyle/>
        <a:p>
          <a:r>
            <a:rPr lang="en-IN" sz="1700" dirty="0"/>
            <a:t>Risk Taker</a:t>
          </a:r>
        </a:p>
        <a:p>
          <a:endParaRPr lang="en-IN" sz="1500" dirty="0"/>
        </a:p>
      </dgm:t>
    </dgm:pt>
    <dgm:pt modelId="{36FDDCD9-AA80-4DD9-9346-64D8B2CE8B9B}" type="parTrans" cxnId="{8B11D95A-D6FB-4BDC-99BB-625E386259ED}">
      <dgm:prSet/>
      <dgm:spPr/>
      <dgm:t>
        <a:bodyPr/>
        <a:lstStyle/>
        <a:p>
          <a:endParaRPr lang="en-IN"/>
        </a:p>
      </dgm:t>
    </dgm:pt>
    <dgm:pt modelId="{625A77A4-86A5-454C-80C4-D7D1442B1430}" type="sibTrans" cxnId="{8B11D95A-D6FB-4BDC-99BB-625E386259ED}">
      <dgm:prSet/>
      <dgm:spPr/>
      <dgm:t>
        <a:bodyPr/>
        <a:lstStyle/>
        <a:p>
          <a:endParaRPr lang="en-IN"/>
        </a:p>
      </dgm:t>
    </dgm:pt>
    <dgm:pt modelId="{6CDB6548-BD9B-4A70-89AF-1470F634E67C}">
      <dgm:prSet custT="1"/>
      <dgm:spPr/>
      <dgm:t>
        <a:bodyPr/>
        <a:lstStyle/>
        <a:p>
          <a:r>
            <a:rPr lang="en-US" sz="1700" dirty="0"/>
            <a:t>Consistent with his attitude towards risk</a:t>
          </a:r>
          <a:r>
            <a:rPr lang="en-US" sz="1500" dirty="0"/>
            <a:t>.</a:t>
          </a:r>
          <a:endParaRPr lang="en-IN" sz="1500" dirty="0"/>
        </a:p>
      </dgm:t>
    </dgm:pt>
    <dgm:pt modelId="{6919A83B-40B4-466C-9C12-7B34C4CB5775}" type="parTrans" cxnId="{E47147C7-A1F1-4DDD-94F1-C78D96329505}">
      <dgm:prSet/>
      <dgm:spPr/>
      <dgm:t>
        <a:bodyPr/>
        <a:lstStyle/>
        <a:p>
          <a:endParaRPr lang="en-IN"/>
        </a:p>
      </dgm:t>
    </dgm:pt>
    <dgm:pt modelId="{72085352-6CBA-4041-80A7-86AA3BA76639}" type="sibTrans" cxnId="{E47147C7-A1F1-4DDD-94F1-C78D96329505}">
      <dgm:prSet/>
      <dgm:spPr/>
      <dgm:t>
        <a:bodyPr/>
        <a:lstStyle/>
        <a:p>
          <a:endParaRPr lang="en-IN"/>
        </a:p>
      </dgm:t>
    </dgm:pt>
    <dgm:pt modelId="{0BFEBA96-9ECC-4084-B3C6-F600F6EB034D}">
      <dgm:prSet custT="1"/>
      <dgm:spPr/>
      <dgm:t>
        <a:bodyPr/>
        <a:lstStyle/>
        <a:p>
          <a:r>
            <a:rPr lang="en-US" sz="1700" dirty="0"/>
            <a:t>Wants to invest 1 million $ in high margin stocks</a:t>
          </a:r>
          <a:endParaRPr lang="en-IN" sz="1700" dirty="0"/>
        </a:p>
      </dgm:t>
    </dgm:pt>
    <dgm:pt modelId="{DDEBF516-C4D2-4C2D-BB13-33340DCA65C2}" type="parTrans" cxnId="{4E43E057-851D-41FF-AA04-1B2816BC1B79}">
      <dgm:prSet/>
      <dgm:spPr/>
      <dgm:t>
        <a:bodyPr/>
        <a:lstStyle/>
        <a:p>
          <a:endParaRPr lang="en-IN"/>
        </a:p>
      </dgm:t>
    </dgm:pt>
    <dgm:pt modelId="{7DEF4737-9F9F-4379-91DD-C775BAA91A1D}" type="sibTrans" cxnId="{4E43E057-851D-41FF-AA04-1B2816BC1B79}">
      <dgm:prSet/>
      <dgm:spPr/>
      <dgm:t>
        <a:bodyPr/>
        <a:lstStyle/>
        <a:p>
          <a:endParaRPr lang="en-IN"/>
        </a:p>
      </dgm:t>
    </dgm:pt>
    <dgm:pt modelId="{B6762856-B33D-4819-B05C-7C6A6B250CC4}">
      <dgm:prSet custT="1"/>
      <dgm:spPr/>
      <dgm:t>
        <a:bodyPr/>
        <a:lstStyle/>
        <a:p>
          <a:r>
            <a:rPr lang="en-US" sz="1700" dirty="0"/>
            <a:t>Expecting very high return over 5 years</a:t>
          </a:r>
          <a:endParaRPr lang="en-IN" sz="1700" dirty="0"/>
        </a:p>
      </dgm:t>
    </dgm:pt>
    <dgm:pt modelId="{F7E64E3F-00E8-46D3-9376-81BFA86D6AD2}" type="parTrans" cxnId="{1C02EB5C-10E6-4B16-B42B-1DD8A1110BD7}">
      <dgm:prSet/>
      <dgm:spPr/>
      <dgm:t>
        <a:bodyPr/>
        <a:lstStyle/>
        <a:p>
          <a:endParaRPr lang="en-IN"/>
        </a:p>
      </dgm:t>
    </dgm:pt>
    <dgm:pt modelId="{D0B62F1F-C66B-4089-B822-EB2EBF963F10}" type="sibTrans" cxnId="{1C02EB5C-10E6-4B16-B42B-1DD8A1110BD7}">
      <dgm:prSet/>
      <dgm:spPr/>
      <dgm:t>
        <a:bodyPr/>
        <a:lstStyle/>
        <a:p>
          <a:endParaRPr lang="en-IN"/>
        </a:p>
      </dgm:t>
    </dgm:pt>
    <dgm:pt modelId="{966C895A-23B4-4CF2-B7A1-E950BF216F81}" type="pres">
      <dgm:prSet presAssocID="{38F0DE88-A8AD-4ACA-952B-39C69F73A107}" presName="Name0" presStyleCnt="0">
        <dgm:presLayoutVars>
          <dgm:chPref val="3"/>
          <dgm:dir/>
          <dgm:animLvl val="lvl"/>
          <dgm:resizeHandles/>
        </dgm:presLayoutVars>
      </dgm:prSet>
      <dgm:spPr/>
    </dgm:pt>
    <dgm:pt modelId="{4049247D-AF71-47EA-9A16-F457C7367CD8}" type="pres">
      <dgm:prSet presAssocID="{0170926C-4E4C-436A-984C-4414DCF7566D}" presName="horFlow" presStyleCnt="0"/>
      <dgm:spPr/>
    </dgm:pt>
    <dgm:pt modelId="{A4FF0CFF-C21B-4583-A19D-D4DE54DDAE83}" type="pres">
      <dgm:prSet presAssocID="{0170926C-4E4C-436A-984C-4414DCF7566D}" presName="bigChev" presStyleLbl="node1" presStyleIdx="0" presStyleCnt="1"/>
      <dgm:spPr/>
    </dgm:pt>
    <dgm:pt modelId="{9C96BB26-0D86-43CA-9E9A-36CC8EDD0DE9}" type="pres">
      <dgm:prSet presAssocID="{36FDDCD9-AA80-4DD9-9346-64D8B2CE8B9B}" presName="parTrans" presStyleCnt="0"/>
      <dgm:spPr/>
    </dgm:pt>
    <dgm:pt modelId="{B391776F-5495-4752-AE3B-AB7662CE3D4B}" type="pres">
      <dgm:prSet presAssocID="{BECB9519-2AE2-424A-8AAB-93FB9DDC872A}" presName="node" presStyleLbl="alignAccFollowNode1" presStyleIdx="0" presStyleCnt="4">
        <dgm:presLayoutVars>
          <dgm:bulletEnabled val="1"/>
        </dgm:presLayoutVars>
      </dgm:prSet>
      <dgm:spPr/>
    </dgm:pt>
    <dgm:pt modelId="{8221049F-C2A3-47BA-816D-6C635FF2025C}" type="pres">
      <dgm:prSet presAssocID="{625A77A4-86A5-454C-80C4-D7D1442B1430}" presName="sibTrans" presStyleCnt="0"/>
      <dgm:spPr/>
    </dgm:pt>
    <dgm:pt modelId="{5719A07A-36CB-49BE-B098-61D51C056C98}" type="pres">
      <dgm:prSet presAssocID="{6CDB6548-BD9B-4A70-89AF-1470F634E67C}" presName="node" presStyleLbl="alignAccFollowNode1" presStyleIdx="1" presStyleCnt="4">
        <dgm:presLayoutVars>
          <dgm:bulletEnabled val="1"/>
        </dgm:presLayoutVars>
      </dgm:prSet>
      <dgm:spPr/>
    </dgm:pt>
    <dgm:pt modelId="{D180F609-DA27-46E6-B404-77CDA7768437}" type="pres">
      <dgm:prSet presAssocID="{72085352-6CBA-4041-80A7-86AA3BA76639}" presName="sibTrans" presStyleCnt="0"/>
      <dgm:spPr/>
    </dgm:pt>
    <dgm:pt modelId="{6022CF45-B832-4F2D-9DDE-012D3D50CF06}" type="pres">
      <dgm:prSet presAssocID="{0BFEBA96-9ECC-4084-B3C6-F600F6EB034D}" presName="node" presStyleLbl="alignAccFollowNode1" presStyleIdx="2" presStyleCnt="4">
        <dgm:presLayoutVars>
          <dgm:bulletEnabled val="1"/>
        </dgm:presLayoutVars>
      </dgm:prSet>
      <dgm:spPr/>
    </dgm:pt>
    <dgm:pt modelId="{9D560978-4A8B-4AEA-A06B-A363F0870E6D}" type="pres">
      <dgm:prSet presAssocID="{7DEF4737-9F9F-4379-91DD-C775BAA91A1D}" presName="sibTrans" presStyleCnt="0"/>
      <dgm:spPr/>
    </dgm:pt>
    <dgm:pt modelId="{F02C5B9A-83DB-4FC0-842F-19E71A9F59D5}" type="pres">
      <dgm:prSet presAssocID="{B6762856-B33D-4819-B05C-7C6A6B250CC4}" presName="node" presStyleLbl="alignAccFollowNode1" presStyleIdx="3" presStyleCnt="4">
        <dgm:presLayoutVars>
          <dgm:bulletEnabled val="1"/>
        </dgm:presLayoutVars>
      </dgm:prSet>
      <dgm:spPr/>
    </dgm:pt>
  </dgm:ptLst>
  <dgm:cxnLst>
    <dgm:cxn modelId="{6421F109-BAAC-4C35-B647-DA0026697440}" type="presOf" srcId="{0BFEBA96-9ECC-4084-B3C6-F600F6EB034D}" destId="{6022CF45-B832-4F2D-9DDE-012D3D50CF06}" srcOrd="0" destOrd="0" presId="urn:microsoft.com/office/officeart/2005/8/layout/lProcess3"/>
    <dgm:cxn modelId="{CE4F5E3E-FFB2-49DF-8464-DA6EAC77B23F}" type="presOf" srcId="{B6762856-B33D-4819-B05C-7C6A6B250CC4}" destId="{F02C5B9A-83DB-4FC0-842F-19E71A9F59D5}" srcOrd="0" destOrd="0" presId="urn:microsoft.com/office/officeart/2005/8/layout/lProcess3"/>
    <dgm:cxn modelId="{1C02EB5C-10E6-4B16-B42B-1DD8A1110BD7}" srcId="{0170926C-4E4C-436A-984C-4414DCF7566D}" destId="{B6762856-B33D-4819-B05C-7C6A6B250CC4}" srcOrd="3" destOrd="0" parTransId="{F7E64E3F-00E8-46D3-9376-81BFA86D6AD2}" sibTransId="{D0B62F1F-C66B-4089-B822-EB2EBF963F10}"/>
    <dgm:cxn modelId="{6627E24A-C10D-4964-92DE-0564438C8499}" type="presOf" srcId="{38F0DE88-A8AD-4ACA-952B-39C69F73A107}" destId="{966C895A-23B4-4CF2-B7A1-E950BF216F81}" srcOrd="0" destOrd="0" presId="urn:microsoft.com/office/officeart/2005/8/layout/lProcess3"/>
    <dgm:cxn modelId="{E8B3DC71-B945-43F7-ABEC-E4B8EB7F70AC}" type="presOf" srcId="{BECB9519-2AE2-424A-8AAB-93FB9DDC872A}" destId="{B391776F-5495-4752-AE3B-AB7662CE3D4B}" srcOrd="0" destOrd="0" presId="urn:microsoft.com/office/officeart/2005/8/layout/lProcess3"/>
    <dgm:cxn modelId="{4E43E057-851D-41FF-AA04-1B2816BC1B79}" srcId="{0170926C-4E4C-436A-984C-4414DCF7566D}" destId="{0BFEBA96-9ECC-4084-B3C6-F600F6EB034D}" srcOrd="2" destOrd="0" parTransId="{DDEBF516-C4D2-4C2D-BB13-33340DCA65C2}" sibTransId="{7DEF4737-9F9F-4379-91DD-C775BAA91A1D}"/>
    <dgm:cxn modelId="{7D9C605A-2358-4E67-8E1A-A84B73976DF9}" srcId="{38F0DE88-A8AD-4ACA-952B-39C69F73A107}" destId="{0170926C-4E4C-436A-984C-4414DCF7566D}" srcOrd="0" destOrd="0" parTransId="{D79A141E-9E2A-46D5-B738-E9E95229EC4B}" sibTransId="{69BE3852-CCC2-4609-9ECC-7EB66A0F7B88}"/>
    <dgm:cxn modelId="{8B11D95A-D6FB-4BDC-99BB-625E386259ED}" srcId="{0170926C-4E4C-436A-984C-4414DCF7566D}" destId="{BECB9519-2AE2-424A-8AAB-93FB9DDC872A}" srcOrd="0" destOrd="0" parTransId="{36FDDCD9-AA80-4DD9-9346-64D8B2CE8B9B}" sibTransId="{625A77A4-86A5-454C-80C4-D7D1442B1430}"/>
    <dgm:cxn modelId="{B3C7B7BD-1AAC-4B04-9D89-B48CCD36A97E}" type="presOf" srcId="{0170926C-4E4C-436A-984C-4414DCF7566D}" destId="{A4FF0CFF-C21B-4583-A19D-D4DE54DDAE83}" srcOrd="0" destOrd="0" presId="urn:microsoft.com/office/officeart/2005/8/layout/lProcess3"/>
    <dgm:cxn modelId="{E47147C7-A1F1-4DDD-94F1-C78D96329505}" srcId="{0170926C-4E4C-436A-984C-4414DCF7566D}" destId="{6CDB6548-BD9B-4A70-89AF-1470F634E67C}" srcOrd="1" destOrd="0" parTransId="{6919A83B-40B4-466C-9C12-7B34C4CB5775}" sibTransId="{72085352-6CBA-4041-80A7-86AA3BA76639}"/>
    <dgm:cxn modelId="{DF69C8D3-66C0-41CB-8075-18860F7111B5}" type="presOf" srcId="{6CDB6548-BD9B-4A70-89AF-1470F634E67C}" destId="{5719A07A-36CB-49BE-B098-61D51C056C98}" srcOrd="0" destOrd="0" presId="urn:microsoft.com/office/officeart/2005/8/layout/lProcess3"/>
    <dgm:cxn modelId="{CCFB04C6-511E-4F7C-9FCA-594C60466185}" type="presParOf" srcId="{966C895A-23B4-4CF2-B7A1-E950BF216F81}" destId="{4049247D-AF71-47EA-9A16-F457C7367CD8}" srcOrd="0" destOrd="0" presId="urn:microsoft.com/office/officeart/2005/8/layout/lProcess3"/>
    <dgm:cxn modelId="{278BBEEE-7711-474B-82B2-771BFB550315}" type="presParOf" srcId="{4049247D-AF71-47EA-9A16-F457C7367CD8}" destId="{A4FF0CFF-C21B-4583-A19D-D4DE54DDAE83}" srcOrd="0" destOrd="0" presId="urn:microsoft.com/office/officeart/2005/8/layout/lProcess3"/>
    <dgm:cxn modelId="{DE647629-AE76-4410-B679-5234E9431D93}" type="presParOf" srcId="{4049247D-AF71-47EA-9A16-F457C7367CD8}" destId="{9C96BB26-0D86-43CA-9E9A-36CC8EDD0DE9}" srcOrd="1" destOrd="0" presId="urn:microsoft.com/office/officeart/2005/8/layout/lProcess3"/>
    <dgm:cxn modelId="{539AA641-99F7-43F2-946A-2BDCA160952C}" type="presParOf" srcId="{4049247D-AF71-47EA-9A16-F457C7367CD8}" destId="{B391776F-5495-4752-AE3B-AB7662CE3D4B}" srcOrd="2" destOrd="0" presId="urn:microsoft.com/office/officeart/2005/8/layout/lProcess3"/>
    <dgm:cxn modelId="{828A6597-564D-406E-A7B3-34A130A91F21}" type="presParOf" srcId="{4049247D-AF71-47EA-9A16-F457C7367CD8}" destId="{8221049F-C2A3-47BA-816D-6C635FF2025C}" srcOrd="3" destOrd="0" presId="urn:microsoft.com/office/officeart/2005/8/layout/lProcess3"/>
    <dgm:cxn modelId="{8D6C3978-4DCF-4113-A7C3-36C286265864}" type="presParOf" srcId="{4049247D-AF71-47EA-9A16-F457C7367CD8}" destId="{5719A07A-36CB-49BE-B098-61D51C056C98}" srcOrd="4" destOrd="0" presId="urn:microsoft.com/office/officeart/2005/8/layout/lProcess3"/>
    <dgm:cxn modelId="{927FC472-A41F-4121-B5C2-1C3BFDE0CE96}" type="presParOf" srcId="{4049247D-AF71-47EA-9A16-F457C7367CD8}" destId="{D180F609-DA27-46E6-B404-77CDA7768437}" srcOrd="5" destOrd="0" presId="urn:microsoft.com/office/officeart/2005/8/layout/lProcess3"/>
    <dgm:cxn modelId="{5A3DF2F2-FFF0-4613-AF18-BEEEA8A0E764}" type="presParOf" srcId="{4049247D-AF71-47EA-9A16-F457C7367CD8}" destId="{6022CF45-B832-4F2D-9DDE-012D3D50CF06}" srcOrd="6" destOrd="0" presId="urn:microsoft.com/office/officeart/2005/8/layout/lProcess3"/>
    <dgm:cxn modelId="{323EDB95-AF10-4A1B-B572-C7211CF36FE8}" type="presParOf" srcId="{4049247D-AF71-47EA-9A16-F457C7367CD8}" destId="{9D560978-4A8B-4AEA-A06B-A363F0870E6D}" srcOrd="7" destOrd="0" presId="urn:microsoft.com/office/officeart/2005/8/layout/lProcess3"/>
    <dgm:cxn modelId="{8B64656C-F1BC-4E64-8F07-29C96C2A94E5}" type="presParOf" srcId="{4049247D-AF71-47EA-9A16-F457C7367CD8}" destId="{F02C5B9A-83DB-4FC0-842F-19E71A9F59D5}"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D9174-862D-4FC1-AB49-590AEDAA895A}" type="doc">
      <dgm:prSet loTypeId="urn:diagrams.loki3.com/BracketList" loCatId="list" qsTypeId="urn:microsoft.com/office/officeart/2005/8/quickstyle/simple1" qsCatId="simple" csTypeId="urn:microsoft.com/office/officeart/2005/8/colors/accent1_2" csCatId="accent1"/>
      <dgm:spPr/>
      <dgm:t>
        <a:bodyPr/>
        <a:lstStyle/>
        <a:p>
          <a:endParaRPr lang="en-IN"/>
        </a:p>
      </dgm:t>
    </dgm:pt>
    <dgm:pt modelId="{1E3F3B53-4EB5-4C3A-AE1F-15AF82740057}">
      <dgm:prSet/>
      <dgm:spPr/>
      <dgm:t>
        <a:bodyPr/>
        <a:lstStyle/>
        <a:p>
          <a:r>
            <a:rPr lang="en-US" b="1" dirty="0"/>
            <a:t>Mr. PATRICK JYENGER (Option 2 chosen)</a:t>
          </a:r>
          <a:endParaRPr lang="en-IN" dirty="0"/>
        </a:p>
      </dgm:t>
    </dgm:pt>
    <dgm:pt modelId="{96010FAC-FE77-4956-B492-CBFD890213C2}" type="parTrans" cxnId="{021D8742-1CC1-4DD7-A41D-291CC57A0686}">
      <dgm:prSet/>
      <dgm:spPr/>
      <dgm:t>
        <a:bodyPr/>
        <a:lstStyle/>
        <a:p>
          <a:endParaRPr lang="en-IN"/>
        </a:p>
      </dgm:t>
    </dgm:pt>
    <dgm:pt modelId="{3EA2F474-F5A0-4C32-9D53-712D9BAFAFA9}" type="sibTrans" cxnId="{021D8742-1CC1-4DD7-A41D-291CC57A0686}">
      <dgm:prSet/>
      <dgm:spPr/>
      <dgm:t>
        <a:bodyPr/>
        <a:lstStyle/>
        <a:p>
          <a:endParaRPr lang="en-IN"/>
        </a:p>
      </dgm:t>
    </dgm:pt>
    <dgm:pt modelId="{3B08FF9B-D139-4F1E-80B8-0172F4D5BDB9}">
      <dgm:prSet/>
      <dgm:spPr/>
      <dgm:t>
        <a:bodyPr/>
        <a:lstStyle/>
        <a:p>
          <a:r>
            <a:rPr lang="en-US" dirty="0"/>
            <a:t>RHHBY – ROCHE HOLDINGS AG BASEL ADR (Healthcare sector)</a:t>
          </a:r>
          <a:endParaRPr lang="en-IN" dirty="0"/>
        </a:p>
      </dgm:t>
    </dgm:pt>
    <dgm:pt modelId="{A8831718-4A6F-4C75-AF88-91479F189273}" type="parTrans" cxnId="{ED0309AA-6D5B-4639-9058-90A1E4A2ED00}">
      <dgm:prSet/>
      <dgm:spPr/>
      <dgm:t>
        <a:bodyPr/>
        <a:lstStyle/>
        <a:p>
          <a:endParaRPr lang="en-IN"/>
        </a:p>
      </dgm:t>
    </dgm:pt>
    <dgm:pt modelId="{3A99613E-C724-4A43-A5E5-2088DDDFD752}" type="sibTrans" cxnId="{ED0309AA-6D5B-4639-9058-90A1E4A2ED00}">
      <dgm:prSet/>
      <dgm:spPr/>
      <dgm:t>
        <a:bodyPr/>
        <a:lstStyle/>
        <a:p>
          <a:endParaRPr lang="en-IN"/>
        </a:p>
      </dgm:t>
    </dgm:pt>
    <dgm:pt modelId="{BA39ADCD-3778-41BB-9FB4-2AA3F579D737}">
      <dgm:prSet/>
      <dgm:spPr/>
      <dgm:t>
        <a:bodyPr/>
        <a:lstStyle/>
        <a:p>
          <a:r>
            <a:rPr lang="en-US" dirty="0"/>
            <a:t>MRK – MERCK &amp; CO., INC. (Healthcare sector)</a:t>
          </a:r>
          <a:endParaRPr lang="en-IN" dirty="0"/>
        </a:p>
      </dgm:t>
    </dgm:pt>
    <dgm:pt modelId="{287A8EB6-43D7-469D-9F53-A2944F208EF4}" type="parTrans" cxnId="{50656186-4B36-4777-8693-846D9A7DF937}">
      <dgm:prSet/>
      <dgm:spPr/>
      <dgm:t>
        <a:bodyPr/>
        <a:lstStyle/>
        <a:p>
          <a:endParaRPr lang="en-IN"/>
        </a:p>
      </dgm:t>
    </dgm:pt>
    <dgm:pt modelId="{79357B7B-812F-498A-A067-720B62F5F574}" type="sibTrans" cxnId="{50656186-4B36-4777-8693-846D9A7DF937}">
      <dgm:prSet/>
      <dgm:spPr/>
      <dgm:t>
        <a:bodyPr/>
        <a:lstStyle/>
        <a:p>
          <a:endParaRPr lang="en-IN"/>
        </a:p>
      </dgm:t>
    </dgm:pt>
    <dgm:pt modelId="{80DA62D4-B359-4EA1-ACD1-09753EB48801}">
      <dgm:prSet/>
      <dgm:spPr/>
      <dgm:t>
        <a:bodyPr/>
        <a:lstStyle/>
        <a:p>
          <a:r>
            <a:rPr lang="en-US" dirty="0"/>
            <a:t>AAL – American Airlines group Inc. (Aviation sector)</a:t>
          </a:r>
          <a:endParaRPr lang="en-IN" dirty="0"/>
        </a:p>
      </dgm:t>
    </dgm:pt>
    <dgm:pt modelId="{84F2E6ED-EEA0-458C-9614-427E30B56A71}" type="parTrans" cxnId="{D999C7E7-9C61-449F-B12D-FED5BF38FD95}">
      <dgm:prSet/>
      <dgm:spPr/>
      <dgm:t>
        <a:bodyPr/>
        <a:lstStyle/>
        <a:p>
          <a:endParaRPr lang="en-IN"/>
        </a:p>
      </dgm:t>
    </dgm:pt>
    <dgm:pt modelId="{6216F4E3-12D1-4863-AB17-2AF14D83671F}" type="sibTrans" cxnId="{D999C7E7-9C61-449F-B12D-FED5BF38FD95}">
      <dgm:prSet/>
      <dgm:spPr/>
      <dgm:t>
        <a:bodyPr/>
        <a:lstStyle/>
        <a:p>
          <a:endParaRPr lang="en-IN"/>
        </a:p>
      </dgm:t>
    </dgm:pt>
    <dgm:pt modelId="{C83E1E5C-CBD0-49D2-97BE-D68BDC22F16F}">
      <dgm:prSet/>
      <dgm:spPr/>
      <dgm:t>
        <a:bodyPr/>
        <a:lstStyle/>
        <a:p>
          <a:r>
            <a:rPr lang="en-US" dirty="0"/>
            <a:t>GOOG – Alphabet (Technology sector)</a:t>
          </a:r>
          <a:endParaRPr lang="en-IN" dirty="0"/>
        </a:p>
      </dgm:t>
    </dgm:pt>
    <dgm:pt modelId="{57B289CB-5862-44F8-9AA7-FAD506D4475F}" type="parTrans" cxnId="{E40ECC38-3D62-410C-A107-DF25E515D726}">
      <dgm:prSet/>
      <dgm:spPr/>
      <dgm:t>
        <a:bodyPr/>
        <a:lstStyle/>
        <a:p>
          <a:endParaRPr lang="en-IN"/>
        </a:p>
      </dgm:t>
    </dgm:pt>
    <dgm:pt modelId="{D3C65804-8030-4335-937D-310B99142414}" type="sibTrans" cxnId="{E40ECC38-3D62-410C-A107-DF25E515D726}">
      <dgm:prSet/>
      <dgm:spPr/>
      <dgm:t>
        <a:bodyPr/>
        <a:lstStyle/>
        <a:p>
          <a:endParaRPr lang="en-IN"/>
        </a:p>
      </dgm:t>
    </dgm:pt>
    <dgm:pt modelId="{1B1EEFE1-4E76-49E0-8174-544D5DCA00FE}" type="pres">
      <dgm:prSet presAssocID="{36BD9174-862D-4FC1-AB49-590AEDAA895A}" presName="Name0" presStyleCnt="0">
        <dgm:presLayoutVars>
          <dgm:dir/>
          <dgm:animLvl val="lvl"/>
          <dgm:resizeHandles val="exact"/>
        </dgm:presLayoutVars>
      </dgm:prSet>
      <dgm:spPr/>
    </dgm:pt>
    <dgm:pt modelId="{A4C8C38F-61A8-450B-8AAF-B34967ADC475}" type="pres">
      <dgm:prSet presAssocID="{1E3F3B53-4EB5-4C3A-AE1F-15AF82740057}" presName="linNode" presStyleCnt="0"/>
      <dgm:spPr/>
    </dgm:pt>
    <dgm:pt modelId="{CC858053-E66C-4A3B-A4D6-DF5201B3FBEF}" type="pres">
      <dgm:prSet presAssocID="{1E3F3B53-4EB5-4C3A-AE1F-15AF82740057}" presName="parTx" presStyleLbl="revTx" presStyleIdx="0" presStyleCnt="1">
        <dgm:presLayoutVars>
          <dgm:chMax val="1"/>
          <dgm:bulletEnabled val="1"/>
        </dgm:presLayoutVars>
      </dgm:prSet>
      <dgm:spPr/>
    </dgm:pt>
    <dgm:pt modelId="{D7045226-0494-4D40-BECA-8B4AA268C09A}" type="pres">
      <dgm:prSet presAssocID="{1E3F3B53-4EB5-4C3A-AE1F-15AF82740057}" presName="bracket" presStyleLbl="parChTrans1D1" presStyleIdx="0" presStyleCnt="1"/>
      <dgm:spPr/>
    </dgm:pt>
    <dgm:pt modelId="{2DCF2BE6-A82B-4F5E-B852-43BD0257A1BE}" type="pres">
      <dgm:prSet presAssocID="{1E3F3B53-4EB5-4C3A-AE1F-15AF82740057}" presName="spH" presStyleCnt="0"/>
      <dgm:spPr/>
    </dgm:pt>
    <dgm:pt modelId="{6D7084C0-FEAD-4B77-832B-6CB6942A8F24}" type="pres">
      <dgm:prSet presAssocID="{1E3F3B53-4EB5-4C3A-AE1F-15AF82740057}" presName="desTx" presStyleLbl="node1" presStyleIdx="0" presStyleCnt="1">
        <dgm:presLayoutVars>
          <dgm:bulletEnabled val="1"/>
        </dgm:presLayoutVars>
      </dgm:prSet>
      <dgm:spPr/>
    </dgm:pt>
  </dgm:ptLst>
  <dgm:cxnLst>
    <dgm:cxn modelId="{A67AE703-A09E-4B3D-9829-E9227A06E966}" type="presOf" srcId="{C83E1E5C-CBD0-49D2-97BE-D68BDC22F16F}" destId="{6D7084C0-FEAD-4B77-832B-6CB6942A8F24}" srcOrd="0" destOrd="3" presId="urn:diagrams.loki3.com/BracketList"/>
    <dgm:cxn modelId="{E40ECC38-3D62-410C-A107-DF25E515D726}" srcId="{1E3F3B53-4EB5-4C3A-AE1F-15AF82740057}" destId="{C83E1E5C-CBD0-49D2-97BE-D68BDC22F16F}" srcOrd="3" destOrd="0" parTransId="{57B289CB-5862-44F8-9AA7-FAD506D4475F}" sibTransId="{D3C65804-8030-4335-937D-310B99142414}"/>
    <dgm:cxn modelId="{021D8742-1CC1-4DD7-A41D-291CC57A0686}" srcId="{36BD9174-862D-4FC1-AB49-590AEDAA895A}" destId="{1E3F3B53-4EB5-4C3A-AE1F-15AF82740057}" srcOrd="0" destOrd="0" parTransId="{96010FAC-FE77-4956-B492-CBFD890213C2}" sibTransId="{3EA2F474-F5A0-4C32-9D53-712D9BAFAFA9}"/>
    <dgm:cxn modelId="{AAFC3C46-BDD1-4ED8-91D3-65CE04307C50}" type="presOf" srcId="{1E3F3B53-4EB5-4C3A-AE1F-15AF82740057}" destId="{CC858053-E66C-4A3B-A4D6-DF5201B3FBEF}" srcOrd="0" destOrd="0" presId="urn:diagrams.loki3.com/BracketList"/>
    <dgm:cxn modelId="{518EF967-F146-418B-8D95-B3AC25F0D3EC}" type="presOf" srcId="{BA39ADCD-3778-41BB-9FB4-2AA3F579D737}" destId="{6D7084C0-FEAD-4B77-832B-6CB6942A8F24}" srcOrd="0" destOrd="1" presId="urn:diagrams.loki3.com/BracketList"/>
    <dgm:cxn modelId="{14D3A974-492A-4191-9683-836CA6DB5D8B}" type="presOf" srcId="{80DA62D4-B359-4EA1-ACD1-09753EB48801}" destId="{6D7084C0-FEAD-4B77-832B-6CB6942A8F24}" srcOrd="0" destOrd="2" presId="urn:diagrams.loki3.com/BracketList"/>
    <dgm:cxn modelId="{50656186-4B36-4777-8693-846D9A7DF937}" srcId="{1E3F3B53-4EB5-4C3A-AE1F-15AF82740057}" destId="{BA39ADCD-3778-41BB-9FB4-2AA3F579D737}" srcOrd="1" destOrd="0" parTransId="{287A8EB6-43D7-469D-9F53-A2944F208EF4}" sibTransId="{79357B7B-812F-498A-A067-720B62F5F574}"/>
    <dgm:cxn modelId="{7160AE92-0F7F-4A44-8CFB-70D4F5C9474A}" type="presOf" srcId="{36BD9174-862D-4FC1-AB49-590AEDAA895A}" destId="{1B1EEFE1-4E76-49E0-8174-544D5DCA00FE}" srcOrd="0" destOrd="0" presId="urn:diagrams.loki3.com/BracketList"/>
    <dgm:cxn modelId="{ED0309AA-6D5B-4639-9058-90A1E4A2ED00}" srcId="{1E3F3B53-4EB5-4C3A-AE1F-15AF82740057}" destId="{3B08FF9B-D139-4F1E-80B8-0172F4D5BDB9}" srcOrd="0" destOrd="0" parTransId="{A8831718-4A6F-4C75-AF88-91479F189273}" sibTransId="{3A99613E-C724-4A43-A5E5-2088DDDFD752}"/>
    <dgm:cxn modelId="{4ED7D9D4-6806-49FE-98D1-0D5750B7398A}" type="presOf" srcId="{3B08FF9B-D139-4F1E-80B8-0172F4D5BDB9}" destId="{6D7084C0-FEAD-4B77-832B-6CB6942A8F24}" srcOrd="0" destOrd="0" presId="urn:diagrams.loki3.com/BracketList"/>
    <dgm:cxn modelId="{D999C7E7-9C61-449F-B12D-FED5BF38FD95}" srcId="{1E3F3B53-4EB5-4C3A-AE1F-15AF82740057}" destId="{80DA62D4-B359-4EA1-ACD1-09753EB48801}" srcOrd="2" destOrd="0" parTransId="{84F2E6ED-EEA0-458C-9614-427E30B56A71}" sibTransId="{6216F4E3-12D1-4863-AB17-2AF14D83671F}"/>
    <dgm:cxn modelId="{AA11E0B4-E0EF-4CCA-83FB-A5B55D1C7564}" type="presParOf" srcId="{1B1EEFE1-4E76-49E0-8174-544D5DCA00FE}" destId="{A4C8C38F-61A8-450B-8AAF-B34967ADC475}" srcOrd="0" destOrd="0" presId="urn:diagrams.loki3.com/BracketList"/>
    <dgm:cxn modelId="{DF2C070D-D0DE-41CC-8DE8-E1CCB043FD36}" type="presParOf" srcId="{A4C8C38F-61A8-450B-8AAF-B34967ADC475}" destId="{CC858053-E66C-4A3B-A4D6-DF5201B3FBEF}" srcOrd="0" destOrd="0" presId="urn:diagrams.loki3.com/BracketList"/>
    <dgm:cxn modelId="{B74C40D8-3A19-49E6-A05F-5634148346EF}" type="presParOf" srcId="{A4C8C38F-61A8-450B-8AAF-B34967ADC475}" destId="{D7045226-0494-4D40-BECA-8B4AA268C09A}" srcOrd="1" destOrd="0" presId="urn:diagrams.loki3.com/BracketList"/>
    <dgm:cxn modelId="{4D5C44D6-B3CC-42D6-B746-AC61865A5AA3}" type="presParOf" srcId="{A4C8C38F-61A8-450B-8AAF-B34967ADC475}" destId="{2DCF2BE6-A82B-4F5E-B852-43BD0257A1BE}" srcOrd="2" destOrd="0" presId="urn:diagrams.loki3.com/BracketList"/>
    <dgm:cxn modelId="{747DF3A0-20AC-4430-9239-5B531601E465}" type="presParOf" srcId="{A4C8C38F-61A8-450B-8AAF-B34967ADC475}" destId="{6D7084C0-FEAD-4B77-832B-6CB6942A8F2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DF912-7194-411A-8679-71838B91F332}" type="doc">
      <dgm:prSet loTypeId="urn:microsoft.com/office/officeart/2005/8/layout/vList4" loCatId="list" qsTypeId="urn:microsoft.com/office/officeart/2005/8/quickstyle/simple1" qsCatId="simple" csTypeId="urn:microsoft.com/office/officeart/2005/8/colors/accent1_2" csCatId="accent1"/>
      <dgm:spPr/>
      <dgm:t>
        <a:bodyPr/>
        <a:lstStyle/>
        <a:p>
          <a:endParaRPr lang="en-IN"/>
        </a:p>
      </dgm:t>
    </dgm:pt>
    <dgm:pt modelId="{CC89C137-D420-4BEB-81EF-E8849DF87AA7}" type="pres">
      <dgm:prSet presAssocID="{778DF912-7194-411A-8679-71838B91F332}" presName="linear" presStyleCnt="0">
        <dgm:presLayoutVars>
          <dgm:dir/>
          <dgm:resizeHandles val="exact"/>
        </dgm:presLayoutVars>
      </dgm:prSet>
      <dgm:spPr/>
    </dgm:pt>
  </dgm:ptLst>
  <dgm:cxnLst>
    <dgm:cxn modelId="{003401FF-D568-4676-8CEE-9D8FF7CA350E}" type="presOf" srcId="{778DF912-7194-411A-8679-71838B91F332}" destId="{CC89C137-D420-4BEB-81EF-E8849DF87AA7}" srcOrd="0"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BD9174-862D-4FC1-AB49-590AEDAA895A}"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1E3F3B53-4EB5-4C3A-AE1F-15AF82740057}">
      <dgm:prSet custT="1"/>
      <dgm:spPr/>
      <dgm:t>
        <a:bodyPr/>
        <a:lstStyle/>
        <a:p>
          <a:r>
            <a:rPr lang="en-US" sz="2200" b="1" dirty="0"/>
            <a:t>Mr. PETER JYNEGR (Option 1 chosen)</a:t>
          </a:r>
          <a:endParaRPr lang="en-IN" sz="2200" b="1" dirty="0"/>
        </a:p>
        <a:p>
          <a:endParaRPr lang="en-IN" sz="2200" dirty="0"/>
        </a:p>
      </dgm:t>
    </dgm:pt>
    <dgm:pt modelId="{96010FAC-FE77-4956-B492-CBFD890213C2}" type="parTrans" cxnId="{021D8742-1CC1-4DD7-A41D-291CC57A0686}">
      <dgm:prSet/>
      <dgm:spPr/>
      <dgm:t>
        <a:bodyPr/>
        <a:lstStyle/>
        <a:p>
          <a:endParaRPr lang="en-IN"/>
        </a:p>
      </dgm:t>
    </dgm:pt>
    <dgm:pt modelId="{3EA2F474-F5A0-4C32-9D53-712D9BAFAFA9}" type="sibTrans" cxnId="{021D8742-1CC1-4DD7-A41D-291CC57A0686}">
      <dgm:prSet/>
      <dgm:spPr/>
      <dgm:t>
        <a:bodyPr/>
        <a:lstStyle/>
        <a:p>
          <a:endParaRPr lang="en-IN"/>
        </a:p>
      </dgm:t>
    </dgm:pt>
    <dgm:pt modelId="{3B08FF9B-D139-4F1E-80B8-0172F4D5BDB9}">
      <dgm:prSet custT="1"/>
      <dgm:spPr/>
      <dgm:t>
        <a:bodyPr/>
        <a:lstStyle/>
        <a:p>
          <a:r>
            <a:rPr lang="en-US" sz="2200" dirty="0">
              <a:ea typeface="+mn-ea"/>
              <a:cs typeface="+mn-cs"/>
            </a:rPr>
            <a:t>AMZN – AMAZON (Technology sector)</a:t>
          </a:r>
          <a:endParaRPr lang="en-IN" sz="2200" dirty="0"/>
        </a:p>
      </dgm:t>
    </dgm:pt>
    <dgm:pt modelId="{A8831718-4A6F-4C75-AF88-91479F189273}" type="parTrans" cxnId="{ED0309AA-6D5B-4639-9058-90A1E4A2ED00}">
      <dgm:prSet/>
      <dgm:spPr/>
      <dgm:t>
        <a:bodyPr/>
        <a:lstStyle/>
        <a:p>
          <a:endParaRPr lang="en-IN"/>
        </a:p>
      </dgm:t>
    </dgm:pt>
    <dgm:pt modelId="{3A99613E-C724-4A43-A5E5-2088DDDFD752}" type="sibTrans" cxnId="{ED0309AA-6D5B-4639-9058-90A1E4A2ED00}">
      <dgm:prSet/>
      <dgm:spPr/>
      <dgm:t>
        <a:bodyPr/>
        <a:lstStyle/>
        <a:p>
          <a:endParaRPr lang="en-IN"/>
        </a:p>
      </dgm:t>
    </dgm:pt>
    <dgm:pt modelId="{A7967166-9AF4-47B7-8048-25BD72210AC7}">
      <dgm:prSet custT="1"/>
      <dgm:spPr/>
      <dgm:t>
        <a:bodyPr/>
        <a:lstStyle/>
        <a:p>
          <a:r>
            <a:rPr lang="en-US" sz="2200" dirty="0">
              <a:ea typeface="+mn-ea"/>
              <a:cs typeface="+mn-cs"/>
            </a:rPr>
            <a:t>FB – FACEBOOK (Technology sector)</a:t>
          </a:r>
        </a:p>
      </dgm:t>
    </dgm:pt>
    <dgm:pt modelId="{45DFA5BE-93AE-4529-ACD5-B04CC573BAB5}" type="parTrans" cxnId="{BB9E561B-58BF-4391-AE40-F256E45909CF}">
      <dgm:prSet/>
      <dgm:spPr/>
      <dgm:t>
        <a:bodyPr/>
        <a:lstStyle/>
        <a:p>
          <a:endParaRPr lang="en-IN"/>
        </a:p>
      </dgm:t>
    </dgm:pt>
    <dgm:pt modelId="{7C8A8699-EC0A-4B8D-A291-1E34A17CF3F7}" type="sibTrans" cxnId="{BB9E561B-58BF-4391-AE40-F256E45909CF}">
      <dgm:prSet/>
      <dgm:spPr/>
      <dgm:t>
        <a:bodyPr/>
        <a:lstStyle/>
        <a:p>
          <a:endParaRPr lang="en-IN"/>
        </a:p>
      </dgm:t>
    </dgm:pt>
    <dgm:pt modelId="{961B2D83-B9D8-496F-B57C-00967DDDA6D8}">
      <dgm:prSet custT="1"/>
      <dgm:spPr/>
      <dgm:t>
        <a:bodyPr/>
        <a:lstStyle/>
        <a:p>
          <a:r>
            <a:rPr lang="en-US" sz="2200" dirty="0">
              <a:ea typeface="+mn-ea"/>
              <a:cs typeface="+mn-cs"/>
            </a:rPr>
            <a:t>MSFT – MICROSOFT (Technology sector)</a:t>
          </a:r>
        </a:p>
      </dgm:t>
    </dgm:pt>
    <dgm:pt modelId="{5E038B21-4C89-478D-AFF4-D5C8523CF1FD}" type="parTrans" cxnId="{28A06779-E3B6-422E-B04E-9CA640755149}">
      <dgm:prSet/>
      <dgm:spPr/>
      <dgm:t>
        <a:bodyPr/>
        <a:lstStyle/>
        <a:p>
          <a:endParaRPr lang="en-IN"/>
        </a:p>
      </dgm:t>
    </dgm:pt>
    <dgm:pt modelId="{7FFCEB31-8D62-4870-A8EB-932B5CFC975E}" type="sibTrans" cxnId="{28A06779-E3B6-422E-B04E-9CA640755149}">
      <dgm:prSet/>
      <dgm:spPr/>
      <dgm:t>
        <a:bodyPr/>
        <a:lstStyle/>
        <a:p>
          <a:endParaRPr lang="en-IN"/>
        </a:p>
      </dgm:t>
    </dgm:pt>
    <dgm:pt modelId="{CCD41EF4-66E8-4CC6-ACD6-00434DD16D30}">
      <dgm:prSet custT="1"/>
      <dgm:spPr/>
      <dgm:t>
        <a:bodyPr/>
        <a:lstStyle/>
        <a:p>
          <a:r>
            <a:rPr lang="en-US" sz="2200">
              <a:ea typeface="+mn-ea"/>
              <a:cs typeface="+mn-cs"/>
            </a:rPr>
            <a:t>AAPL – APPLE INC. (Technology sector)</a:t>
          </a:r>
          <a:endParaRPr lang="en-US" sz="2200" dirty="0">
            <a:ea typeface="+mn-ea"/>
            <a:cs typeface="+mn-cs"/>
          </a:endParaRPr>
        </a:p>
      </dgm:t>
    </dgm:pt>
    <dgm:pt modelId="{89442D30-38AF-44FC-880F-C0551288B5CD}" type="parTrans" cxnId="{74D419D3-016C-4EC5-98EA-26F561E29304}">
      <dgm:prSet/>
      <dgm:spPr/>
      <dgm:t>
        <a:bodyPr/>
        <a:lstStyle/>
        <a:p>
          <a:endParaRPr lang="en-IN"/>
        </a:p>
      </dgm:t>
    </dgm:pt>
    <dgm:pt modelId="{321683C2-A256-4043-BED5-E15D9F51642C}" type="sibTrans" cxnId="{74D419D3-016C-4EC5-98EA-26F561E29304}">
      <dgm:prSet/>
      <dgm:spPr/>
      <dgm:t>
        <a:bodyPr/>
        <a:lstStyle/>
        <a:p>
          <a:endParaRPr lang="en-IN"/>
        </a:p>
      </dgm:t>
    </dgm:pt>
    <dgm:pt modelId="{72A961DE-01FB-47AA-90A2-C2FD6697603E}">
      <dgm:prSet custT="1"/>
      <dgm:spPr/>
      <dgm:t>
        <a:bodyPr/>
        <a:lstStyle/>
        <a:p>
          <a:r>
            <a:rPr lang="en-US" sz="2200">
              <a:ea typeface="+mn-ea"/>
              <a:cs typeface="+mn-cs"/>
            </a:rPr>
            <a:t>UNH – UNITED HEALTH GROUP (Healthcare sector)</a:t>
          </a:r>
          <a:endParaRPr lang="en-US" sz="2200" dirty="0">
            <a:ea typeface="+mn-ea"/>
            <a:cs typeface="+mn-cs"/>
          </a:endParaRPr>
        </a:p>
      </dgm:t>
    </dgm:pt>
    <dgm:pt modelId="{39D63F31-C397-46D0-A304-5A57F3124B91}" type="parTrans" cxnId="{ADC18135-4BC5-4221-90EB-9CF0A7E62C83}">
      <dgm:prSet/>
      <dgm:spPr/>
      <dgm:t>
        <a:bodyPr/>
        <a:lstStyle/>
        <a:p>
          <a:endParaRPr lang="en-IN"/>
        </a:p>
      </dgm:t>
    </dgm:pt>
    <dgm:pt modelId="{A83691C2-1A3B-426C-9367-69DBB4020E3E}" type="sibTrans" cxnId="{ADC18135-4BC5-4221-90EB-9CF0A7E62C83}">
      <dgm:prSet/>
      <dgm:spPr/>
      <dgm:t>
        <a:bodyPr/>
        <a:lstStyle/>
        <a:p>
          <a:endParaRPr lang="en-IN"/>
        </a:p>
      </dgm:t>
    </dgm:pt>
    <dgm:pt modelId="{951C241B-CE79-4910-A253-A446FF60A4E7}">
      <dgm:prSet custT="1"/>
      <dgm:spPr/>
      <dgm:t>
        <a:bodyPr/>
        <a:lstStyle/>
        <a:p>
          <a:r>
            <a:rPr lang="en-US" sz="2200" dirty="0">
              <a:ea typeface="+mn-ea"/>
              <a:cs typeface="+mn-cs"/>
            </a:rPr>
            <a:t>LUV – SOUTHWEST AIRLINES (Aviation sector)</a:t>
          </a:r>
        </a:p>
      </dgm:t>
    </dgm:pt>
    <dgm:pt modelId="{564C63BC-A7EE-4925-9616-6E710707D8D1}" type="parTrans" cxnId="{91B61379-9AA0-47C4-AD5D-8D21F8FCB1B6}">
      <dgm:prSet/>
      <dgm:spPr/>
      <dgm:t>
        <a:bodyPr/>
        <a:lstStyle/>
        <a:p>
          <a:endParaRPr lang="en-IN"/>
        </a:p>
      </dgm:t>
    </dgm:pt>
    <dgm:pt modelId="{7FECDB82-B17A-4DBA-97BF-529F12917F6E}" type="sibTrans" cxnId="{91B61379-9AA0-47C4-AD5D-8D21F8FCB1B6}">
      <dgm:prSet/>
      <dgm:spPr/>
      <dgm:t>
        <a:bodyPr/>
        <a:lstStyle/>
        <a:p>
          <a:endParaRPr lang="en-IN"/>
        </a:p>
      </dgm:t>
    </dgm:pt>
    <dgm:pt modelId="{1B1EEFE1-4E76-49E0-8174-544D5DCA00FE}" type="pres">
      <dgm:prSet presAssocID="{36BD9174-862D-4FC1-AB49-590AEDAA895A}" presName="Name0" presStyleCnt="0">
        <dgm:presLayoutVars>
          <dgm:dir/>
          <dgm:animLvl val="lvl"/>
          <dgm:resizeHandles val="exact"/>
        </dgm:presLayoutVars>
      </dgm:prSet>
      <dgm:spPr/>
    </dgm:pt>
    <dgm:pt modelId="{A4C8C38F-61A8-450B-8AAF-B34967ADC475}" type="pres">
      <dgm:prSet presAssocID="{1E3F3B53-4EB5-4C3A-AE1F-15AF82740057}" presName="linNode" presStyleCnt="0"/>
      <dgm:spPr/>
    </dgm:pt>
    <dgm:pt modelId="{CC858053-E66C-4A3B-A4D6-DF5201B3FBEF}" type="pres">
      <dgm:prSet presAssocID="{1E3F3B53-4EB5-4C3A-AE1F-15AF82740057}" presName="parTx" presStyleLbl="revTx" presStyleIdx="0" presStyleCnt="1">
        <dgm:presLayoutVars>
          <dgm:chMax val="1"/>
          <dgm:bulletEnabled val="1"/>
        </dgm:presLayoutVars>
      </dgm:prSet>
      <dgm:spPr/>
    </dgm:pt>
    <dgm:pt modelId="{D7045226-0494-4D40-BECA-8B4AA268C09A}" type="pres">
      <dgm:prSet presAssocID="{1E3F3B53-4EB5-4C3A-AE1F-15AF82740057}" presName="bracket" presStyleLbl="parChTrans1D1" presStyleIdx="0" presStyleCnt="1"/>
      <dgm:spPr/>
    </dgm:pt>
    <dgm:pt modelId="{2DCF2BE6-A82B-4F5E-B852-43BD0257A1BE}" type="pres">
      <dgm:prSet presAssocID="{1E3F3B53-4EB5-4C3A-AE1F-15AF82740057}" presName="spH" presStyleCnt="0"/>
      <dgm:spPr/>
    </dgm:pt>
    <dgm:pt modelId="{6D7084C0-FEAD-4B77-832B-6CB6942A8F24}" type="pres">
      <dgm:prSet presAssocID="{1E3F3B53-4EB5-4C3A-AE1F-15AF82740057}" presName="desTx" presStyleLbl="node1" presStyleIdx="0" presStyleCnt="1" custScaleX="100546" custScaleY="100194" custLinFactX="612" custLinFactNeighborX="100000" custLinFactNeighborY="0">
        <dgm:presLayoutVars>
          <dgm:bulletEnabled val="1"/>
        </dgm:presLayoutVars>
      </dgm:prSet>
      <dgm:spPr/>
    </dgm:pt>
  </dgm:ptLst>
  <dgm:cxnLst>
    <dgm:cxn modelId="{BB9E561B-58BF-4391-AE40-F256E45909CF}" srcId="{1E3F3B53-4EB5-4C3A-AE1F-15AF82740057}" destId="{A7967166-9AF4-47B7-8048-25BD72210AC7}" srcOrd="1" destOrd="0" parTransId="{45DFA5BE-93AE-4529-ACD5-B04CC573BAB5}" sibTransId="{7C8A8699-EC0A-4B8D-A291-1E34A17CF3F7}"/>
    <dgm:cxn modelId="{ADC18135-4BC5-4221-90EB-9CF0A7E62C83}" srcId="{1E3F3B53-4EB5-4C3A-AE1F-15AF82740057}" destId="{72A961DE-01FB-47AA-90A2-C2FD6697603E}" srcOrd="4" destOrd="0" parTransId="{39D63F31-C397-46D0-A304-5A57F3124B91}" sibTransId="{A83691C2-1A3B-426C-9367-69DBB4020E3E}"/>
    <dgm:cxn modelId="{021D8742-1CC1-4DD7-A41D-291CC57A0686}" srcId="{36BD9174-862D-4FC1-AB49-590AEDAA895A}" destId="{1E3F3B53-4EB5-4C3A-AE1F-15AF82740057}" srcOrd="0" destOrd="0" parTransId="{96010FAC-FE77-4956-B492-CBFD890213C2}" sibTransId="{3EA2F474-F5A0-4C32-9D53-712D9BAFAFA9}"/>
    <dgm:cxn modelId="{AAFC3C46-BDD1-4ED8-91D3-65CE04307C50}" type="presOf" srcId="{1E3F3B53-4EB5-4C3A-AE1F-15AF82740057}" destId="{CC858053-E66C-4A3B-A4D6-DF5201B3FBEF}" srcOrd="0" destOrd="0" presId="urn:diagrams.loki3.com/BracketList"/>
    <dgm:cxn modelId="{91B61379-9AA0-47C4-AD5D-8D21F8FCB1B6}" srcId="{1E3F3B53-4EB5-4C3A-AE1F-15AF82740057}" destId="{951C241B-CE79-4910-A253-A446FF60A4E7}" srcOrd="5" destOrd="0" parTransId="{564C63BC-A7EE-4925-9616-6E710707D8D1}" sibTransId="{7FECDB82-B17A-4DBA-97BF-529F12917F6E}"/>
    <dgm:cxn modelId="{28A06779-E3B6-422E-B04E-9CA640755149}" srcId="{1E3F3B53-4EB5-4C3A-AE1F-15AF82740057}" destId="{961B2D83-B9D8-496F-B57C-00967DDDA6D8}" srcOrd="2" destOrd="0" parTransId="{5E038B21-4C89-478D-AFF4-D5C8523CF1FD}" sibTransId="{7FFCEB31-8D62-4870-A8EB-932B5CFC975E}"/>
    <dgm:cxn modelId="{7160AE92-0F7F-4A44-8CFB-70D4F5C9474A}" type="presOf" srcId="{36BD9174-862D-4FC1-AB49-590AEDAA895A}" destId="{1B1EEFE1-4E76-49E0-8174-544D5DCA00FE}" srcOrd="0" destOrd="0" presId="urn:diagrams.loki3.com/BracketList"/>
    <dgm:cxn modelId="{102ED693-DF7A-4BB6-BA55-6E1FA5C98C3F}" type="presOf" srcId="{951C241B-CE79-4910-A253-A446FF60A4E7}" destId="{6D7084C0-FEAD-4B77-832B-6CB6942A8F24}" srcOrd="0" destOrd="5" presId="urn:diagrams.loki3.com/BracketList"/>
    <dgm:cxn modelId="{9F7FEC99-4317-43E1-B3CC-1844843A2224}" type="presOf" srcId="{A7967166-9AF4-47B7-8048-25BD72210AC7}" destId="{6D7084C0-FEAD-4B77-832B-6CB6942A8F24}" srcOrd="0" destOrd="1" presId="urn:diagrams.loki3.com/BracketList"/>
    <dgm:cxn modelId="{ED0309AA-6D5B-4639-9058-90A1E4A2ED00}" srcId="{1E3F3B53-4EB5-4C3A-AE1F-15AF82740057}" destId="{3B08FF9B-D139-4F1E-80B8-0172F4D5BDB9}" srcOrd="0" destOrd="0" parTransId="{A8831718-4A6F-4C75-AF88-91479F189273}" sibTransId="{3A99613E-C724-4A43-A5E5-2088DDDFD752}"/>
    <dgm:cxn modelId="{74D419D3-016C-4EC5-98EA-26F561E29304}" srcId="{1E3F3B53-4EB5-4C3A-AE1F-15AF82740057}" destId="{CCD41EF4-66E8-4CC6-ACD6-00434DD16D30}" srcOrd="3" destOrd="0" parTransId="{89442D30-38AF-44FC-880F-C0551288B5CD}" sibTransId="{321683C2-A256-4043-BED5-E15D9F51642C}"/>
    <dgm:cxn modelId="{4ED7D9D4-6806-49FE-98D1-0D5750B7398A}" type="presOf" srcId="{3B08FF9B-D139-4F1E-80B8-0172F4D5BDB9}" destId="{6D7084C0-FEAD-4B77-832B-6CB6942A8F24}" srcOrd="0" destOrd="0" presId="urn:diagrams.loki3.com/BracketList"/>
    <dgm:cxn modelId="{2EDEB1D5-D14F-49A9-B68A-3B006C397316}" type="presOf" srcId="{72A961DE-01FB-47AA-90A2-C2FD6697603E}" destId="{6D7084C0-FEAD-4B77-832B-6CB6942A8F24}" srcOrd="0" destOrd="4" presId="urn:diagrams.loki3.com/BracketList"/>
    <dgm:cxn modelId="{FAE890D6-BBC3-4288-8BE4-A1ABE9DB13E4}" type="presOf" srcId="{961B2D83-B9D8-496F-B57C-00967DDDA6D8}" destId="{6D7084C0-FEAD-4B77-832B-6CB6942A8F24}" srcOrd="0" destOrd="2" presId="urn:diagrams.loki3.com/BracketList"/>
    <dgm:cxn modelId="{6AEB11F6-FA73-4012-9FA3-DF55CDE0A734}" type="presOf" srcId="{CCD41EF4-66E8-4CC6-ACD6-00434DD16D30}" destId="{6D7084C0-FEAD-4B77-832B-6CB6942A8F24}" srcOrd="0" destOrd="3" presId="urn:diagrams.loki3.com/BracketList"/>
    <dgm:cxn modelId="{AA11E0B4-E0EF-4CCA-83FB-A5B55D1C7564}" type="presParOf" srcId="{1B1EEFE1-4E76-49E0-8174-544D5DCA00FE}" destId="{A4C8C38F-61A8-450B-8AAF-B34967ADC475}" srcOrd="0" destOrd="0" presId="urn:diagrams.loki3.com/BracketList"/>
    <dgm:cxn modelId="{DF2C070D-D0DE-41CC-8DE8-E1CCB043FD36}" type="presParOf" srcId="{A4C8C38F-61A8-450B-8AAF-B34967ADC475}" destId="{CC858053-E66C-4A3B-A4D6-DF5201B3FBEF}" srcOrd="0" destOrd="0" presId="urn:diagrams.loki3.com/BracketList"/>
    <dgm:cxn modelId="{B74C40D8-3A19-49E6-A05F-5634148346EF}" type="presParOf" srcId="{A4C8C38F-61A8-450B-8AAF-B34967ADC475}" destId="{D7045226-0494-4D40-BECA-8B4AA268C09A}" srcOrd="1" destOrd="0" presId="urn:diagrams.loki3.com/BracketList"/>
    <dgm:cxn modelId="{4D5C44D6-B3CC-42D6-B746-AC61865A5AA3}" type="presParOf" srcId="{A4C8C38F-61A8-450B-8AAF-B34967ADC475}" destId="{2DCF2BE6-A82B-4F5E-B852-43BD0257A1BE}" srcOrd="2" destOrd="0" presId="urn:diagrams.loki3.com/BracketList"/>
    <dgm:cxn modelId="{747DF3A0-20AC-4430-9239-5B531601E465}" type="presParOf" srcId="{A4C8C38F-61A8-450B-8AAF-B34967ADC475}" destId="{6D7084C0-FEAD-4B77-832B-6CB6942A8F24}" srcOrd="3" destOrd="0" presId="urn:diagrams.loki3.com/Bracke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65427-3ABF-49E5-BE01-68BCE46BFB3D}">
      <dsp:nvSpPr>
        <dsp:cNvPr id="0" name=""/>
        <dsp:cNvSpPr/>
      </dsp:nvSpPr>
      <dsp:spPr>
        <a:xfrm>
          <a:off x="0" y="0"/>
          <a:ext cx="3419094" cy="6534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none" kern="1200" baseline="0" dirty="0"/>
            <a:t> </a:t>
          </a:r>
          <a:r>
            <a:rPr lang="en-US" sz="2800" b="1" i="0" u="sng" kern="1200" baseline="0" dirty="0">
              <a:solidFill>
                <a:schemeClr val="accent4">
                  <a:lumMod val="50000"/>
                </a:schemeClr>
              </a:solidFill>
            </a:rPr>
            <a:t>Data Loading &amp; Pre-Processing</a:t>
          </a:r>
          <a:endParaRPr lang="en-IN" sz="2800" kern="1200" dirty="0">
            <a:solidFill>
              <a:schemeClr val="accent4">
                <a:lumMod val="50000"/>
              </a:schemeClr>
            </a:solidFill>
          </a:endParaRPr>
        </a:p>
      </dsp:txBody>
      <dsp:txXfrm>
        <a:off x="0" y="0"/>
        <a:ext cx="3419094" cy="1960321"/>
      </dsp:txXfrm>
    </dsp:sp>
    <dsp:sp modelId="{44C39777-5E3B-4862-95C5-93FC2C1A2C3C}">
      <dsp:nvSpPr>
        <dsp:cNvPr id="0" name=""/>
        <dsp:cNvSpPr/>
      </dsp:nvSpPr>
      <dsp:spPr>
        <a:xfrm>
          <a:off x="343224" y="1961557"/>
          <a:ext cx="2735275" cy="75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Loading and Reading Data</a:t>
          </a:r>
          <a:endParaRPr lang="en-IN" sz="1800" kern="1200" dirty="0"/>
        </a:p>
      </dsp:txBody>
      <dsp:txXfrm>
        <a:off x="365365" y="1983698"/>
        <a:ext cx="2690993" cy="711657"/>
      </dsp:txXfrm>
    </dsp:sp>
    <dsp:sp modelId="{7FD29EA0-DFEF-4F90-B449-8B926A915DE9}">
      <dsp:nvSpPr>
        <dsp:cNvPr id="0" name=""/>
        <dsp:cNvSpPr/>
      </dsp:nvSpPr>
      <dsp:spPr>
        <a:xfrm>
          <a:off x="343224" y="2833795"/>
          <a:ext cx="2735275" cy="75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Merging different stock files into one data frame</a:t>
          </a:r>
          <a:endParaRPr lang="en-IN" sz="1800" kern="1200" dirty="0"/>
        </a:p>
      </dsp:txBody>
      <dsp:txXfrm>
        <a:off x="365365" y="2855936"/>
        <a:ext cx="2690993" cy="711657"/>
      </dsp:txXfrm>
    </dsp:sp>
    <dsp:sp modelId="{A2E7FB41-3D42-49CE-B20A-299A6530769A}">
      <dsp:nvSpPr>
        <dsp:cNvPr id="0" name=""/>
        <dsp:cNvSpPr/>
      </dsp:nvSpPr>
      <dsp:spPr>
        <a:xfrm>
          <a:off x="343224" y="3706033"/>
          <a:ext cx="2735275" cy="75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Cleaning the data</a:t>
          </a:r>
          <a:endParaRPr lang="en-IN" sz="1800" kern="1200" dirty="0"/>
        </a:p>
      </dsp:txBody>
      <dsp:txXfrm>
        <a:off x="365365" y="3728174"/>
        <a:ext cx="2690993" cy="711657"/>
      </dsp:txXfrm>
    </dsp:sp>
    <dsp:sp modelId="{71301A41-96AE-4AA7-8588-FD9B3F77544C}">
      <dsp:nvSpPr>
        <dsp:cNvPr id="0" name=""/>
        <dsp:cNvSpPr/>
      </dsp:nvSpPr>
      <dsp:spPr>
        <a:xfrm>
          <a:off x="343224" y="4578271"/>
          <a:ext cx="2735275" cy="75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Missing values treatment</a:t>
          </a:r>
          <a:endParaRPr lang="en-IN" sz="1800" kern="1200" dirty="0"/>
        </a:p>
      </dsp:txBody>
      <dsp:txXfrm>
        <a:off x="365365" y="4600412"/>
        <a:ext cx="2690993" cy="711657"/>
      </dsp:txXfrm>
    </dsp:sp>
    <dsp:sp modelId="{13D3DA00-95F0-4768-9AA1-9624CCF8E1AA}">
      <dsp:nvSpPr>
        <dsp:cNvPr id="0" name=""/>
        <dsp:cNvSpPr/>
      </dsp:nvSpPr>
      <dsp:spPr>
        <a:xfrm>
          <a:off x="343224" y="5450508"/>
          <a:ext cx="2735275" cy="755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Saving the cleaned dataset for future reference</a:t>
          </a:r>
          <a:endParaRPr lang="en-IN" sz="1800" kern="1200" dirty="0"/>
        </a:p>
      </dsp:txBody>
      <dsp:txXfrm>
        <a:off x="365365" y="5472649"/>
        <a:ext cx="2690993" cy="711657"/>
      </dsp:txXfrm>
    </dsp:sp>
    <dsp:sp modelId="{E11A8643-DDA0-4C65-9B10-E776DE9440CA}">
      <dsp:nvSpPr>
        <dsp:cNvPr id="0" name=""/>
        <dsp:cNvSpPr/>
      </dsp:nvSpPr>
      <dsp:spPr>
        <a:xfrm>
          <a:off x="3676841" y="0"/>
          <a:ext cx="3419094" cy="6534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sng" kern="1200" baseline="0" dirty="0">
              <a:solidFill>
                <a:schemeClr val="accent4">
                  <a:lumMod val="50000"/>
                </a:schemeClr>
              </a:solidFill>
            </a:rPr>
            <a:t>Data Exploration &amp; Visualization</a:t>
          </a:r>
          <a:endParaRPr lang="en-IN" sz="2800" kern="1200" dirty="0">
            <a:solidFill>
              <a:schemeClr val="accent4">
                <a:lumMod val="50000"/>
              </a:schemeClr>
            </a:solidFill>
          </a:endParaRPr>
        </a:p>
      </dsp:txBody>
      <dsp:txXfrm>
        <a:off x="3676841" y="0"/>
        <a:ext cx="3419094" cy="1960321"/>
      </dsp:txXfrm>
    </dsp:sp>
    <dsp:sp modelId="{F77924B7-9DE2-47ED-88E0-7E47D6CD6EB4}">
      <dsp:nvSpPr>
        <dsp:cNvPr id="0" name=""/>
        <dsp:cNvSpPr/>
      </dsp:nvSpPr>
      <dsp:spPr>
        <a:xfrm>
          <a:off x="4018750" y="1960640"/>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Actual Stock Values</a:t>
          </a:r>
          <a:endParaRPr lang="en-IN" sz="1800" kern="1200" dirty="0"/>
        </a:p>
      </dsp:txBody>
      <dsp:txXfrm>
        <a:off x="4037125" y="1979015"/>
        <a:ext cx="2698525" cy="590607"/>
      </dsp:txXfrm>
    </dsp:sp>
    <dsp:sp modelId="{6A1D5FE4-795F-45AB-890F-9EF380AF40CD}">
      <dsp:nvSpPr>
        <dsp:cNvPr id="0" name=""/>
        <dsp:cNvSpPr/>
      </dsp:nvSpPr>
      <dsp:spPr>
        <a:xfrm>
          <a:off x="4018750" y="2684514"/>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Normalized Stock Values</a:t>
          </a:r>
          <a:endParaRPr lang="en-IN" sz="1800" kern="1200" dirty="0"/>
        </a:p>
      </dsp:txBody>
      <dsp:txXfrm>
        <a:off x="4037125" y="2702889"/>
        <a:ext cx="2698525" cy="590607"/>
      </dsp:txXfrm>
    </dsp:sp>
    <dsp:sp modelId="{31C1A5DD-88F3-421B-8D5C-6022B3389E47}">
      <dsp:nvSpPr>
        <dsp:cNvPr id="0" name=""/>
        <dsp:cNvSpPr/>
      </dsp:nvSpPr>
      <dsp:spPr>
        <a:xfrm>
          <a:off x="4018750" y="3408387"/>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Daily Returns</a:t>
          </a:r>
          <a:endParaRPr lang="en-IN" sz="1800" kern="1200" dirty="0"/>
        </a:p>
      </dsp:txBody>
      <dsp:txXfrm>
        <a:off x="4037125" y="3426762"/>
        <a:ext cx="2698525" cy="590607"/>
      </dsp:txXfrm>
    </dsp:sp>
    <dsp:sp modelId="{7B297C14-82C4-4A19-8E2F-C1F6454C801E}">
      <dsp:nvSpPr>
        <dsp:cNvPr id="0" name=""/>
        <dsp:cNvSpPr/>
      </dsp:nvSpPr>
      <dsp:spPr>
        <a:xfrm>
          <a:off x="4018750" y="4132261"/>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Stock Price dispersion from mean</a:t>
          </a:r>
          <a:endParaRPr lang="en-IN" sz="1800" kern="1200" dirty="0"/>
        </a:p>
      </dsp:txBody>
      <dsp:txXfrm>
        <a:off x="4037125" y="4150636"/>
        <a:ext cx="2698525" cy="590607"/>
      </dsp:txXfrm>
    </dsp:sp>
    <dsp:sp modelId="{CB182C0C-126E-4386-BC9E-6320E9C21814}">
      <dsp:nvSpPr>
        <dsp:cNvPr id="0" name=""/>
        <dsp:cNvSpPr/>
      </dsp:nvSpPr>
      <dsp:spPr>
        <a:xfrm>
          <a:off x="4018750" y="4856134"/>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Correlation Analysis</a:t>
          </a:r>
          <a:endParaRPr lang="en-IN" sz="1800" kern="1200" dirty="0"/>
        </a:p>
      </dsp:txBody>
      <dsp:txXfrm>
        <a:off x="4037125" y="4874509"/>
        <a:ext cx="2698525" cy="590607"/>
      </dsp:txXfrm>
    </dsp:sp>
    <dsp:sp modelId="{0D317747-C257-4B29-A218-CA49E6CCBF05}">
      <dsp:nvSpPr>
        <dsp:cNvPr id="0" name=""/>
        <dsp:cNvSpPr/>
      </dsp:nvSpPr>
      <dsp:spPr>
        <a:xfrm>
          <a:off x="4018750" y="5580008"/>
          <a:ext cx="2735275" cy="62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Fourteen Days moving average </a:t>
          </a:r>
          <a:endParaRPr lang="en-IN" sz="1800" kern="1200" dirty="0"/>
        </a:p>
      </dsp:txBody>
      <dsp:txXfrm>
        <a:off x="4037125" y="5598383"/>
        <a:ext cx="2698525" cy="590607"/>
      </dsp:txXfrm>
    </dsp:sp>
    <dsp:sp modelId="{550ED03A-F8FE-4A24-9A43-855EB7B56E1D}">
      <dsp:nvSpPr>
        <dsp:cNvPr id="0" name=""/>
        <dsp:cNvSpPr/>
      </dsp:nvSpPr>
      <dsp:spPr>
        <a:xfrm>
          <a:off x="7352367" y="0"/>
          <a:ext cx="3419094" cy="6534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sng" kern="1200" baseline="0" dirty="0">
              <a:solidFill>
                <a:schemeClr val="accent4">
                  <a:lumMod val="50000"/>
                </a:schemeClr>
              </a:solidFill>
            </a:rPr>
            <a:t>Model Building &amp; Evaluation</a:t>
          </a:r>
          <a:endParaRPr lang="en-IN" sz="2800" kern="1200" dirty="0">
            <a:solidFill>
              <a:schemeClr val="accent4">
                <a:lumMod val="50000"/>
              </a:schemeClr>
            </a:solidFill>
          </a:endParaRPr>
        </a:p>
      </dsp:txBody>
      <dsp:txXfrm>
        <a:off x="7352367" y="0"/>
        <a:ext cx="3419094" cy="1960321"/>
      </dsp:txXfrm>
    </dsp:sp>
    <dsp:sp modelId="{99B71E25-6C21-49AC-9C3C-675F29BE39F5}">
      <dsp:nvSpPr>
        <dsp:cNvPr id="0" name=""/>
        <dsp:cNvSpPr/>
      </dsp:nvSpPr>
      <dsp:spPr>
        <a:xfrm>
          <a:off x="7694277" y="1960879"/>
          <a:ext cx="2735275" cy="1283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Forecasting the stocks using Arima Model</a:t>
          </a:r>
          <a:endParaRPr lang="en-IN" sz="1800" kern="1200" dirty="0"/>
        </a:p>
      </dsp:txBody>
      <dsp:txXfrm>
        <a:off x="7731877" y="1998479"/>
        <a:ext cx="2660075" cy="1208548"/>
      </dsp:txXfrm>
    </dsp:sp>
    <dsp:sp modelId="{39FD3815-A851-4776-9C2C-6B5678FFE44C}">
      <dsp:nvSpPr>
        <dsp:cNvPr id="0" name=""/>
        <dsp:cNvSpPr/>
      </dsp:nvSpPr>
      <dsp:spPr>
        <a:xfrm>
          <a:off x="7694277" y="3442128"/>
          <a:ext cx="2735275" cy="1283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Recommendations based on the technical analysis</a:t>
          </a:r>
          <a:endParaRPr lang="en-IN" sz="1800" kern="1200" dirty="0"/>
        </a:p>
      </dsp:txBody>
      <dsp:txXfrm>
        <a:off x="7731877" y="3479728"/>
        <a:ext cx="2660075" cy="1208548"/>
      </dsp:txXfrm>
    </dsp:sp>
    <dsp:sp modelId="{4B887732-B97F-47D0-BEEB-32E7A18E43FA}">
      <dsp:nvSpPr>
        <dsp:cNvPr id="0" name=""/>
        <dsp:cNvSpPr/>
      </dsp:nvSpPr>
      <dsp:spPr>
        <a:xfrm>
          <a:off x="7694277" y="4923377"/>
          <a:ext cx="2735275" cy="1283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Creating and selecting the best portfolios for clients</a:t>
          </a:r>
          <a:endParaRPr lang="en-IN" sz="1800" kern="1200" dirty="0"/>
        </a:p>
      </dsp:txBody>
      <dsp:txXfrm>
        <a:off x="7731877" y="4960977"/>
        <a:ext cx="2660075" cy="1208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0CFF-C21B-4583-A19D-D4DE54DDAE83}">
      <dsp:nvSpPr>
        <dsp:cNvPr id="0" name=""/>
        <dsp:cNvSpPr/>
      </dsp:nvSpPr>
      <dsp:spPr>
        <a:xfrm>
          <a:off x="1566" y="1141208"/>
          <a:ext cx="3128395" cy="1251358"/>
        </a:xfrm>
        <a:prstGeom prst="chevr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i="1" kern="1200" dirty="0"/>
            <a:t>Client 1: </a:t>
          </a:r>
          <a:r>
            <a:rPr lang="en-US" sz="2400" b="1" kern="1200" dirty="0"/>
            <a:t>Mr</a:t>
          </a:r>
          <a:r>
            <a:rPr lang="en-US" sz="2400" b="1" i="1" kern="1200" dirty="0"/>
            <a:t>. PATRICK JEYENGAR</a:t>
          </a:r>
          <a:endParaRPr lang="en-IN" sz="2400" kern="1200" dirty="0"/>
        </a:p>
      </dsp:txBody>
      <dsp:txXfrm>
        <a:off x="627245" y="1141208"/>
        <a:ext cx="1877037" cy="1251358"/>
      </dsp:txXfrm>
    </dsp:sp>
    <dsp:sp modelId="{B391776F-5495-4752-AE3B-AB7662CE3D4B}">
      <dsp:nvSpPr>
        <dsp:cNvPr id="0" name=""/>
        <dsp:cNvSpPr/>
      </dsp:nvSpPr>
      <dsp:spPr>
        <a:xfrm>
          <a:off x="2723270" y="1247573"/>
          <a:ext cx="2596567" cy="1038627"/>
        </a:xfrm>
        <a:prstGeom prst="chevron">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Conservative investor.</a:t>
          </a:r>
          <a:endParaRPr lang="en-IN" sz="1500" kern="1200" dirty="0"/>
        </a:p>
      </dsp:txBody>
      <dsp:txXfrm>
        <a:off x="3242584" y="1247573"/>
        <a:ext cx="1557940" cy="1038627"/>
      </dsp:txXfrm>
    </dsp:sp>
    <dsp:sp modelId="{5719A07A-36CB-49BE-B098-61D51C056C98}">
      <dsp:nvSpPr>
        <dsp:cNvPr id="0" name=""/>
        <dsp:cNvSpPr/>
      </dsp:nvSpPr>
      <dsp:spPr>
        <a:xfrm>
          <a:off x="4956318" y="1247573"/>
          <a:ext cx="2596567" cy="1038627"/>
        </a:xfrm>
        <a:prstGeom prst="chevron">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Wants to maintain decent standard of living.</a:t>
          </a:r>
          <a:endParaRPr lang="en-IN" sz="1500" kern="1200" dirty="0"/>
        </a:p>
      </dsp:txBody>
      <dsp:txXfrm>
        <a:off x="5475632" y="1247573"/>
        <a:ext cx="1557940" cy="1038627"/>
      </dsp:txXfrm>
    </dsp:sp>
    <dsp:sp modelId="{6022CF45-B832-4F2D-9DDE-012D3D50CF06}">
      <dsp:nvSpPr>
        <dsp:cNvPr id="0" name=""/>
        <dsp:cNvSpPr/>
      </dsp:nvSpPr>
      <dsp:spPr>
        <a:xfrm>
          <a:off x="7189367" y="1247573"/>
          <a:ext cx="2596567" cy="1038627"/>
        </a:xfrm>
        <a:prstGeom prst="chevron">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Wants to invest 500k $ for minority stake and remaining 500k in equities</a:t>
          </a:r>
          <a:endParaRPr lang="en-IN" sz="1500" kern="1200" dirty="0"/>
        </a:p>
      </dsp:txBody>
      <dsp:txXfrm>
        <a:off x="7708681" y="1247573"/>
        <a:ext cx="1557940" cy="1038627"/>
      </dsp:txXfrm>
    </dsp:sp>
    <dsp:sp modelId="{F02C5B9A-83DB-4FC0-842F-19E71A9F59D5}">
      <dsp:nvSpPr>
        <dsp:cNvPr id="0" name=""/>
        <dsp:cNvSpPr/>
      </dsp:nvSpPr>
      <dsp:spPr>
        <a:xfrm>
          <a:off x="9422415" y="1247573"/>
          <a:ext cx="2596567" cy="1038627"/>
        </a:xfrm>
        <a:prstGeom prst="chevron">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Double his capital with less risk over 5 years</a:t>
          </a:r>
          <a:endParaRPr lang="en-IN" sz="1500" kern="1200" dirty="0"/>
        </a:p>
      </dsp:txBody>
      <dsp:txXfrm>
        <a:off x="9941729" y="1247573"/>
        <a:ext cx="1557940" cy="1038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0CFF-C21B-4583-A19D-D4DE54DDAE83}">
      <dsp:nvSpPr>
        <dsp:cNvPr id="0" name=""/>
        <dsp:cNvSpPr/>
      </dsp:nvSpPr>
      <dsp:spPr>
        <a:xfrm>
          <a:off x="1566" y="1141208"/>
          <a:ext cx="3128395" cy="1251358"/>
        </a:xfrm>
        <a:prstGeom prst="chevr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i="1" kern="1200" dirty="0"/>
            <a:t>Client 2: </a:t>
          </a:r>
          <a:r>
            <a:rPr lang="en-US" sz="2400" b="1" kern="1200" dirty="0"/>
            <a:t>Mr</a:t>
          </a:r>
          <a:r>
            <a:rPr lang="en-US" sz="2400" b="1" i="1" kern="1200" dirty="0"/>
            <a:t>. PETER JEYENGAR</a:t>
          </a:r>
          <a:endParaRPr lang="en-IN" sz="2400" kern="1200" dirty="0"/>
        </a:p>
      </dsp:txBody>
      <dsp:txXfrm>
        <a:off x="627245" y="1141208"/>
        <a:ext cx="1877037" cy="1251358"/>
      </dsp:txXfrm>
    </dsp:sp>
    <dsp:sp modelId="{B391776F-5495-4752-AE3B-AB7662CE3D4B}">
      <dsp:nvSpPr>
        <dsp:cNvPr id="0" name=""/>
        <dsp:cNvSpPr/>
      </dsp:nvSpPr>
      <dsp:spPr>
        <a:xfrm>
          <a:off x="2723270" y="1247573"/>
          <a:ext cx="2596567" cy="1038627"/>
        </a:xfrm>
        <a:prstGeom prst="chevron">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IN" sz="1700" kern="1200" dirty="0"/>
            <a:t>Risk Taker</a:t>
          </a:r>
        </a:p>
        <a:p>
          <a:pPr marL="0" lvl="0" indent="0" algn="ctr" defTabSz="755650">
            <a:lnSpc>
              <a:spcPct val="90000"/>
            </a:lnSpc>
            <a:spcBef>
              <a:spcPct val="0"/>
            </a:spcBef>
            <a:spcAft>
              <a:spcPct val="35000"/>
            </a:spcAft>
            <a:buNone/>
          </a:pPr>
          <a:endParaRPr lang="en-IN" sz="1500" kern="1200" dirty="0"/>
        </a:p>
      </dsp:txBody>
      <dsp:txXfrm>
        <a:off x="3242584" y="1247573"/>
        <a:ext cx="1557940" cy="1038627"/>
      </dsp:txXfrm>
    </dsp:sp>
    <dsp:sp modelId="{5719A07A-36CB-49BE-B098-61D51C056C98}">
      <dsp:nvSpPr>
        <dsp:cNvPr id="0" name=""/>
        <dsp:cNvSpPr/>
      </dsp:nvSpPr>
      <dsp:spPr>
        <a:xfrm>
          <a:off x="4956318" y="1247573"/>
          <a:ext cx="2596567" cy="1038627"/>
        </a:xfrm>
        <a:prstGeom prst="chevron">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Consistent with his attitude towards risk</a:t>
          </a:r>
          <a:r>
            <a:rPr lang="en-US" sz="1500" kern="1200" dirty="0"/>
            <a:t>.</a:t>
          </a:r>
          <a:endParaRPr lang="en-IN" sz="1500" kern="1200" dirty="0"/>
        </a:p>
      </dsp:txBody>
      <dsp:txXfrm>
        <a:off x="5475632" y="1247573"/>
        <a:ext cx="1557940" cy="1038627"/>
      </dsp:txXfrm>
    </dsp:sp>
    <dsp:sp modelId="{6022CF45-B832-4F2D-9DDE-012D3D50CF06}">
      <dsp:nvSpPr>
        <dsp:cNvPr id="0" name=""/>
        <dsp:cNvSpPr/>
      </dsp:nvSpPr>
      <dsp:spPr>
        <a:xfrm>
          <a:off x="7189367" y="1247573"/>
          <a:ext cx="2596567" cy="1038627"/>
        </a:xfrm>
        <a:prstGeom prst="chevron">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Wants to invest 1 million $ in high margin stocks</a:t>
          </a:r>
          <a:endParaRPr lang="en-IN" sz="1700" kern="1200" dirty="0"/>
        </a:p>
      </dsp:txBody>
      <dsp:txXfrm>
        <a:off x="7708681" y="1247573"/>
        <a:ext cx="1557940" cy="1038627"/>
      </dsp:txXfrm>
    </dsp:sp>
    <dsp:sp modelId="{F02C5B9A-83DB-4FC0-842F-19E71A9F59D5}">
      <dsp:nvSpPr>
        <dsp:cNvPr id="0" name=""/>
        <dsp:cNvSpPr/>
      </dsp:nvSpPr>
      <dsp:spPr>
        <a:xfrm>
          <a:off x="9422415" y="1247573"/>
          <a:ext cx="2596567" cy="1038627"/>
        </a:xfrm>
        <a:prstGeom prst="chevron">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Expecting very high return over 5 years</a:t>
          </a:r>
          <a:endParaRPr lang="en-IN" sz="1700" kern="1200" dirty="0"/>
        </a:p>
      </dsp:txBody>
      <dsp:txXfrm>
        <a:off x="9941729" y="1247573"/>
        <a:ext cx="1557940" cy="10386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58053-E66C-4A3B-A4D6-DF5201B3FBEF}">
      <dsp:nvSpPr>
        <dsp:cNvPr id="0" name=""/>
        <dsp:cNvSpPr/>
      </dsp:nvSpPr>
      <dsp:spPr>
        <a:xfrm>
          <a:off x="4306" y="585524"/>
          <a:ext cx="2202884" cy="1334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Mr. PATRICK JYENGER (Option 2 chosen)</a:t>
          </a:r>
          <a:endParaRPr lang="en-IN" sz="2200" kern="1200" dirty="0"/>
        </a:p>
      </dsp:txBody>
      <dsp:txXfrm>
        <a:off x="4306" y="585524"/>
        <a:ext cx="2202884" cy="1334025"/>
      </dsp:txXfrm>
    </dsp:sp>
    <dsp:sp modelId="{D7045226-0494-4D40-BECA-8B4AA268C09A}">
      <dsp:nvSpPr>
        <dsp:cNvPr id="0" name=""/>
        <dsp:cNvSpPr/>
      </dsp:nvSpPr>
      <dsp:spPr>
        <a:xfrm>
          <a:off x="2207191" y="22733"/>
          <a:ext cx="440576" cy="245960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7084C0-FEAD-4B77-832B-6CB6942A8F24}">
      <dsp:nvSpPr>
        <dsp:cNvPr id="0" name=""/>
        <dsp:cNvSpPr/>
      </dsp:nvSpPr>
      <dsp:spPr>
        <a:xfrm>
          <a:off x="2823999" y="22733"/>
          <a:ext cx="5991846" cy="2459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RHHBY – ROCHE HOLDINGS AG BASEL ADR (Healthcare sector)</a:t>
          </a:r>
          <a:endParaRPr lang="en-IN" sz="2200" kern="1200" dirty="0"/>
        </a:p>
        <a:p>
          <a:pPr marL="228600" lvl="1" indent="-228600" algn="l" defTabSz="977900">
            <a:lnSpc>
              <a:spcPct val="90000"/>
            </a:lnSpc>
            <a:spcBef>
              <a:spcPct val="0"/>
            </a:spcBef>
            <a:spcAft>
              <a:spcPct val="15000"/>
            </a:spcAft>
            <a:buChar char="•"/>
          </a:pPr>
          <a:r>
            <a:rPr lang="en-US" sz="2200" kern="1200" dirty="0"/>
            <a:t>MRK – MERCK &amp; CO., INC. (Healthcare sector)</a:t>
          </a:r>
          <a:endParaRPr lang="en-IN" sz="2200" kern="1200" dirty="0"/>
        </a:p>
        <a:p>
          <a:pPr marL="228600" lvl="1" indent="-228600" algn="l" defTabSz="977900">
            <a:lnSpc>
              <a:spcPct val="90000"/>
            </a:lnSpc>
            <a:spcBef>
              <a:spcPct val="0"/>
            </a:spcBef>
            <a:spcAft>
              <a:spcPct val="15000"/>
            </a:spcAft>
            <a:buChar char="•"/>
          </a:pPr>
          <a:r>
            <a:rPr lang="en-US" sz="2200" kern="1200" dirty="0"/>
            <a:t>AAL – American Airlines group Inc. (Aviation sector)</a:t>
          </a:r>
          <a:endParaRPr lang="en-IN" sz="2200" kern="1200" dirty="0"/>
        </a:p>
        <a:p>
          <a:pPr marL="228600" lvl="1" indent="-228600" algn="l" defTabSz="977900">
            <a:lnSpc>
              <a:spcPct val="90000"/>
            </a:lnSpc>
            <a:spcBef>
              <a:spcPct val="0"/>
            </a:spcBef>
            <a:spcAft>
              <a:spcPct val="15000"/>
            </a:spcAft>
            <a:buChar char="•"/>
          </a:pPr>
          <a:r>
            <a:rPr lang="en-US" sz="2200" kern="1200" dirty="0"/>
            <a:t>GOOG – Alphabet (Technology sector)</a:t>
          </a:r>
          <a:endParaRPr lang="en-IN" sz="2200" kern="1200" dirty="0"/>
        </a:p>
      </dsp:txBody>
      <dsp:txXfrm>
        <a:off x="2823999" y="22733"/>
        <a:ext cx="5991846" cy="2459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58053-E66C-4A3B-A4D6-DF5201B3FBEF}">
      <dsp:nvSpPr>
        <dsp:cNvPr id="0" name=""/>
        <dsp:cNvSpPr/>
      </dsp:nvSpPr>
      <dsp:spPr>
        <a:xfrm>
          <a:off x="917" y="608230"/>
          <a:ext cx="2196424" cy="176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Mr. PETER JYNEGR (Option 1 chosen)</a:t>
          </a:r>
          <a:endParaRPr lang="en-IN" sz="2200" b="1" kern="1200" dirty="0"/>
        </a:p>
        <a:p>
          <a:pPr marL="0" lvl="0" indent="0" algn="r" defTabSz="977900">
            <a:lnSpc>
              <a:spcPct val="90000"/>
            </a:lnSpc>
            <a:spcBef>
              <a:spcPct val="0"/>
            </a:spcBef>
            <a:spcAft>
              <a:spcPct val="35000"/>
            </a:spcAft>
            <a:buNone/>
          </a:pPr>
          <a:endParaRPr lang="en-IN" sz="2200" kern="1200" dirty="0"/>
        </a:p>
      </dsp:txBody>
      <dsp:txXfrm>
        <a:off x="917" y="608230"/>
        <a:ext cx="2196424" cy="1769625"/>
      </dsp:txXfrm>
    </dsp:sp>
    <dsp:sp modelId="{D7045226-0494-4D40-BECA-8B4AA268C09A}">
      <dsp:nvSpPr>
        <dsp:cNvPr id="0" name=""/>
        <dsp:cNvSpPr/>
      </dsp:nvSpPr>
      <dsp:spPr>
        <a:xfrm>
          <a:off x="2197341" y="55223"/>
          <a:ext cx="439284" cy="287564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7084C0-FEAD-4B77-832B-6CB6942A8F24}">
      <dsp:nvSpPr>
        <dsp:cNvPr id="0" name=""/>
        <dsp:cNvSpPr/>
      </dsp:nvSpPr>
      <dsp:spPr>
        <a:xfrm>
          <a:off x="2813257" y="52433"/>
          <a:ext cx="6006894" cy="2881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ea typeface="+mn-ea"/>
              <a:cs typeface="+mn-cs"/>
            </a:rPr>
            <a:t>AMZN – AMAZON (Technology sector)</a:t>
          </a:r>
          <a:endParaRPr lang="en-IN" sz="2200" kern="1200" dirty="0"/>
        </a:p>
        <a:p>
          <a:pPr marL="228600" lvl="1" indent="-228600" algn="l" defTabSz="977900">
            <a:lnSpc>
              <a:spcPct val="90000"/>
            </a:lnSpc>
            <a:spcBef>
              <a:spcPct val="0"/>
            </a:spcBef>
            <a:spcAft>
              <a:spcPct val="15000"/>
            </a:spcAft>
            <a:buChar char="•"/>
          </a:pPr>
          <a:r>
            <a:rPr lang="en-US" sz="2200" kern="1200" dirty="0">
              <a:ea typeface="+mn-ea"/>
              <a:cs typeface="+mn-cs"/>
            </a:rPr>
            <a:t>FB – FACEBOOK (Technology sector)</a:t>
          </a:r>
        </a:p>
        <a:p>
          <a:pPr marL="228600" lvl="1" indent="-228600" algn="l" defTabSz="977900">
            <a:lnSpc>
              <a:spcPct val="90000"/>
            </a:lnSpc>
            <a:spcBef>
              <a:spcPct val="0"/>
            </a:spcBef>
            <a:spcAft>
              <a:spcPct val="15000"/>
            </a:spcAft>
            <a:buChar char="•"/>
          </a:pPr>
          <a:r>
            <a:rPr lang="en-US" sz="2200" kern="1200" dirty="0">
              <a:ea typeface="+mn-ea"/>
              <a:cs typeface="+mn-cs"/>
            </a:rPr>
            <a:t>MSFT – MICROSOFT (Technology sector)</a:t>
          </a:r>
        </a:p>
        <a:p>
          <a:pPr marL="228600" lvl="1" indent="-228600" algn="l" defTabSz="977900">
            <a:lnSpc>
              <a:spcPct val="90000"/>
            </a:lnSpc>
            <a:spcBef>
              <a:spcPct val="0"/>
            </a:spcBef>
            <a:spcAft>
              <a:spcPct val="15000"/>
            </a:spcAft>
            <a:buChar char="•"/>
          </a:pPr>
          <a:r>
            <a:rPr lang="en-US" sz="2200" kern="1200">
              <a:ea typeface="+mn-ea"/>
              <a:cs typeface="+mn-cs"/>
            </a:rPr>
            <a:t>AAPL – APPLE INC. (Technology sector)</a:t>
          </a:r>
          <a:endParaRPr lang="en-US" sz="2200" kern="1200" dirty="0">
            <a:ea typeface="+mn-ea"/>
            <a:cs typeface="+mn-cs"/>
          </a:endParaRPr>
        </a:p>
        <a:p>
          <a:pPr marL="228600" lvl="1" indent="-228600" algn="l" defTabSz="977900">
            <a:lnSpc>
              <a:spcPct val="90000"/>
            </a:lnSpc>
            <a:spcBef>
              <a:spcPct val="0"/>
            </a:spcBef>
            <a:spcAft>
              <a:spcPct val="15000"/>
            </a:spcAft>
            <a:buChar char="•"/>
          </a:pPr>
          <a:r>
            <a:rPr lang="en-US" sz="2200" kern="1200">
              <a:ea typeface="+mn-ea"/>
              <a:cs typeface="+mn-cs"/>
            </a:rPr>
            <a:t>UNH – UNITED HEALTH GROUP (Healthcare sector)</a:t>
          </a:r>
          <a:endParaRPr lang="en-US" sz="2200" kern="1200" dirty="0">
            <a:ea typeface="+mn-ea"/>
            <a:cs typeface="+mn-cs"/>
          </a:endParaRPr>
        </a:p>
        <a:p>
          <a:pPr marL="228600" lvl="1" indent="-228600" algn="l" defTabSz="977900">
            <a:lnSpc>
              <a:spcPct val="90000"/>
            </a:lnSpc>
            <a:spcBef>
              <a:spcPct val="0"/>
            </a:spcBef>
            <a:spcAft>
              <a:spcPct val="15000"/>
            </a:spcAft>
            <a:buChar char="•"/>
          </a:pPr>
          <a:r>
            <a:rPr lang="en-US" sz="2200" kern="1200" dirty="0">
              <a:ea typeface="+mn-ea"/>
              <a:cs typeface="+mn-cs"/>
            </a:rPr>
            <a:t>LUV – SOUTHWEST AIRLINES (Aviation sector)</a:t>
          </a:r>
        </a:p>
      </dsp:txBody>
      <dsp:txXfrm>
        <a:off x="2813257" y="52433"/>
        <a:ext cx="6006894" cy="28812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January 16,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8118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January 16,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896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January 16,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2677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January 16,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8198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January 16,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6923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January 16,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0168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January 16,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225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January 16,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461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January 16,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09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January 16,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9255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January 16,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5089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January 16,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5880028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7DA49-73B9-4A5E-A763-F874638B6E77}"/>
              </a:ext>
            </a:extLst>
          </p:cNvPr>
          <p:cNvSpPr>
            <a:spLocks noGrp="1"/>
          </p:cNvSpPr>
          <p:nvPr>
            <p:ph type="ctrTitle"/>
          </p:nvPr>
        </p:nvSpPr>
        <p:spPr>
          <a:xfrm>
            <a:off x="6313615" y="1001329"/>
            <a:ext cx="5674419" cy="3963137"/>
          </a:xfrm>
        </p:spPr>
        <p:txBody>
          <a:bodyPr>
            <a:normAutofit/>
          </a:bodyPr>
          <a:lstStyle/>
          <a:p>
            <a:pPr marL="0" marR="0" lvl="0" indent="0" defTabSz="914400" rtl="0" eaLnBrk="1" fontAlgn="auto" latinLnBrk="0" hangingPunct="1">
              <a:lnSpc>
                <a:spcPct val="100000"/>
              </a:lnSpc>
              <a:spcBef>
                <a:spcPts val="0"/>
              </a:spcBef>
              <a:spcAft>
                <a:spcPts val="0"/>
              </a:spcAft>
              <a:tabLst/>
              <a:defRPr/>
            </a:pPr>
            <a:r>
              <a:rPr kumimoji="0" lang="en-US" sz="5000" b="1" i="0" u="sng" strike="noStrike" kern="1200" cap="none" spc="0" normalizeH="0" baseline="0" noProof="0" dirty="0">
                <a:ln>
                  <a:noFill/>
                </a:ln>
                <a:solidFill>
                  <a:srgbClr val="E6AF00"/>
                </a:solidFill>
                <a:effectLst>
                  <a:outerShdw blurRad="38100" dist="38100" dir="2700000" algn="tl">
                    <a:srgbClr val="000000">
                      <a:alpha val="43137"/>
                    </a:srgbClr>
                  </a:outerShdw>
                </a:effectLst>
                <a:uLnTx/>
                <a:uFillTx/>
                <a:ea typeface="+mn-ea"/>
                <a:cs typeface="+mn-cs"/>
              </a:rPr>
              <a:t>Finance and Risk Analytics – Capstone Project</a:t>
            </a:r>
            <a:br>
              <a:rPr kumimoji="0" lang="en-IN" sz="5000" b="1" i="0" u="sng" strike="noStrike" kern="1200" cap="none" spc="0" normalizeH="0" baseline="0" noProof="0" dirty="0">
                <a:ln>
                  <a:noFill/>
                </a:ln>
                <a:solidFill>
                  <a:srgbClr val="E6AF00"/>
                </a:solidFill>
                <a:effectLst>
                  <a:outerShdw blurRad="38100" dist="38100" dir="2700000" algn="tl">
                    <a:srgbClr val="000000">
                      <a:alpha val="43137"/>
                    </a:srgbClr>
                  </a:outerShdw>
                </a:effectLst>
                <a:uLnTx/>
                <a:uFillTx/>
                <a:ea typeface="+mn-ea"/>
                <a:cs typeface="+mn-cs"/>
              </a:rPr>
            </a:br>
            <a:endParaRPr lang="en-IN" sz="5000" dirty="0">
              <a:solidFill>
                <a:srgbClr val="E6AF00"/>
              </a:solidFill>
            </a:endParaRPr>
          </a:p>
        </p:txBody>
      </p:sp>
      <p:sp>
        <p:nvSpPr>
          <p:cNvPr id="3" name="Subtitle 2">
            <a:extLst>
              <a:ext uri="{FF2B5EF4-FFF2-40B4-BE49-F238E27FC236}">
                <a16:creationId xmlns:a16="http://schemas.microsoft.com/office/drawing/2014/main" id="{67B6EFE1-6E8A-4962-9E89-A362D2F64FB8}"/>
              </a:ext>
            </a:extLst>
          </p:cNvPr>
          <p:cNvSpPr>
            <a:spLocks noGrp="1"/>
          </p:cNvSpPr>
          <p:nvPr>
            <p:ph type="subTitle" idx="1"/>
          </p:nvPr>
        </p:nvSpPr>
        <p:spPr>
          <a:xfrm>
            <a:off x="6702131" y="4241033"/>
            <a:ext cx="5388150" cy="1520462"/>
          </a:xfrm>
        </p:spPr>
        <p:txBody>
          <a:bodyPr>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3200" b="1"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mj-lt"/>
              <a:ea typeface="+mn-ea"/>
              <a:cs typeface="+mn-cs"/>
            </a:endParaRPr>
          </a:p>
          <a:p>
            <a:pPr algn="r"/>
            <a:endParaRPr lang="en-IN" b="1" dirty="0">
              <a:solidFill>
                <a:srgbClr val="FFC000"/>
              </a:solidFill>
              <a:effectLst>
                <a:outerShdw blurRad="38100" dist="38100" dir="2700000" algn="tl">
                  <a:srgbClr val="000000">
                    <a:alpha val="43137"/>
                  </a:srgbClr>
                </a:outerShdw>
              </a:effectLst>
              <a:latin typeface="+mj-lt"/>
            </a:endParaRPr>
          </a:p>
        </p:txBody>
      </p:sp>
      <p:pic>
        <p:nvPicPr>
          <p:cNvPr id="27" name="Picture 3">
            <a:extLst>
              <a:ext uri="{FF2B5EF4-FFF2-40B4-BE49-F238E27FC236}">
                <a16:creationId xmlns:a16="http://schemas.microsoft.com/office/drawing/2014/main" id="{18CD2C87-FC08-4B18-AC13-BE39245EB5C6}"/>
              </a:ext>
            </a:extLst>
          </p:cNvPr>
          <p:cNvPicPr>
            <a:picLocks noChangeAspect="1"/>
          </p:cNvPicPr>
          <p:nvPr/>
        </p:nvPicPr>
        <p:blipFill rotWithShape="1">
          <a:blip r:embed="rId2"/>
          <a:srcRect l="18082" r="28115"/>
          <a:stretch/>
        </p:blipFill>
        <p:spPr>
          <a:xfrm>
            <a:off x="0" y="10"/>
            <a:ext cx="607414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28"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6" name="Picture 35">
            <a:extLst>
              <a:ext uri="{FF2B5EF4-FFF2-40B4-BE49-F238E27FC236}">
                <a16:creationId xmlns:a16="http://schemas.microsoft.com/office/drawing/2014/main" id="{3BA3549B-5EBC-40F6-B74A-58F05D8B306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14000"/>
                    </a14:imgEffect>
                  </a14:imgLayer>
                </a14:imgProps>
              </a:ext>
            </a:extLst>
          </a:blip>
          <a:srcRect l="22104" t="-752"/>
          <a:stretch/>
        </p:blipFill>
        <p:spPr>
          <a:xfrm>
            <a:off x="67203" y="0"/>
            <a:ext cx="12023077" cy="6762750"/>
          </a:xfrm>
          <a:prstGeom prst="rect">
            <a:avLst/>
          </a:prstGeom>
        </p:spPr>
      </p:pic>
      <p:sp>
        <p:nvSpPr>
          <p:cNvPr id="8" name="Rectangle 7">
            <a:extLst>
              <a:ext uri="{FF2B5EF4-FFF2-40B4-BE49-F238E27FC236}">
                <a16:creationId xmlns:a16="http://schemas.microsoft.com/office/drawing/2014/main" id="{2600DBA7-5E6F-4332-A365-39B928170A97}"/>
              </a:ext>
            </a:extLst>
          </p:cNvPr>
          <p:cNvSpPr/>
          <p:nvPr/>
        </p:nvSpPr>
        <p:spPr>
          <a:xfrm>
            <a:off x="67202" y="104775"/>
            <a:ext cx="12090281" cy="6657975"/>
          </a:xfrm>
          <a:prstGeom prst="rect">
            <a:avLst/>
          </a:prstGeom>
          <a:noFill/>
          <a:ln w="158750">
            <a:solidFill>
              <a:schemeClr val="accent4">
                <a:lumMod val="50000"/>
              </a:schemeClr>
            </a:solidFill>
          </a:ln>
          <a:effectLst>
            <a:outerShdw blurRad="50800" dist="38100" dir="5400000" algn="t" rotWithShape="0">
              <a:prstClr val="black">
                <a:alpha val="40000"/>
              </a:prstClr>
            </a:outerShdw>
            <a:softEdge rad="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5CCF459E-DA76-495D-8E1F-B1A6987EF2CF}"/>
              </a:ext>
            </a:extLst>
          </p:cNvPr>
          <p:cNvSpPr txBox="1"/>
          <p:nvPr/>
        </p:nvSpPr>
        <p:spPr>
          <a:xfrm>
            <a:off x="3477299" y="1489242"/>
            <a:ext cx="8177212" cy="4293483"/>
          </a:xfrm>
          <a:prstGeom prst="rect">
            <a:avLst/>
          </a:prstGeom>
          <a:noFill/>
        </p:spPr>
        <p:txBody>
          <a:bodyPr wrap="square">
            <a:spAutoFit/>
          </a:bodyPr>
          <a:lstStyle/>
          <a:p>
            <a:pPr algn="ctr"/>
            <a:r>
              <a:rPr kumimoji="0" lang="en-US" sz="6600" b="1" i="0" u="sng" strike="noStrike" kern="1200" cap="none" spc="0" normalizeH="0" baseline="0" noProof="0" dirty="0">
                <a:ln>
                  <a:noFill/>
                </a:ln>
                <a:effectLst>
                  <a:glow rad="139700">
                    <a:schemeClr val="accent4">
                      <a:satMod val="175000"/>
                      <a:alpha val="40000"/>
                    </a:schemeClr>
                  </a:glow>
                  <a:outerShdw blurRad="38100" dist="38100" dir="2700000" algn="tl">
                    <a:srgbClr val="000000">
                      <a:alpha val="43137"/>
                    </a:srgbClr>
                  </a:outerShdw>
                </a:effectLst>
                <a:uLnTx/>
                <a:uFillTx/>
                <a:latin typeface="Sagona Book"/>
                <a:ea typeface="+mj-ea"/>
                <a:cs typeface="+mj-cs"/>
              </a:rPr>
              <a:t>Finance and Risk Analytics –</a:t>
            </a:r>
          </a:p>
          <a:p>
            <a:pPr algn="ctr"/>
            <a:endParaRPr lang="en-US" sz="900" b="1" u="sng" dirty="0">
              <a:effectLst>
                <a:glow rad="139700">
                  <a:schemeClr val="accent4">
                    <a:satMod val="175000"/>
                    <a:alpha val="40000"/>
                  </a:schemeClr>
                </a:glow>
                <a:outerShdw blurRad="38100" dist="38100" dir="2700000" algn="tl">
                  <a:srgbClr val="000000">
                    <a:alpha val="43137"/>
                  </a:srgbClr>
                </a:outerShdw>
              </a:effectLst>
              <a:latin typeface="Sagona Book"/>
              <a:ea typeface="+mj-ea"/>
              <a:cs typeface="+mj-cs"/>
            </a:endParaRPr>
          </a:p>
          <a:p>
            <a:pPr algn="ctr"/>
            <a:r>
              <a:rPr kumimoji="0" lang="en-US" sz="6600" b="1" i="0" u="sng" strike="noStrike" kern="1200" cap="none" spc="0" normalizeH="0" baseline="0" noProof="0" dirty="0">
                <a:ln>
                  <a:noFill/>
                </a:ln>
                <a:effectLst>
                  <a:glow rad="139700">
                    <a:schemeClr val="accent4">
                      <a:satMod val="175000"/>
                      <a:alpha val="40000"/>
                    </a:schemeClr>
                  </a:glow>
                  <a:outerShdw blurRad="38100" dist="38100" dir="2700000" algn="tl">
                    <a:srgbClr val="000000">
                      <a:alpha val="43137"/>
                    </a:srgbClr>
                  </a:outerShdw>
                </a:effectLst>
                <a:uLnTx/>
                <a:uFillTx/>
                <a:latin typeface="Sagona Book"/>
                <a:ea typeface="+mj-ea"/>
                <a:cs typeface="+mj-cs"/>
              </a:rPr>
              <a:t>Capstone Project</a:t>
            </a:r>
            <a:br>
              <a:rPr kumimoji="0" lang="en-IN" sz="6600" b="1" i="0" u="sng" strike="noStrike" kern="1200" cap="none" spc="0" normalizeH="0" baseline="0" noProof="0" dirty="0">
                <a:ln>
                  <a:noFill/>
                </a:ln>
                <a:effectLst>
                  <a:glow rad="139700">
                    <a:schemeClr val="accent4">
                      <a:satMod val="175000"/>
                      <a:alpha val="40000"/>
                    </a:schemeClr>
                  </a:glow>
                  <a:outerShdw blurRad="38100" dist="38100" dir="2700000" algn="tl">
                    <a:srgbClr val="000000">
                      <a:alpha val="43137"/>
                    </a:srgbClr>
                  </a:outerShdw>
                </a:effectLst>
                <a:uLnTx/>
                <a:uFillTx/>
                <a:latin typeface="Sagona Book"/>
                <a:ea typeface="+mj-ea"/>
                <a:cs typeface="+mj-cs"/>
              </a:rPr>
            </a:br>
            <a:endParaRPr lang="en-IN" sz="6600" dirty="0">
              <a:effectLst>
                <a:glow rad="139700">
                  <a:schemeClr val="accent4">
                    <a:satMod val="175000"/>
                    <a:alpha val="40000"/>
                  </a:schemeClr>
                </a:glow>
              </a:effectLst>
            </a:endParaRPr>
          </a:p>
        </p:txBody>
      </p:sp>
    </p:spTree>
    <p:extLst>
      <p:ext uri="{BB962C8B-B14F-4D97-AF65-F5344CB8AC3E}">
        <p14:creationId xmlns:p14="http://schemas.microsoft.com/office/powerpoint/2010/main" val="360582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3E439-2BC9-447E-A93B-ED7CBA0970E8}"/>
              </a:ext>
            </a:extLst>
          </p:cNvPr>
          <p:cNvSpPr/>
          <p:nvPr/>
        </p:nvSpPr>
        <p:spPr>
          <a:xfrm>
            <a:off x="0" y="-28575"/>
            <a:ext cx="12192000" cy="6858000"/>
          </a:xfrm>
          <a:prstGeom prst="rect">
            <a:avLst/>
          </a:prstGeom>
          <a:noFill/>
          <a:ln w="139700">
            <a:solidFill>
              <a:schemeClr val="accent1">
                <a:lumMod val="75000"/>
              </a:schemeClr>
            </a:solid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E59D70F-FCCF-4D87-AB54-3846E488D4AF}"/>
              </a:ext>
            </a:extLst>
          </p:cNvPr>
          <p:cNvPicPr>
            <a:picLocks noChangeAspect="1"/>
          </p:cNvPicPr>
          <p:nvPr/>
        </p:nvPicPr>
        <p:blipFill rotWithShape="1">
          <a:blip r:embed="rId2">
            <a:extLst>
              <a:ext uri="{28A0092B-C50C-407E-A947-70E740481C1C}">
                <a14:useLocalDpi xmlns:a14="http://schemas.microsoft.com/office/drawing/2010/main" val="0"/>
              </a:ext>
            </a:extLst>
          </a:blip>
          <a:srcRect l="1168" t="4476" r="1371" b="10381"/>
          <a:stretch/>
        </p:blipFill>
        <p:spPr>
          <a:xfrm>
            <a:off x="104775" y="1066800"/>
            <a:ext cx="8458200" cy="5619750"/>
          </a:xfrm>
          <a:prstGeom prst="rect">
            <a:avLst/>
          </a:prstGeom>
          <a:ln w="57150">
            <a:solidFill>
              <a:srgbClr val="4D2C35"/>
            </a:solidFill>
          </a:ln>
        </p:spPr>
      </p:pic>
      <p:sp>
        <p:nvSpPr>
          <p:cNvPr id="5" name="TextBox 4">
            <a:extLst>
              <a:ext uri="{FF2B5EF4-FFF2-40B4-BE49-F238E27FC236}">
                <a16:creationId xmlns:a16="http://schemas.microsoft.com/office/drawing/2014/main" id="{845DA978-5931-4EAB-9C9A-EE767DAD2B57}"/>
              </a:ext>
            </a:extLst>
          </p:cNvPr>
          <p:cNvSpPr txBox="1"/>
          <p:nvPr/>
        </p:nvSpPr>
        <p:spPr>
          <a:xfrm>
            <a:off x="438150" y="288995"/>
            <a:ext cx="7496175" cy="707886"/>
          </a:xfrm>
          <a:prstGeom prst="rect">
            <a:avLst/>
          </a:prstGeom>
          <a:noFill/>
        </p:spPr>
        <p:txBody>
          <a:bodyPr wrap="square" rtlCol="0">
            <a:spAutoFit/>
          </a:bodyPr>
          <a:lstStyle/>
          <a:p>
            <a:r>
              <a:rPr lang="en-IN" sz="4000" b="1" u="sng" dirty="0">
                <a:solidFill>
                  <a:schemeClr val="accent1">
                    <a:lumMod val="60000"/>
                    <a:lumOff val="40000"/>
                  </a:schemeClr>
                </a:solidFill>
                <a:effectLst>
                  <a:outerShdw blurRad="38100" dist="38100" dir="2700000" algn="tl">
                    <a:srgbClr val="000000">
                      <a:alpha val="43137"/>
                    </a:srgbClr>
                  </a:outerShdw>
                </a:effectLst>
              </a:rPr>
              <a:t>b) Normalized Stock Values</a:t>
            </a:r>
          </a:p>
        </p:txBody>
      </p:sp>
      <p:sp>
        <p:nvSpPr>
          <p:cNvPr id="6" name="TextBox 5">
            <a:extLst>
              <a:ext uri="{FF2B5EF4-FFF2-40B4-BE49-F238E27FC236}">
                <a16:creationId xmlns:a16="http://schemas.microsoft.com/office/drawing/2014/main" id="{4F76178D-35D0-4078-8FA8-2B7261B1759B}"/>
              </a:ext>
            </a:extLst>
          </p:cNvPr>
          <p:cNvSpPr txBox="1"/>
          <p:nvPr/>
        </p:nvSpPr>
        <p:spPr>
          <a:xfrm>
            <a:off x="8667750" y="2625685"/>
            <a:ext cx="3419475" cy="2308324"/>
          </a:xfrm>
          <a:prstGeom prst="rect">
            <a:avLst/>
          </a:prstGeom>
          <a:noFill/>
        </p:spPr>
        <p:txBody>
          <a:bodyPr wrap="square">
            <a:spAutoFit/>
          </a:bodyPr>
          <a:lstStyle/>
          <a:p>
            <a:pPr algn="l"/>
            <a:r>
              <a:rPr lang="en-US" sz="2400" dirty="0">
                <a:solidFill>
                  <a:schemeClr val="tx2"/>
                </a:solidFill>
                <a:effectLst/>
              </a:rPr>
              <a:t>b) The trendlines show a similar pattern for all the companies across all the 4 sectors as they did for the </a:t>
            </a:r>
            <a:r>
              <a:rPr lang="en-US" sz="2400" u="sng" dirty="0">
                <a:solidFill>
                  <a:schemeClr val="tx2"/>
                </a:solidFill>
                <a:effectLst/>
              </a:rPr>
              <a:t>ACTUAL STOCK VALUES.</a:t>
            </a:r>
          </a:p>
        </p:txBody>
      </p:sp>
    </p:spTree>
    <p:extLst>
      <p:ext uri="{BB962C8B-B14F-4D97-AF65-F5344CB8AC3E}">
        <p14:creationId xmlns:p14="http://schemas.microsoft.com/office/powerpoint/2010/main" val="171823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DEE1F8-50DF-4C80-9DDC-9C581C18E955}"/>
              </a:ext>
            </a:extLst>
          </p:cNvPr>
          <p:cNvSpPr/>
          <p:nvPr/>
        </p:nvSpPr>
        <p:spPr>
          <a:xfrm>
            <a:off x="0" y="-28575"/>
            <a:ext cx="12192000" cy="6858000"/>
          </a:xfrm>
          <a:prstGeom prst="rect">
            <a:avLst/>
          </a:prstGeom>
          <a:noFill/>
          <a:ln w="139700">
            <a:solidFill>
              <a:srgbClr val="B9BE5A"/>
            </a:solid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60000"/>
                  <a:lumOff val="40000"/>
                </a:schemeClr>
              </a:solidFill>
            </a:endParaRPr>
          </a:p>
        </p:txBody>
      </p:sp>
      <p:pic>
        <p:nvPicPr>
          <p:cNvPr id="4" name="Picture 3">
            <a:extLst>
              <a:ext uri="{FF2B5EF4-FFF2-40B4-BE49-F238E27FC236}">
                <a16:creationId xmlns:a16="http://schemas.microsoft.com/office/drawing/2014/main" id="{C5C89A38-EA2F-4A06-9CDB-DEFAFD0A07CF}"/>
              </a:ext>
            </a:extLst>
          </p:cNvPr>
          <p:cNvPicPr>
            <a:picLocks noChangeAspect="1"/>
          </p:cNvPicPr>
          <p:nvPr/>
        </p:nvPicPr>
        <p:blipFill rotWithShape="1">
          <a:blip r:embed="rId2">
            <a:extLst>
              <a:ext uri="{28A0092B-C50C-407E-A947-70E740481C1C}">
                <a14:useLocalDpi xmlns:a14="http://schemas.microsoft.com/office/drawing/2010/main" val="0"/>
              </a:ext>
            </a:extLst>
          </a:blip>
          <a:srcRect l="964" t="4477" r="1371" b="12286"/>
          <a:stretch/>
        </p:blipFill>
        <p:spPr>
          <a:xfrm>
            <a:off x="104776" y="860286"/>
            <a:ext cx="8210547" cy="5711964"/>
          </a:xfrm>
          <a:prstGeom prst="rect">
            <a:avLst/>
          </a:prstGeom>
          <a:ln w="57150">
            <a:solidFill>
              <a:schemeClr val="accent1"/>
            </a:solidFill>
          </a:ln>
        </p:spPr>
      </p:pic>
      <p:sp>
        <p:nvSpPr>
          <p:cNvPr id="5" name="TextBox 4">
            <a:extLst>
              <a:ext uri="{FF2B5EF4-FFF2-40B4-BE49-F238E27FC236}">
                <a16:creationId xmlns:a16="http://schemas.microsoft.com/office/drawing/2014/main" id="{84848B9F-71E6-46A1-85C6-2607943C508B}"/>
              </a:ext>
            </a:extLst>
          </p:cNvPr>
          <p:cNvSpPr txBox="1"/>
          <p:nvPr/>
        </p:nvSpPr>
        <p:spPr>
          <a:xfrm>
            <a:off x="123826" y="28575"/>
            <a:ext cx="5753101" cy="707886"/>
          </a:xfrm>
          <a:prstGeom prst="rect">
            <a:avLst/>
          </a:prstGeom>
          <a:noFill/>
        </p:spPr>
        <p:txBody>
          <a:bodyPr wrap="square" rtlCol="0">
            <a:spAutoFit/>
          </a:bodyPr>
          <a:lstStyle/>
          <a:p>
            <a:r>
              <a:rPr lang="en-IN" sz="4000" b="1" u="sng" dirty="0">
                <a:solidFill>
                  <a:schemeClr val="accent1">
                    <a:lumMod val="60000"/>
                    <a:lumOff val="40000"/>
                  </a:schemeClr>
                </a:solidFill>
                <a:effectLst>
                  <a:outerShdw blurRad="38100" dist="38100" dir="2700000" algn="tl">
                    <a:srgbClr val="000000">
                      <a:alpha val="43137"/>
                    </a:srgbClr>
                  </a:outerShdw>
                </a:effectLst>
              </a:rPr>
              <a:t>c) Daily Returns</a:t>
            </a:r>
          </a:p>
        </p:txBody>
      </p:sp>
      <p:sp>
        <p:nvSpPr>
          <p:cNvPr id="6" name="TextBox 5">
            <a:extLst>
              <a:ext uri="{FF2B5EF4-FFF2-40B4-BE49-F238E27FC236}">
                <a16:creationId xmlns:a16="http://schemas.microsoft.com/office/drawing/2014/main" id="{0A6DCF8A-DFE7-4F9A-BD28-D68728BF0ADD}"/>
              </a:ext>
            </a:extLst>
          </p:cNvPr>
          <p:cNvSpPr txBox="1"/>
          <p:nvPr/>
        </p:nvSpPr>
        <p:spPr>
          <a:xfrm>
            <a:off x="8324848" y="1791890"/>
            <a:ext cx="3905249" cy="4278094"/>
          </a:xfrm>
          <a:prstGeom prst="rect">
            <a:avLst/>
          </a:prstGeom>
          <a:noFill/>
        </p:spPr>
        <p:txBody>
          <a:bodyPr wrap="square">
            <a:spAutoFit/>
          </a:bodyPr>
          <a:lstStyle/>
          <a:p>
            <a:pPr algn="l"/>
            <a:r>
              <a:rPr lang="en-US" b="0" i="0" dirty="0">
                <a:solidFill>
                  <a:schemeClr val="tx2"/>
                </a:solidFill>
                <a:effectLst/>
                <a:latin typeface="Helvetica Neue"/>
              </a:rPr>
              <a:t>1.</a:t>
            </a:r>
            <a:r>
              <a:rPr lang="en-US" b="0" i="0" u="sng" dirty="0">
                <a:solidFill>
                  <a:schemeClr val="tx2"/>
                </a:solidFill>
                <a:effectLst/>
                <a:latin typeface="Helvetica Neue"/>
              </a:rPr>
              <a:t>INDUSTRY-SPECIFIC ANALYSIS</a:t>
            </a:r>
            <a:r>
              <a:rPr lang="en-US" b="0" i="0" dirty="0">
                <a:solidFill>
                  <a:schemeClr val="tx2"/>
                </a:solidFill>
                <a:effectLst/>
                <a:latin typeface="Helvetica Neue"/>
              </a:rPr>
              <a:t>: </a:t>
            </a:r>
            <a:r>
              <a:rPr lang="en-US" sz="2000" b="0" i="0" dirty="0">
                <a:solidFill>
                  <a:schemeClr val="tx2"/>
                </a:solidFill>
                <a:effectLst/>
                <a:latin typeface="Helvetica Neue"/>
              </a:rPr>
              <a:t>The Maximum Stock Daily Return per year and increase with each year is shown by the Technology Sector overall followed by Healthcare Sector.</a:t>
            </a:r>
          </a:p>
          <a:p>
            <a:pPr algn="l"/>
            <a:endParaRPr lang="en-US" b="0" i="0" dirty="0">
              <a:solidFill>
                <a:schemeClr val="tx2"/>
              </a:solidFill>
              <a:effectLst/>
              <a:latin typeface="Helvetica Neue"/>
            </a:endParaRPr>
          </a:p>
          <a:p>
            <a:pPr algn="l"/>
            <a:endParaRPr lang="en-US" b="0" i="0" dirty="0">
              <a:solidFill>
                <a:schemeClr val="tx2"/>
              </a:solidFill>
              <a:effectLst/>
              <a:latin typeface="Helvetica Neue"/>
            </a:endParaRPr>
          </a:p>
          <a:p>
            <a:pPr algn="l"/>
            <a:r>
              <a:rPr lang="en-US" b="0" i="0" dirty="0">
                <a:solidFill>
                  <a:schemeClr val="tx2"/>
                </a:solidFill>
                <a:effectLst/>
                <a:latin typeface="Helvetica Neue"/>
              </a:rPr>
              <a:t>2.</a:t>
            </a:r>
            <a:r>
              <a:rPr lang="en-US" b="0" i="0" u="sng" dirty="0">
                <a:solidFill>
                  <a:schemeClr val="tx2"/>
                </a:solidFill>
                <a:effectLst/>
                <a:latin typeface="Helvetica Neue"/>
              </a:rPr>
              <a:t>COMPANY-SPECIFIC ANALYSIS</a:t>
            </a:r>
            <a:r>
              <a:rPr lang="en-US" b="0" i="0" dirty="0">
                <a:solidFill>
                  <a:schemeClr val="tx2"/>
                </a:solidFill>
                <a:effectLst/>
                <a:latin typeface="Helvetica Neue"/>
              </a:rPr>
              <a:t>: </a:t>
            </a:r>
            <a:r>
              <a:rPr lang="en-US" sz="2000" b="0" i="0" dirty="0">
                <a:solidFill>
                  <a:schemeClr val="tx2"/>
                </a:solidFill>
                <a:effectLst/>
                <a:latin typeface="Helvetica Neue"/>
              </a:rPr>
              <a:t>The top 5 Companies across all the Industries with Max. Daily Returns are : WFC,UNH,RHHBY,PFE and MSFT.</a:t>
            </a:r>
          </a:p>
        </p:txBody>
      </p:sp>
    </p:spTree>
    <p:extLst>
      <p:ext uri="{BB962C8B-B14F-4D97-AF65-F5344CB8AC3E}">
        <p14:creationId xmlns:p14="http://schemas.microsoft.com/office/powerpoint/2010/main" val="66057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6D3DAB-3B0B-4DC3-B001-325ECE47F856}"/>
              </a:ext>
            </a:extLst>
          </p:cNvPr>
          <p:cNvSpPr/>
          <p:nvPr/>
        </p:nvSpPr>
        <p:spPr>
          <a:xfrm>
            <a:off x="0" y="-28575"/>
            <a:ext cx="12192000" cy="6858000"/>
          </a:xfrm>
          <a:prstGeom prst="rect">
            <a:avLst/>
          </a:prstGeom>
          <a:noFill/>
          <a:ln w="139700">
            <a:solidFill>
              <a:srgbClr val="B9BE5A"/>
            </a:solid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60000"/>
                  <a:lumOff val="40000"/>
                </a:schemeClr>
              </a:solidFill>
            </a:endParaRPr>
          </a:p>
        </p:txBody>
      </p:sp>
      <p:sp>
        <p:nvSpPr>
          <p:cNvPr id="7" name="TextBox 6">
            <a:extLst>
              <a:ext uri="{FF2B5EF4-FFF2-40B4-BE49-F238E27FC236}">
                <a16:creationId xmlns:a16="http://schemas.microsoft.com/office/drawing/2014/main" id="{FCABBF87-75BC-4505-AFB6-5573DBE86656}"/>
              </a:ext>
            </a:extLst>
          </p:cNvPr>
          <p:cNvSpPr txBox="1"/>
          <p:nvPr/>
        </p:nvSpPr>
        <p:spPr>
          <a:xfrm>
            <a:off x="173830" y="120790"/>
            <a:ext cx="9884569"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sng" strike="noStrike" kern="1200" cap="none" spc="0" normalizeH="0" baseline="0" noProof="0" dirty="0">
                <a:ln>
                  <a:noFill/>
                </a:ln>
                <a:solidFill>
                  <a:srgbClr val="A0A641">
                    <a:lumMod val="60000"/>
                    <a:lumOff val="40000"/>
                  </a:srgbClr>
                </a:solidFill>
                <a:effectLst>
                  <a:outerShdw blurRad="38100" dist="38100" dir="2700000" algn="tl">
                    <a:srgbClr val="000000">
                      <a:alpha val="43137"/>
                    </a:srgbClr>
                  </a:outerShdw>
                </a:effectLst>
                <a:uLnTx/>
                <a:uFillTx/>
                <a:latin typeface="Avenir Next LT Pro"/>
                <a:ea typeface="+mn-ea"/>
                <a:cs typeface="+mn-cs"/>
              </a:rPr>
              <a:t>d) Stock Price Dispersion from Mean</a:t>
            </a:r>
          </a:p>
        </p:txBody>
      </p:sp>
      <p:pic>
        <p:nvPicPr>
          <p:cNvPr id="9" name="Picture 8">
            <a:extLst>
              <a:ext uri="{FF2B5EF4-FFF2-40B4-BE49-F238E27FC236}">
                <a16:creationId xmlns:a16="http://schemas.microsoft.com/office/drawing/2014/main" id="{9E7C8B30-4B59-44DD-BD6F-07121C351BD3}"/>
              </a:ext>
            </a:extLst>
          </p:cNvPr>
          <p:cNvPicPr>
            <a:picLocks noChangeAspect="1"/>
          </p:cNvPicPr>
          <p:nvPr/>
        </p:nvPicPr>
        <p:blipFill rotWithShape="1">
          <a:blip r:embed="rId2"/>
          <a:srcRect l="14922" t="26111" r="8828" b="12361"/>
          <a:stretch/>
        </p:blipFill>
        <p:spPr>
          <a:xfrm>
            <a:off x="90488" y="828676"/>
            <a:ext cx="9015412" cy="5801589"/>
          </a:xfrm>
          <a:prstGeom prst="rect">
            <a:avLst/>
          </a:prstGeom>
        </p:spPr>
      </p:pic>
      <p:sp>
        <p:nvSpPr>
          <p:cNvPr id="11" name="TextBox 10">
            <a:extLst>
              <a:ext uri="{FF2B5EF4-FFF2-40B4-BE49-F238E27FC236}">
                <a16:creationId xmlns:a16="http://schemas.microsoft.com/office/drawing/2014/main" id="{957D8289-17C1-4C00-B381-417664030888}"/>
              </a:ext>
            </a:extLst>
          </p:cNvPr>
          <p:cNvSpPr txBox="1"/>
          <p:nvPr/>
        </p:nvSpPr>
        <p:spPr>
          <a:xfrm>
            <a:off x="9151144" y="2328640"/>
            <a:ext cx="2995612" cy="3000821"/>
          </a:xfrm>
          <a:prstGeom prst="rect">
            <a:avLst/>
          </a:prstGeom>
          <a:noFill/>
        </p:spPr>
        <p:txBody>
          <a:bodyPr wrap="square">
            <a:spAutoFit/>
          </a:bodyPr>
          <a:lstStyle/>
          <a:p>
            <a:r>
              <a:rPr lang="en-US" sz="2100" b="0" i="0" dirty="0">
                <a:solidFill>
                  <a:schemeClr val="tx2"/>
                </a:solidFill>
                <a:effectLst/>
                <a:latin typeface="Helvetica Neue"/>
              </a:rPr>
              <a:t>d) This histogram could be used to measure the risk and votality of a stock. The more dispersion in the histogram the more volatile a stock is or in other words more risk is involved.</a:t>
            </a:r>
            <a:endParaRPr lang="en-IN" sz="2100" dirty="0">
              <a:solidFill>
                <a:schemeClr val="tx2"/>
              </a:solidFill>
            </a:endParaRPr>
          </a:p>
        </p:txBody>
      </p:sp>
    </p:spTree>
    <p:extLst>
      <p:ext uri="{BB962C8B-B14F-4D97-AF65-F5344CB8AC3E}">
        <p14:creationId xmlns:p14="http://schemas.microsoft.com/office/powerpoint/2010/main" val="132222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9C972F-34C3-492B-B14A-390538490EDD}"/>
              </a:ext>
            </a:extLst>
          </p:cNvPr>
          <p:cNvSpPr/>
          <p:nvPr/>
        </p:nvSpPr>
        <p:spPr>
          <a:xfrm>
            <a:off x="0" y="-28575"/>
            <a:ext cx="12192000" cy="6858000"/>
          </a:xfrm>
          <a:prstGeom prst="rect">
            <a:avLst/>
          </a:prstGeom>
          <a:noFill/>
          <a:ln w="139700">
            <a:solidFill>
              <a:schemeClr val="accent1">
                <a:lumMod val="75000"/>
              </a:schemeClr>
            </a:solid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592CF2B-BA45-42B8-92F8-E75BB27A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6" y="822900"/>
            <a:ext cx="7996240" cy="5787450"/>
          </a:xfrm>
          <a:prstGeom prst="rect">
            <a:avLst/>
          </a:prstGeom>
          <a:solidFill>
            <a:schemeClr val="tx1"/>
          </a:solidFill>
        </p:spPr>
      </p:pic>
      <p:sp>
        <p:nvSpPr>
          <p:cNvPr id="3" name="TextBox 2">
            <a:extLst>
              <a:ext uri="{FF2B5EF4-FFF2-40B4-BE49-F238E27FC236}">
                <a16:creationId xmlns:a16="http://schemas.microsoft.com/office/drawing/2014/main" id="{71203E82-F408-4906-B256-F47CB373B1F8}"/>
              </a:ext>
            </a:extLst>
          </p:cNvPr>
          <p:cNvSpPr txBox="1"/>
          <p:nvPr/>
        </p:nvSpPr>
        <p:spPr>
          <a:xfrm>
            <a:off x="109535" y="104775"/>
            <a:ext cx="11925301" cy="584775"/>
          </a:xfrm>
          <a:prstGeom prst="rect">
            <a:avLst/>
          </a:prstGeom>
          <a:noFill/>
        </p:spPr>
        <p:txBody>
          <a:bodyPr wrap="square" rtlCol="0">
            <a:spAutoFit/>
          </a:bodyPr>
          <a:lstStyle/>
          <a:p>
            <a:r>
              <a:rPr lang="en-US" sz="3200" b="1" u="sng" dirty="0">
                <a:solidFill>
                  <a:schemeClr val="accent1">
                    <a:lumMod val="60000"/>
                    <a:lumOff val="40000"/>
                  </a:schemeClr>
                </a:solidFill>
                <a:latin typeface="+mj-lt"/>
              </a:rPr>
              <a:t>e) Correlation Analysis of Daily Returns among the Stocks</a:t>
            </a:r>
            <a:endParaRPr lang="en-IN" sz="3200" b="1" u="sng" dirty="0">
              <a:solidFill>
                <a:schemeClr val="accent1">
                  <a:lumMod val="60000"/>
                  <a:lumOff val="40000"/>
                </a:schemeClr>
              </a:solidFill>
              <a:latin typeface="+mj-lt"/>
            </a:endParaRPr>
          </a:p>
        </p:txBody>
      </p:sp>
      <p:sp>
        <p:nvSpPr>
          <p:cNvPr id="7" name="TextBox 6">
            <a:extLst>
              <a:ext uri="{FF2B5EF4-FFF2-40B4-BE49-F238E27FC236}">
                <a16:creationId xmlns:a16="http://schemas.microsoft.com/office/drawing/2014/main" id="{F8AAC06E-3D10-4D63-86BD-5045ACB8A87F}"/>
              </a:ext>
            </a:extLst>
          </p:cNvPr>
          <p:cNvSpPr txBox="1"/>
          <p:nvPr/>
        </p:nvSpPr>
        <p:spPr>
          <a:xfrm>
            <a:off x="8286750" y="2181910"/>
            <a:ext cx="3445668" cy="3416320"/>
          </a:xfrm>
          <a:prstGeom prst="rect">
            <a:avLst/>
          </a:prstGeom>
          <a:noFill/>
        </p:spPr>
        <p:txBody>
          <a:bodyPr wrap="square">
            <a:spAutoFit/>
          </a:bodyPr>
          <a:lstStyle/>
          <a:p>
            <a:r>
              <a:rPr lang="en-US" sz="2400" b="0" i="0" dirty="0">
                <a:solidFill>
                  <a:schemeClr val="tx2"/>
                </a:solidFill>
                <a:effectLst/>
              </a:rPr>
              <a:t>e) Some of the Highly Correlated Company Pairs are :-</a:t>
            </a:r>
          </a:p>
          <a:p>
            <a:r>
              <a:rPr lang="en-US" sz="2400" b="0" i="0" dirty="0">
                <a:solidFill>
                  <a:schemeClr val="tx2"/>
                </a:solidFill>
                <a:effectLst/>
              </a:rPr>
              <a:t> </a:t>
            </a:r>
          </a:p>
          <a:p>
            <a:r>
              <a:rPr lang="en-US" sz="2400" b="0" i="0" dirty="0">
                <a:solidFill>
                  <a:schemeClr val="tx2"/>
                </a:solidFill>
                <a:effectLst/>
              </a:rPr>
              <a:t>1.MS &amp; GS </a:t>
            </a:r>
          </a:p>
          <a:p>
            <a:r>
              <a:rPr lang="en-US" sz="2400" b="0" i="0" dirty="0">
                <a:solidFill>
                  <a:schemeClr val="tx2"/>
                </a:solidFill>
                <a:effectLst/>
              </a:rPr>
              <a:t>2.DAL &amp; AAL </a:t>
            </a:r>
          </a:p>
          <a:p>
            <a:r>
              <a:rPr lang="en-US" sz="2400" b="0" i="0" dirty="0">
                <a:solidFill>
                  <a:schemeClr val="tx2"/>
                </a:solidFill>
                <a:effectLst/>
              </a:rPr>
              <a:t>3.DAL &amp; ALK </a:t>
            </a:r>
          </a:p>
          <a:p>
            <a:r>
              <a:rPr lang="en-US" sz="2400" b="0" i="0" dirty="0">
                <a:solidFill>
                  <a:schemeClr val="tx2"/>
                </a:solidFill>
                <a:effectLst/>
              </a:rPr>
              <a:t>4.DB &amp; CS </a:t>
            </a:r>
          </a:p>
          <a:p>
            <a:r>
              <a:rPr lang="en-US" sz="2400" b="0" i="0" dirty="0">
                <a:solidFill>
                  <a:schemeClr val="tx2"/>
                </a:solidFill>
                <a:effectLst/>
              </a:rPr>
              <a:t>5.CS &amp; BCS</a:t>
            </a:r>
            <a:endParaRPr lang="en-IN" sz="2400" dirty="0">
              <a:solidFill>
                <a:schemeClr val="tx2"/>
              </a:solidFill>
            </a:endParaRPr>
          </a:p>
        </p:txBody>
      </p:sp>
    </p:spTree>
    <p:extLst>
      <p:ext uri="{BB962C8B-B14F-4D97-AF65-F5344CB8AC3E}">
        <p14:creationId xmlns:p14="http://schemas.microsoft.com/office/powerpoint/2010/main" val="5951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9A0CEA-236D-4C7D-AE4A-0E4F5F698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66675"/>
            <a:ext cx="7543800" cy="3076574"/>
          </a:xfrm>
          <a:prstGeom prst="rect">
            <a:avLst/>
          </a:prstGeom>
          <a:solidFill>
            <a:schemeClr val="tx1"/>
          </a:solidFill>
          <a:ln w="57150">
            <a:solidFill>
              <a:schemeClr val="accent1"/>
            </a:solidFill>
          </a:ln>
        </p:spPr>
      </p:pic>
      <p:sp>
        <p:nvSpPr>
          <p:cNvPr id="10" name="Rectangle 9">
            <a:extLst>
              <a:ext uri="{FF2B5EF4-FFF2-40B4-BE49-F238E27FC236}">
                <a16:creationId xmlns:a16="http://schemas.microsoft.com/office/drawing/2014/main" id="{09630D05-97D8-4F10-9EEA-8101357831B3}"/>
              </a:ext>
            </a:extLst>
          </p:cNvPr>
          <p:cNvSpPr/>
          <p:nvPr/>
        </p:nvSpPr>
        <p:spPr>
          <a:xfrm>
            <a:off x="0" y="0"/>
            <a:ext cx="12192000" cy="6858000"/>
          </a:xfrm>
          <a:prstGeom prst="rect">
            <a:avLst/>
          </a:prstGeom>
          <a:noFill/>
          <a:ln w="139700"/>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47AC3A9-9319-4CF2-B67E-85B84704592A}"/>
              </a:ext>
            </a:extLst>
          </p:cNvPr>
          <p:cNvSpPr txBox="1"/>
          <p:nvPr/>
        </p:nvSpPr>
        <p:spPr>
          <a:xfrm>
            <a:off x="8696325" y="1435089"/>
            <a:ext cx="3819525" cy="37856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sng" strike="noStrike" kern="1200" cap="none" spc="0" normalizeH="0" baseline="0" noProof="0" dirty="0">
                <a:ln>
                  <a:noFill/>
                </a:ln>
                <a:solidFill>
                  <a:srgbClr val="A0A641">
                    <a:lumMod val="60000"/>
                    <a:lumOff val="40000"/>
                  </a:srgbClr>
                </a:solidFill>
                <a:effectLst>
                  <a:outerShdw blurRad="38100" dist="38100" dir="2700000" algn="tl">
                    <a:srgbClr val="000000">
                      <a:alpha val="43137"/>
                    </a:srgbClr>
                  </a:outerShdw>
                </a:effectLst>
                <a:uLnTx/>
                <a:uFillTx/>
                <a:latin typeface="+mj-lt"/>
                <a:ea typeface="+mn-ea"/>
                <a:cs typeface="+mn-cs"/>
              </a:rPr>
              <a:t>14-days Moving Average of Stock</a:t>
            </a:r>
          </a:p>
        </p:txBody>
      </p:sp>
      <p:pic>
        <p:nvPicPr>
          <p:cNvPr id="4" name="Picture 3">
            <a:extLst>
              <a:ext uri="{FF2B5EF4-FFF2-40B4-BE49-F238E27FC236}">
                <a16:creationId xmlns:a16="http://schemas.microsoft.com/office/drawing/2014/main" id="{A51A3983-33C7-4F1A-A0A7-3552711D78BF}"/>
              </a:ext>
            </a:extLst>
          </p:cNvPr>
          <p:cNvPicPr>
            <a:picLocks noChangeAspect="1"/>
          </p:cNvPicPr>
          <p:nvPr/>
        </p:nvPicPr>
        <p:blipFill rotWithShape="1">
          <a:blip r:embed="rId3">
            <a:extLst>
              <a:ext uri="{28A0092B-C50C-407E-A947-70E740481C1C}">
                <a14:useLocalDpi xmlns:a14="http://schemas.microsoft.com/office/drawing/2010/main" val="0"/>
              </a:ext>
            </a:extLst>
          </a:blip>
          <a:srcRect l="3807" t="4857" b="13048"/>
          <a:stretch/>
        </p:blipFill>
        <p:spPr>
          <a:xfrm>
            <a:off x="76200" y="3286125"/>
            <a:ext cx="7543800" cy="3505199"/>
          </a:xfrm>
          <a:prstGeom prst="rect">
            <a:avLst/>
          </a:prstGeom>
          <a:ln w="57150">
            <a:solidFill>
              <a:schemeClr val="accent1"/>
            </a:solidFill>
          </a:ln>
        </p:spPr>
      </p:pic>
      <p:sp>
        <p:nvSpPr>
          <p:cNvPr id="5" name="TextBox 4">
            <a:extLst>
              <a:ext uri="{FF2B5EF4-FFF2-40B4-BE49-F238E27FC236}">
                <a16:creationId xmlns:a16="http://schemas.microsoft.com/office/drawing/2014/main" id="{FD3B020C-32E0-4F1E-BC4B-012425659D72}"/>
              </a:ext>
            </a:extLst>
          </p:cNvPr>
          <p:cNvSpPr txBox="1"/>
          <p:nvPr/>
        </p:nvSpPr>
        <p:spPr>
          <a:xfrm>
            <a:off x="7667625" y="2028825"/>
            <a:ext cx="1047750" cy="707886"/>
          </a:xfrm>
          <a:prstGeom prst="rect">
            <a:avLst/>
          </a:prstGeom>
          <a:noFill/>
        </p:spPr>
        <p:txBody>
          <a:bodyPr wrap="square" rtlCol="0">
            <a:spAutoFit/>
          </a:bodyPr>
          <a:lstStyle/>
          <a:p>
            <a:r>
              <a:rPr lang="en-IN" sz="4000" b="1" u="sng" dirty="0">
                <a:solidFill>
                  <a:schemeClr val="accent1">
                    <a:lumMod val="40000"/>
                    <a:lumOff val="60000"/>
                  </a:schemeClr>
                </a:solidFill>
                <a:effectLst>
                  <a:outerShdw blurRad="38100" dist="38100" dir="2700000" algn="tl">
                    <a:srgbClr val="000000">
                      <a:alpha val="43137"/>
                    </a:srgbClr>
                  </a:outerShdw>
                </a:effectLst>
              </a:rPr>
              <a:t>f)</a:t>
            </a:r>
          </a:p>
        </p:txBody>
      </p:sp>
      <p:sp>
        <p:nvSpPr>
          <p:cNvPr id="11" name="TextBox 10">
            <a:extLst>
              <a:ext uri="{FF2B5EF4-FFF2-40B4-BE49-F238E27FC236}">
                <a16:creationId xmlns:a16="http://schemas.microsoft.com/office/drawing/2014/main" id="{68574E7A-2AD5-4C6A-B913-19BEBC1F6251}"/>
              </a:ext>
            </a:extLst>
          </p:cNvPr>
          <p:cNvSpPr txBox="1"/>
          <p:nvPr/>
        </p:nvSpPr>
        <p:spPr>
          <a:xfrm>
            <a:off x="7705725" y="5589657"/>
            <a:ext cx="86677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u="sng" dirty="0">
                <a:solidFill>
                  <a:srgbClr val="A0A641">
                    <a:lumMod val="40000"/>
                    <a:lumOff val="60000"/>
                  </a:srgbClr>
                </a:solidFill>
                <a:effectLst>
                  <a:outerShdw blurRad="38100" dist="38100" dir="2700000" algn="tl">
                    <a:srgbClr val="000000">
                      <a:alpha val="43137"/>
                    </a:srgbClr>
                  </a:outerShdw>
                </a:effectLst>
                <a:latin typeface="Avenir Next LT Pro"/>
              </a:rPr>
              <a:t>g</a:t>
            </a:r>
            <a:r>
              <a:rPr kumimoji="0" lang="en-IN" sz="4000" b="1" i="0" u="sng" strike="noStrike" kern="1200" cap="none" spc="0" normalizeH="0" baseline="0" noProof="0" dirty="0">
                <a:ln>
                  <a:noFill/>
                </a:ln>
                <a:solidFill>
                  <a:srgbClr val="A0A641">
                    <a:lumMod val="40000"/>
                    <a:lumOff val="60000"/>
                  </a:srgbClr>
                </a:solidFill>
                <a:effectLst>
                  <a:outerShdw blurRad="38100" dist="38100" dir="2700000" algn="tl">
                    <a:srgbClr val="000000">
                      <a:alpha val="43137"/>
                    </a:srgbClr>
                  </a:outerShdw>
                </a:effectLst>
                <a:uLnTx/>
                <a:uFillTx/>
                <a:latin typeface="Avenir Next LT Pro"/>
                <a:ea typeface="+mn-ea"/>
                <a:cs typeface="+mn-cs"/>
              </a:rPr>
              <a:t>)</a:t>
            </a:r>
          </a:p>
        </p:txBody>
      </p:sp>
    </p:spTree>
    <p:extLst>
      <p:ext uri="{BB962C8B-B14F-4D97-AF65-F5344CB8AC3E}">
        <p14:creationId xmlns:p14="http://schemas.microsoft.com/office/powerpoint/2010/main" val="82073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5D6A5-A659-42D7-B735-A6771A48C643}"/>
              </a:ext>
            </a:extLst>
          </p:cNvPr>
          <p:cNvSpPr txBox="1"/>
          <p:nvPr/>
        </p:nvSpPr>
        <p:spPr>
          <a:xfrm>
            <a:off x="1295399" y="233690"/>
            <a:ext cx="9601201" cy="769441"/>
          </a:xfrm>
          <a:prstGeom prst="rect">
            <a:avLst/>
          </a:prstGeom>
          <a:noFill/>
        </p:spPr>
        <p:txBody>
          <a:bodyPr wrap="square">
            <a:spAutoFit/>
          </a:bodyPr>
          <a:lstStyle/>
          <a:p>
            <a:pPr lvl="0" algn="ctr"/>
            <a:r>
              <a:rPr lang="en-US" sz="4400" b="1" i="0" baseline="0" dirty="0">
                <a:solidFill>
                  <a:srgbClr val="FFC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  </a:t>
            </a:r>
            <a:r>
              <a:rPr lang="en-US" sz="4400" b="1" i="0" u="sng" baseline="0" dirty="0">
                <a:solidFill>
                  <a:srgbClr val="FFC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Model Building &amp; Evaluation</a:t>
            </a:r>
            <a:endParaRPr lang="en-IN" sz="4400" dirty="0">
              <a:solidFill>
                <a:srgbClr val="FFC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E02CCBF-3C5D-4B80-A55D-CA4C142B2B79}"/>
              </a:ext>
            </a:extLst>
          </p:cNvPr>
          <p:cNvSpPr/>
          <p:nvPr/>
        </p:nvSpPr>
        <p:spPr>
          <a:xfrm>
            <a:off x="0" y="0"/>
            <a:ext cx="12192000" cy="6858000"/>
          </a:xfrm>
          <a:prstGeom prst="rect">
            <a:avLst/>
          </a:prstGeom>
          <a:noFill/>
          <a:ln w="139700">
            <a:solidFill>
              <a:srgbClr val="FFC000"/>
            </a:solid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Data Visualization and Exploration with R |">
            <a:extLst>
              <a:ext uri="{FF2B5EF4-FFF2-40B4-BE49-F238E27FC236}">
                <a16:creationId xmlns:a16="http://schemas.microsoft.com/office/drawing/2014/main" id="{BA7918A6-9960-44FC-AF96-1CFADB6B5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4196063" y="1076960"/>
            <a:ext cx="7638749" cy="5547349"/>
          </a:xfrm>
          <a:prstGeom prst="rect">
            <a:avLst/>
          </a:prstGeom>
          <a:noFill/>
          <a:effectLst>
            <a:outerShdw blurRad="63500" sx="102000" sy="102000" algn="ctr" rotWithShape="0">
              <a:prstClr val="black">
                <a:alpha val="40000"/>
              </a:prstClr>
            </a:outerShdw>
            <a:softEdge rad="228600"/>
          </a:effectLst>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E06E6C8D-B80D-4BA4-89D8-2BF8E375905D}"/>
              </a:ext>
            </a:extLst>
          </p:cNvPr>
          <p:cNvGrpSpPr/>
          <p:nvPr/>
        </p:nvGrpSpPr>
        <p:grpSpPr>
          <a:xfrm>
            <a:off x="1214138" y="1648777"/>
            <a:ext cx="2735275" cy="1283748"/>
            <a:chOff x="7694277" y="1960879"/>
            <a:chExt cx="2735275" cy="1283748"/>
          </a:xfrm>
          <a:solidFill>
            <a:srgbClr val="D2A000"/>
          </a:solidFill>
        </p:grpSpPr>
        <p:sp>
          <p:nvSpPr>
            <p:cNvPr id="15" name="Rectangle: Rounded Corners 14">
              <a:extLst>
                <a:ext uri="{FF2B5EF4-FFF2-40B4-BE49-F238E27FC236}">
                  <a16:creationId xmlns:a16="http://schemas.microsoft.com/office/drawing/2014/main" id="{D8936CD0-DFB3-43F6-AE39-8EAEAA49E10B}"/>
                </a:ext>
              </a:extLst>
            </p:cNvPr>
            <p:cNvSpPr/>
            <p:nvPr/>
          </p:nvSpPr>
          <p:spPr>
            <a:xfrm>
              <a:off x="7694277" y="1960879"/>
              <a:ext cx="2735275" cy="128374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DECBF464-545A-44DA-A3C5-B23A5CF04708}"/>
                </a:ext>
              </a:extLst>
            </p:cNvPr>
            <p:cNvSpPr txBox="1"/>
            <p:nvPr/>
          </p:nvSpPr>
          <p:spPr>
            <a:xfrm>
              <a:off x="7731877" y="1998479"/>
              <a:ext cx="2660075" cy="120854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Forecasting the stocks using Arima Model</a:t>
              </a:r>
              <a:endParaRPr lang="en-IN" sz="1800" kern="1200" dirty="0"/>
            </a:p>
          </p:txBody>
        </p:sp>
      </p:grpSp>
      <p:grpSp>
        <p:nvGrpSpPr>
          <p:cNvPr id="9" name="Group 8">
            <a:extLst>
              <a:ext uri="{FF2B5EF4-FFF2-40B4-BE49-F238E27FC236}">
                <a16:creationId xmlns:a16="http://schemas.microsoft.com/office/drawing/2014/main" id="{F955BD85-8E8F-44DB-8B91-E13F5661CAEE}"/>
              </a:ext>
            </a:extLst>
          </p:cNvPr>
          <p:cNvGrpSpPr/>
          <p:nvPr/>
        </p:nvGrpSpPr>
        <p:grpSpPr>
          <a:xfrm>
            <a:off x="1251738" y="3130026"/>
            <a:ext cx="2735275" cy="1283748"/>
            <a:chOff x="7694277" y="3442128"/>
            <a:chExt cx="2735275" cy="1283748"/>
          </a:xfrm>
          <a:solidFill>
            <a:srgbClr val="D2A000"/>
          </a:solidFill>
        </p:grpSpPr>
        <p:sp>
          <p:nvSpPr>
            <p:cNvPr id="13" name="Rectangle: Rounded Corners 12">
              <a:extLst>
                <a:ext uri="{FF2B5EF4-FFF2-40B4-BE49-F238E27FC236}">
                  <a16:creationId xmlns:a16="http://schemas.microsoft.com/office/drawing/2014/main" id="{14E5AD0A-5E1D-4D52-B979-4884C6F6A9A2}"/>
                </a:ext>
              </a:extLst>
            </p:cNvPr>
            <p:cNvSpPr/>
            <p:nvPr/>
          </p:nvSpPr>
          <p:spPr>
            <a:xfrm>
              <a:off x="7694277" y="3442128"/>
              <a:ext cx="2735275" cy="128374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6">
              <a:extLst>
                <a:ext uri="{FF2B5EF4-FFF2-40B4-BE49-F238E27FC236}">
                  <a16:creationId xmlns:a16="http://schemas.microsoft.com/office/drawing/2014/main" id="{B2862CE7-246B-4AC4-8771-EA0FFFE5865C}"/>
                </a:ext>
              </a:extLst>
            </p:cNvPr>
            <p:cNvSpPr txBox="1"/>
            <p:nvPr/>
          </p:nvSpPr>
          <p:spPr>
            <a:xfrm>
              <a:off x="7731877" y="3479728"/>
              <a:ext cx="2660075" cy="120854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Recommendations based on the technical analysis</a:t>
              </a:r>
              <a:endParaRPr lang="en-IN" sz="1800" kern="1200" dirty="0"/>
            </a:p>
          </p:txBody>
        </p:sp>
      </p:grpSp>
      <p:grpSp>
        <p:nvGrpSpPr>
          <p:cNvPr id="10" name="Group 9">
            <a:extLst>
              <a:ext uri="{FF2B5EF4-FFF2-40B4-BE49-F238E27FC236}">
                <a16:creationId xmlns:a16="http://schemas.microsoft.com/office/drawing/2014/main" id="{9ED1A3F0-A65B-41AA-95C3-5E2BC3C929FC}"/>
              </a:ext>
            </a:extLst>
          </p:cNvPr>
          <p:cNvGrpSpPr/>
          <p:nvPr/>
        </p:nvGrpSpPr>
        <p:grpSpPr>
          <a:xfrm>
            <a:off x="1251738" y="4611275"/>
            <a:ext cx="2735275" cy="1283748"/>
            <a:chOff x="7694277" y="4923377"/>
            <a:chExt cx="2735275" cy="1283748"/>
          </a:xfrm>
          <a:solidFill>
            <a:srgbClr val="D2A000"/>
          </a:solidFill>
        </p:grpSpPr>
        <p:sp>
          <p:nvSpPr>
            <p:cNvPr id="11" name="Rectangle: Rounded Corners 10">
              <a:extLst>
                <a:ext uri="{FF2B5EF4-FFF2-40B4-BE49-F238E27FC236}">
                  <a16:creationId xmlns:a16="http://schemas.microsoft.com/office/drawing/2014/main" id="{FDBD995A-5F51-4079-9E17-2D69CE257490}"/>
                </a:ext>
              </a:extLst>
            </p:cNvPr>
            <p:cNvSpPr/>
            <p:nvPr/>
          </p:nvSpPr>
          <p:spPr>
            <a:xfrm>
              <a:off x="7694277" y="4923377"/>
              <a:ext cx="2735275" cy="128374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8">
              <a:extLst>
                <a:ext uri="{FF2B5EF4-FFF2-40B4-BE49-F238E27FC236}">
                  <a16:creationId xmlns:a16="http://schemas.microsoft.com/office/drawing/2014/main" id="{7AD7ABC7-D9E1-4F89-9D09-962F19C7FFBC}"/>
                </a:ext>
              </a:extLst>
            </p:cNvPr>
            <p:cNvSpPr txBox="1"/>
            <p:nvPr/>
          </p:nvSpPr>
          <p:spPr>
            <a:xfrm>
              <a:off x="7731877" y="4960977"/>
              <a:ext cx="2660075" cy="120854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baseline="0" dirty="0"/>
                <a:t>Creating and selecting the best portfolios for clients</a:t>
              </a:r>
              <a:endParaRPr lang="en-IN" sz="1800" kern="1200" dirty="0"/>
            </a:p>
          </p:txBody>
        </p:sp>
      </p:grpSp>
    </p:spTree>
    <p:extLst>
      <p:ext uri="{BB962C8B-B14F-4D97-AF65-F5344CB8AC3E}">
        <p14:creationId xmlns:p14="http://schemas.microsoft.com/office/powerpoint/2010/main" val="242639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A82156-4209-45E2-A03C-B19D0A42C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058526"/>
            <a:ext cx="9353549" cy="5675649"/>
          </a:xfrm>
          <a:prstGeom prst="rect">
            <a:avLst/>
          </a:prstGeom>
          <a:solidFill>
            <a:schemeClr val="tx1"/>
          </a:solidFill>
          <a:ln w="57150">
            <a:solidFill>
              <a:schemeClr val="accent3">
                <a:lumMod val="60000"/>
                <a:lumOff val="40000"/>
              </a:schemeClr>
            </a:solidFill>
          </a:ln>
        </p:spPr>
      </p:pic>
      <p:sp>
        <p:nvSpPr>
          <p:cNvPr id="3" name="TextBox 2">
            <a:extLst>
              <a:ext uri="{FF2B5EF4-FFF2-40B4-BE49-F238E27FC236}">
                <a16:creationId xmlns:a16="http://schemas.microsoft.com/office/drawing/2014/main" id="{DB667ACB-ADF6-4015-A0CC-2669C0080C4A}"/>
              </a:ext>
            </a:extLst>
          </p:cNvPr>
          <p:cNvSpPr txBox="1"/>
          <p:nvPr/>
        </p:nvSpPr>
        <p:spPr>
          <a:xfrm>
            <a:off x="1047749" y="42863"/>
            <a:ext cx="9648825" cy="1015663"/>
          </a:xfrm>
          <a:prstGeom prst="rect">
            <a:avLst/>
          </a:prstGeom>
          <a:noFill/>
        </p:spPr>
        <p:txBody>
          <a:bodyPr wrap="square" rtlCol="0">
            <a:spAutoFit/>
          </a:bodyPr>
          <a:lstStyle/>
          <a:p>
            <a:pPr algn="ctr"/>
            <a:r>
              <a:rPr lang="en-US" sz="6000" b="1" u="sng" dirty="0">
                <a:solidFill>
                  <a:schemeClr val="bg2">
                    <a:lumMod val="25000"/>
                    <a:lumOff val="75000"/>
                  </a:schemeClr>
                </a:solidFill>
                <a:effectLst>
                  <a:outerShdw blurRad="38100" dist="38100" dir="2700000" algn="tl">
                    <a:srgbClr val="000000">
                      <a:alpha val="43137"/>
                    </a:srgbClr>
                  </a:outerShdw>
                </a:effectLst>
                <a:latin typeface="Copperplate Gothic Light" panose="020E0507020206020404" pitchFamily="34" charset="0"/>
              </a:rPr>
              <a:t>ARIMA   Model</a:t>
            </a:r>
            <a:endParaRPr lang="en-IN" sz="6000" b="1" u="sng" dirty="0">
              <a:solidFill>
                <a:schemeClr val="bg2">
                  <a:lumMod val="25000"/>
                  <a:lumOff val="75000"/>
                </a:schemeClr>
              </a:solidFill>
              <a:effectLst>
                <a:outerShdw blurRad="38100" dist="38100" dir="2700000" algn="tl">
                  <a:srgbClr val="000000">
                    <a:alpha val="43137"/>
                  </a:srgbClr>
                </a:outerShdw>
              </a:effectLst>
              <a:latin typeface="Copperplate Gothic Light" panose="020E0507020206020404" pitchFamily="34" charset="0"/>
            </a:endParaRPr>
          </a:p>
        </p:txBody>
      </p:sp>
      <p:sp>
        <p:nvSpPr>
          <p:cNvPr id="4" name="Rectangle 3">
            <a:extLst>
              <a:ext uri="{FF2B5EF4-FFF2-40B4-BE49-F238E27FC236}">
                <a16:creationId xmlns:a16="http://schemas.microsoft.com/office/drawing/2014/main" id="{69041A95-C719-4063-ACDD-25EB7C0D5C44}"/>
              </a:ext>
            </a:extLst>
          </p:cNvPr>
          <p:cNvSpPr/>
          <p:nvPr/>
        </p:nvSpPr>
        <p:spPr>
          <a:xfrm>
            <a:off x="0" y="42863"/>
            <a:ext cx="12192000" cy="6772274"/>
          </a:xfrm>
          <a:prstGeom prst="rect">
            <a:avLst/>
          </a:prstGeom>
          <a:noFill/>
          <a:ln w="127000">
            <a:solidFill>
              <a:schemeClr val="bg2">
                <a:lumMod val="90000"/>
                <a:lumOff val="10000"/>
              </a:schemeClr>
            </a:solidFill>
          </a:ln>
          <a:effectLst>
            <a:outerShdw blurRad="50800" dist="38100" dir="2700000" algn="tl"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9A3B552-F626-4B90-9A93-FB138F4D320D}"/>
              </a:ext>
            </a:extLst>
          </p:cNvPr>
          <p:cNvSpPr txBox="1"/>
          <p:nvPr/>
        </p:nvSpPr>
        <p:spPr>
          <a:xfrm>
            <a:off x="9648825" y="1264860"/>
            <a:ext cx="2343149" cy="5262979"/>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The Machine learning model used to predict the outcome of the stocks is </a:t>
            </a:r>
            <a:r>
              <a:rPr lang="en-IN" sz="2400" u="sng" dirty="0"/>
              <a:t>ARIMA</a:t>
            </a:r>
            <a:r>
              <a:rPr lang="en-IN" sz="2400" dirty="0"/>
              <a:t>. </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This model gives us a confidence interval to facilitate the stock prices</a:t>
            </a:r>
          </a:p>
        </p:txBody>
      </p:sp>
    </p:spTree>
    <p:extLst>
      <p:ext uri="{BB962C8B-B14F-4D97-AF65-F5344CB8AC3E}">
        <p14:creationId xmlns:p14="http://schemas.microsoft.com/office/powerpoint/2010/main" val="356842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07DA-8DA3-4B91-A2B7-EBD4D6498539}"/>
              </a:ext>
            </a:extLst>
          </p:cNvPr>
          <p:cNvSpPr>
            <a:spLocks noGrp="1"/>
          </p:cNvSpPr>
          <p:nvPr>
            <p:ph type="title"/>
          </p:nvPr>
        </p:nvSpPr>
        <p:spPr>
          <a:xfrm>
            <a:off x="719997" y="123900"/>
            <a:ext cx="10728322" cy="895275"/>
          </a:xfrm>
        </p:spPr>
        <p:txBody>
          <a:bodyPr/>
          <a:lstStyle/>
          <a:p>
            <a:pPr algn="ctr"/>
            <a:r>
              <a:rPr kumimoji="0" lang="en-US" sz="5400" b="1" i="0" u="sng" strike="noStrike" kern="1200" cap="none" spc="0" normalizeH="0" baseline="0" noProof="0" dirty="0">
                <a:ln>
                  <a:noFill/>
                </a:ln>
                <a:solidFill>
                  <a:srgbClr val="DFDA00"/>
                </a:solidFill>
                <a:effectLst>
                  <a:outerShdw blurRad="38100" dist="38100" dir="2700000" algn="tl">
                    <a:srgbClr val="000000">
                      <a:alpha val="43137"/>
                    </a:srgbClr>
                  </a:outerShdw>
                </a:effectLst>
                <a:uLnTx/>
                <a:uFillTx/>
              </a:rPr>
              <a:t>Profile of the Investors</a:t>
            </a:r>
            <a:endParaRPr lang="en-IN" dirty="0">
              <a:solidFill>
                <a:srgbClr val="DFDA00"/>
              </a:solidFill>
            </a:endParaRPr>
          </a:p>
        </p:txBody>
      </p:sp>
      <p:sp>
        <p:nvSpPr>
          <p:cNvPr id="5" name="Rectangle 4">
            <a:extLst>
              <a:ext uri="{FF2B5EF4-FFF2-40B4-BE49-F238E27FC236}">
                <a16:creationId xmlns:a16="http://schemas.microsoft.com/office/drawing/2014/main" id="{7036BE91-B099-46B3-BE75-F941CB64D777}"/>
              </a:ext>
            </a:extLst>
          </p:cNvPr>
          <p:cNvSpPr/>
          <p:nvPr/>
        </p:nvSpPr>
        <p:spPr>
          <a:xfrm>
            <a:off x="0" y="0"/>
            <a:ext cx="12192000" cy="6858000"/>
          </a:xfrm>
          <a:prstGeom prst="rect">
            <a:avLst/>
          </a:prstGeom>
          <a:noFill/>
          <a:ln w="127000">
            <a:solidFill>
              <a:srgbClr val="DFDA00"/>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Diagram 6">
            <a:extLst>
              <a:ext uri="{FF2B5EF4-FFF2-40B4-BE49-F238E27FC236}">
                <a16:creationId xmlns:a16="http://schemas.microsoft.com/office/drawing/2014/main" id="{63B6ECF1-0857-4285-B03E-AD7ABF6E2E22}"/>
              </a:ext>
            </a:extLst>
          </p:cNvPr>
          <p:cNvGraphicFramePr/>
          <p:nvPr>
            <p:extLst>
              <p:ext uri="{D42A27DB-BD31-4B8C-83A1-F6EECF244321}">
                <p14:modId xmlns:p14="http://schemas.microsoft.com/office/powerpoint/2010/main" val="3280397840"/>
              </p:ext>
            </p:extLst>
          </p:nvPr>
        </p:nvGraphicFramePr>
        <p:xfrm>
          <a:off x="85725" y="1352625"/>
          <a:ext cx="12020550" cy="353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A6CE9BF-75A7-4AB9-B415-2AEC06C384E9}"/>
              </a:ext>
            </a:extLst>
          </p:cNvPr>
          <p:cNvSpPr txBox="1"/>
          <p:nvPr/>
        </p:nvSpPr>
        <p:spPr>
          <a:xfrm>
            <a:off x="85725" y="1266900"/>
            <a:ext cx="9786078" cy="584775"/>
          </a:xfrm>
          <a:prstGeom prst="rect">
            <a:avLst/>
          </a:prstGeom>
          <a:noFill/>
        </p:spPr>
        <p:txBody>
          <a:bodyPr wrap="square" rtlCol="0">
            <a:spAutoFit/>
          </a:bodyPr>
          <a:lstStyle/>
          <a:p>
            <a:r>
              <a:rPr lang="en-IN" sz="3200" b="1" u="sng" dirty="0">
                <a:solidFill>
                  <a:srgbClr val="FFC000"/>
                </a:solidFill>
              </a:rPr>
              <a:t>Conditions and Goals of the Investor :-</a:t>
            </a:r>
          </a:p>
        </p:txBody>
      </p:sp>
      <p:sp>
        <p:nvSpPr>
          <p:cNvPr id="10" name="TextBox 9">
            <a:extLst>
              <a:ext uri="{FF2B5EF4-FFF2-40B4-BE49-F238E27FC236}">
                <a16:creationId xmlns:a16="http://schemas.microsoft.com/office/drawing/2014/main" id="{799F721B-6BDB-4067-8E8E-92AF58E02242}"/>
              </a:ext>
            </a:extLst>
          </p:cNvPr>
          <p:cNvSpPr txBox="1"/>
          <p:nvPr/>
        </p:nvSpPr>
        <p:spPr>
          <a:xfrm>
            <a:off x="85725" y="4395787"/>
            <a:ext cx="12106276" cy="2462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u="sng" dirty="0">
                <a:solidFill>
                  <a:srgbClr val="FFC000"/>
                </a:solidFill>
                <a:latin typeface="Avenir Next LT Pro"/>
              </a:rPr>
              <a:t>Recommendations </a:t>
            </a:r>
            <a:r>
              <a:rPr kumimoji="0" lang="en-IN" sz="3200" b="1" i="0" u="sng" strike="noStrike" kern="1200" cap="none" spc="0" normalizeH="0" baseline="0" noProof="0" dirty="0">
                <a:ln>
                  <a:noFill/>
                </a:ln>
                <a:solidFill>
                  <a:srgbClr val="FFC000"/>
                </a:solidFill>
                <a:effectLst/>
                <a:uLnTx/>
                <a:uFillTx/>
                <a:latin typeface="Avenir Next LT Pr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a:ln>
                <a:noFill/>
              </a:ln>
              <a:solidFill>
                <a:srgbClr val="FFC000"/>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b="1" u="sng" dirty="0">
              <a:solidFill>
                <a:srgbClr val="FFC000"/>
              </a:solidFill>
              <a:latin typeface="Avenir Next LT 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a:ln>
                <a:noFill/>
              </a:ln>
              <a:solidFill>
                <a:srgbClr val="FFC000"/>
              </a:solidFill>
              <a:effectLst/>
              <a:uLnTx/>
              <a:uFillTx/>
              <a:latin typeface="Avenir Next LT Pro"/>
              <a:ea typeface="+mn-ea"/>
              <a:cs typeface="+mn-cs"/>
            </a:endParaRPr>
          </a:p>
          <a:p>
            <a:pPr>
              <a:defRPr/>
            </a:pPr>
            <a:r>
              <a:rPr lang="en-US" sz="2800" dirty="0">
                <a:solidFill>
                  <a:schemeClr val="tx1"/>
                </a:solidFill>
              </a:rPr>
              <a:t>His portfolio should look at stocks with least deviation from mean and less volatility in daily returns and least risk.</a:t>
            </a:r>
            <a:r>
              <a:rPr lang="en-US" sz="3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3200" b="1" u="sng" dirty="0">
              <a:solidFill>
                <a:srgbClr val="FFC000"/>
              </a:solidFill>
              <a:latin typeface="Avenir Next LT Pro"/>
            </a:endParaRPr>
          </a:p>
        </p:txBody>
      </p:sp>
    </p:spTree>
    <p:extLst>
      <p:ext uri="{BB962C8B-B14F-4D97-AF65-F5344CB8AC3E}">
        <p14:creationId xmlns:p14="http://schemas.microsoft.com/office/powerpoint/2010/main" val="24537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07DA-8DA3-4B91-A2B7-EBD4D6498539}"/>
              </a:ext>
            </a:extLst>
          </p:cNvPr>
          <p:cNvSpPr>
            <a:spLocks noGrp="1"/>
          </p:cNvSpPr>
          <p:nvPr>
            <p:ph type="title"/>
          </p:nvPr>
        </p:nvSpPr>
        <p:spPr>
          <a:xfrm>
            <a:off x="719997" y="123900"/>
            <a:ext cx="10728322" cy="895275"/>
          </a:xfrm>
        </p:spPr>
        <p:txBody>
          <a:bodyPr/>
          <a:lstStyle/>
          <a:p>
            <a:pPr algn="ctr"/>
            <a:r>
              <a:rPr kumimoji="0" lang="en-US" sz="5400" b="1" i="0" u="sng" strike="noStrike" kern="1200" cap="none" spc="0" normalizeH="0" baseline="0" noProof="0" dirty="0">
                <a:ln>
                  <a:noFill/>
                </a:ln>
                <a:solidFill>
                  <a:srgbClr val="DFDA00"/>
                </a:solidFill>
                <a:effectLst>
                  <a:outerShdw blurRad="38100" dist="38100" dir="2700000" algn="tl">
                    <a:srgbClr val="000000">
                      <a:alpha val="43137"/>
                    </a:srgbClr>
                  </a:outerShdw>
                </a:effectLst>
                <a:uLnTx/>
                <a:uFillTx/>
              </a:rPr>
              <a:t>Profile of the Investors</a:t>
            </a:r>
            <a:endParaRPr lang="en-IN" dirty="0">
              <a:solidFill>
                <a:srgbClr val="DFDA00"/>
              </a:solidFill>
            </a:endParaRPr>
          </a:p>
        </p:txBody>
      </p:sp>
      <p:sp>
        <p:nvSpPr>
          <p:cNvPr id="5" name="Rectangle 4">
            <a:extLst>
              <a:ext uri="{FF2B5EF4-FFF2-40B4-BE49-F238E27FC236}">
                <a16:creationId xmlns:a16="http://schemas.microsoft.com/office/drawing/2014/main" id="{7036BE91-B099-46B3-BE75-F941CB64D777}"/>
              </a:ext>
            </a:extLst>
          </p:cNvPr>
          <p:cNvSpPr/>
          <p:nvPr/>
        </p:nvSpPr>
        <p:spPr>
          <a:xfrm>
            <a:off x="0" y="0"/>
            <a:ext cx="12192000" cy="6858000"/>
          </a:xfrm>
          <a:prstGeom prst="rect">
            <a:avLst/>
          </a:prstGeom>
          <a:noFill/>
          <a:ln w="127000">
            <a:solidFill>
              <a:srgbClr val="DFDA00"/>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Diagram 6">
            <a:extLst>
              <a:ext uri="{FF2B5EF4-FFF2-40B4-BE49-F238E27FC236}">
                <a16:creationId xmlns:a16="http://schemas.microsoft.com/office/drawing/2014/main" id="{63B6ECF1-0857-4285-B03E-AD7ABF6E2E22}"/>
              </a:ext>
            </a:extLst>
          </p:cNvPr>
          <p:cNvGraphicFramePr/>
          <p:nvPr>
            <p:extLst>
              <p:ext uri="{D42A27DB-BD31-4B8C-83A1-F6EECF244321}">
                <p14:modId xmlns:p14="http://schemas.microsoft.com/office/powerpoint/2010/main" val="1002115705"/>
              </p:ext>
            </p:extLst>
          </p:nvPr>
        </p:nvGraphicFramePr>
        <p:xfrm>
          <a:off x="85725" y="1352625"/>
          <a:ext cx="12020550" cy="353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A6CE9BF-75A7-4AB9-B415-2AEC06C384E9}"/>
              </a:ext>
            </a:extLst>
          </p:cNvPr>
          <p:cNvSpPr txBox="1"/>
          <p:nvPr/>
        </p:nvSpPr>
        <p:spPr>
          <a:xfrm>
            <a:off x="85725" y="1266900"/>
            <a:ext cx="9786078" cy="584775"/>
          </a:xfrm>
          <a:prstGeom prst="rect">
            <a:avLst/>
          </a:prstGeom>
          <a:noFill/>
        </p:spPr>
        <p:txBody>
          <a:bodyPr wrap="square" rtlCol="0">
            <a:spAutoFit/>
          </a:bodyPr>
          <a:lstStyle/>
          <a:p>
            <a:r>
              <a:rPr lang="en-IN" sz="3200" b="1" u="sng" dirty="0">
                <a:solidFill>
                  <a:srgbClr val="FFC000"/>
                </a:solidFill>
              </a:rPr>
              <a:t>Conditions and Goals of the Investor :-</a:t>
            </a:r>
          </a:p>
        </p:txBody>
      </p:sp>
      <p:sp>
        <p:nvSpPr>
          <p:cNvPr id="10" name="TextBox 9">
            <a:extLst>
              <a:ext uri="{FF2B5EF4-FFF2-40B4-BE49-F238E27FC236}">
                <a16:creationId xmlns:a16="http://schemas.microsoft.com/office/drawing/2014/main" id="{799F721B-6BDB-4067-8E8E-92AF58E02242}"/>
              </a:ext>
            </a:extLst>
          </p:cNvPr>
          <p:cNvSpPr txBox="1"/>
          <p:nvPr/>
        </p:nvSpPr>
        <p:spPr>
          <a:xfrm>
            <a:off x="85725" y="4487331"/>
            <a:ext cx="12106276"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u="sng" dirty="0">
                <a:solidFill>
                  <a:srgbClr val="FFC000"/>
                </a:solidFill>
                <a:latin typeface="Avenir Next LT Pro"/>
              </a:rPr>
              <a:t>Recommendations </a:t>
            </a:r>
            <a:r>
              <a:rPr kumimoji="0" lang="en-IN" sz="3200" b="1" i="0" u="sng" strike="noStrike" kern="1200" cap="none" spc="0" normalizeH="0" baseline="0" noProof="0" dirty="0">
                <a:ln>
                  <a:noFill/>
                </a:ln>
                <a:solidFill>
                  <a:srgbClr val="FFC000"/>
                </a:solidFill>
                <a:effectLst/>
                <a:uLnTx/>
                <a:uFillTx/>
                <a:latin typeface="Avenir Next LT Pr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a:ln>
                <a:noFill/>
              </a:ln>
              <a:solidFill>
                <a:srgbClr val="FFC000"/>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1" i="0" u="sng" strike="noStrike" kern="1200" cap="none" spc="0" normalizeH="0" baseline="0" noProof="0" dirty="0">
              <a:ln>
                <a:noFill/>
              </a:ln>
              <a:solidFill>
                <a:srgbClr val="FFC000"/>
              </a:solidFill>
              <a:effectLst/>
              <a:uLnTx/>
              <a:uFillTx/>
              <a:latin typeface="Avenir Next LT Pro"/>
              <a:ea typeface="+mn-ea"/>
              <a:cs typeface="+mn-cs"/>
            </a:endParaRPr>
          </a:p>
          <a:p>
            <a:r>
              <a:rPr lang="en-US" sz="2800" dirty="0">
                <a:solidFill>
                  <a:schemeClr val="tx1"/>
                </a:solidFill>
              </a:rPr>
              <a:t>His portfolio should look at stocks with higher returns and moderate-to-high risk or volatility.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3200" b="1" u="sng" dirty="0">
              <a:solidFill>
                <a:srgbClr val="FFC000"/>
              </a:solidFill>
              <a:latin typeface="Avenir Next LT Pro"/>
            </a:endParaRPr>
          </a:p>
        </p:txBody>
      </p:sp>
    </p:spTree>
    <p:extLst>
      <p:ext uri="{BB962C8B-B14F-4D97-AF65-F5344CB8AC3E}">
        <p14:creationId xmlns:p14="http://schemas.microsoft.com/office/powerpoint/2010/main" val="69253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28E13-0C05-45BD-B24E-C8FA710843E2}"/>
              </a:ext>
            </a:extLst>
          </p:cNvPr>
          <p:cNvSpPr txBox="1"/>
          <p:nvPr/>
        </p:nvSpPr>
        <p:spPr>
          <a:xfrm>
            <a:off x="2857500" y="215384"/>
            <a:ext cx="6096000" cy="830997"/>
          </a:xfrm>
          <a:prstGeom prst="rect">
            <a:avLst/>
          </a:prstGeom>
          <a:noFill/>
        </p:spPr>
        <p:txBody>
          <a:bodyPr wrap="square">
            <a:spAutoFit/>
          </a:bodyPr>
          <a:lstStyle/>
          <a:p>
            <a:pPr algn="ctr"/>
            <a:r>
              <a:rPr lang="en-US" sz="4800" b="1" u="sng" dirty="0">
                <a:solidFill>
                  <a:srgbClr val="DFDA00"/>
                </a:solidFill>
                <a:effectLst>
                  <a:outerShdw blurRad="38100" dist="38100" dir="2700000" algn="tl">
                    <a:srgbClr val="000000">
                      <a:alpha val="43137"/>
                    </a:srgbClr>
                  </a:outerShdw>
                </a:effectLst>
                <a:latin typeface="+mj-lt"/>
              </a:rPr>
              <a:t>Portfolio Selection</a:t>
            </a:r>
            <a:endParaRPr kumimoji="0" lang="en-US" sz="4800" b="1" i="0" u="sng" strike="noStrike" kern="1200" cap="none" spc="0" normalizeH="0" baseline="0" noProof="0" dirty="0">
              <a:ln>
                <a:noFill/>
              </a:ln>
              <a:solidFill>
                <a:srgbClr val="DFDA00"/>
              </a:solidFill>
              <a:effectLst>
                <a:outerShdw blurRad="38100" dist="38100" dir="2700000" algn="tl">
                  <a:srgbClr val="000000">
                    <a:alpha val="43137"/>
                  </a:srgbClr>
                </a:outerShdw>
              </a:effectLst>
              <a:uLnTx/>
              <a:uFillTx/>
              <a:latin typeface="+mj-lt"/>
            </a:endParaRPr>
          </a:p>
        </p:txBody>
      </p:sp>
      <p:sp>
        <p:nvSpPr>
          <p:cNvPr id="4" name="Rectangle 3">
            <a:extLst>
              <a:ext uri="{FF2B5EF4-FFF2-40B4-BE49-F238E27FC236}">
                <a16:creationId xmlns:a16="http://schemas.microsoft.com/office/drawing/2014/main" id="{8B111E08-800C-48DD-9BA8-9ED04E32083E}"/>
              </a:ext>
            </a:extLst>
          </p:cNvPr>
          <p:cNvSpPr/>
          <p:nvPr/>
        </p:nvSpPr>
        <p:spPr>
          <a:xfrm>
            <a:off x="0" y="0"/>
            <a:ext cx="12192000" cy="6858000"/>
          </a:xfrm>
          <a:prstGeom prst="rect">
            <a:avLst/>
          </a:prstGeom>
          <a:noFill/>
          <a:ln w="127000">
            <a:solidFill>
              <a:srgbClr val="DFDA00"/>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123AF91-529C-4975-A7DA-C68E9D6CBB8A}"/>
              </a:ext>
            </a:extLst>
          </p:cNvPr>
          <p:cNvSpPr txBox="1"/>
          <p:nvPr/>
        </p:nvSpPr>
        <p:spPr>
          <a:xfrm>
            <a:off x="638175" y="1495425"/>
            <a:ext cx="11068050" cy="3416320"/>
          </a:xfrm>
          <a:prstGeom prst="rect">
            <a:avLst/>
          </a:prstGeom>
          <a:noFill/>
        </p:spPr>
        <p:txBody>
          <a:bodyPr wrap="square">
            <a:spAutoFit/>
          </a:bodyPr>
          <a:lstStyle/>
          <a:p>
            <a:pPr marL="457200" lvl="0" indent="-457200" rtl="0">
              <a:buFont typeface="+mj-lt"/>
              <a:buAutoNum type="alphaLcParenR"/>
            </a:pPr>
            <a:r>
              <a:rPr lang="en-US" sz="2400" dirty="0">
                <a:solidFill>
                  <a:schemeClr val="tx1"/>
                </a:solidFill>
              </a:rPr>
              <a:t>Analyze the stocks on various matrices such as, Stock Values, Daily Returns, Stock price dispersion from mean and moving average of stocks.</a:t>
            </a:r>
          </a:p>
          <a:p>
            <a:pPr marL="457200" lvl="0" indent="-457200" rtl="0">
              <a:buFont typeface="+mj-lt"/>
              <a:buAutoNum type="alphaLcParenR"/>
            </a:pPr>
            <a:endParaRPr lang="en-US" sz="2400" dirty="0">
              <a:solidFill>
                <a:schemeClr val="tx1"/>
              </a:solidFill>
            </a:endParaRPr>
          </a:p>
          <a:p>
            <a:pPr marL="457200" lvl="0" indent="-457200" rtl="0">
              <a:buFont typeface="+mj-lt"/>
              <a:buAutoNum type="alphaLcParenR"/>
            </a:pPr>
            <a:r>
              <a:rPr lang="en-US" sz="2400" dirty="0">
                <a:solidFill>
                  <a:schemeClr val="tx1"/>
                </a:solidFill>
              </a:rPr>
              <a:t>Visualization on these matrices helped us in choosing stocks for our clients and preparing a suitable portfolio.</a:t>
            </a:r>
          </a:p>
          <a:p>
            <a:pPr marL="457200" lvl="0" indent="-457200" rtl="0">
              <a:buFont typeface="+mj-lt"/>
              <a:buAutoNum type="alphaLcParenR"/>
            </a:pPr>
            <a:endParaRPr lang="en-US" sz="2400" dirty="0"/>
          </a:p>
          <a:p>
            <a:pPr marL="457200" lvl="0" indent="-457200" algn="just" rtl="0">
              <a:buFont typeface="+mj-lt"/>
              <a:buAutoNum type="alphaLcParenR"/>
            </a:pPr>
            <a:r>
              <a:rPr lang="en-US" sz="2400" dirty="0">
                <a:solidFill>
                  <a:schemeClr val="tx1"/>
                </a:solidFill>
              </a:rPr>
              <a:t>We will look at the two portfolios created for both the clients and select the best out of the two for each client considering all the matrices analyzed under the technical analysis of the stocks. </a:t>
            </a:r>
          </a:p>
        </p:txBody>
      </p:sp>
    </p:spTree>
    <p:extLst>
      <p:ext uri="{BB962C8B-B14F-4D97-AF65-F5344CB8AC3E}">
        <p14:creationId xmlns:p14="http://schemas.microsoft.com/office/powerpoint/2010/main" val="4270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0A7A590-D91E-42BC-996C-058397812E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972"/>
          <a:stretch/>
        </p:blipFill>
        <p:spPr bwMode="auto">
          <a:xfrm>
            <a:off x="95250" y="85725"/>
            <a:ext cx="12096749" cy="6772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D161136-6B02-4532-A95B-6C3BBE6B9D3F}"/>
              </a:ext>
            </a:extLst>
          </p:cNvPr>
          <p:cNvSpPr/>
          <p:nvPr/>
        </p:nvSpPr>
        <p:spPr>
          <a:xfrm>
            <a:off x="95251" y="85724"/>
            <a:ext cx="12001499" cy="6686551"/>
          </a:xfrm>
          <a:prstGeom prst="rect">
            <a:avLst/>
          </a:prstGeom>
          <a:noFill/>
          <a:ln w="177800">
            <a:solidFill>
              <a:schemeClr val="accent4">
                <a:lumMod val="50000"/>
              </a:schemeClr>
            </a:solidFill>
          </a:ln>
          <a:effectLst>
            <a:outerShdw blurRad="50800" dist="38100" algn="l"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0BD0D607-27CB-401F-8F9A-3307808ECCFB}"/>
              </a:ext>
            </a:extLst>
          </p:cNvPr>
          <p:cNvSpPr txBox="1"/>
          <p:nvPr/>
        </p:nvSpPr>
        <p:spPr>
          <a:xfrm>
            <a:off x="1485899" y="131549"/>
            <a:ext cx="8153401" cy="923330"/>
          </a:xfrm>
          <a:prstGeom prst="rect">
            <a:avLst/>
          </a:prstGeom>
          <a:noFill/>
        </p:spPr>
        <p:txBody>
          <a:bodyPr wrap="square" rtlCol="0">
            <a:spAutoFit/>
          </a:bodyPr>
          <a:lstStyle/>
          <a:p>
            <a:pPr algn="ctr"/>
            <a:r>
              <a:rPr lang="en-IN" sz="5400" b="1" u="sng" dirty="0">
                <a:effectLst>
                  <a:glow rad="101600">
                    <a:srgbClr val="0070C0">
                      <a:alpha val="40000"/>
                    </a:srgbClr>
                  </a:glow>
                  <a:outerShdw blurRad="38100" dist="38100" dir="2700000" algn="tl">
                    <a:srgbClr val="000000">
                      <a:alpha val="43137"/>
                    </a:srgbClr>
                  </a:outerShdw>
                </a:effectLst>
                <a:latin typeface="+mj-lt"/>
              </a:rPr>
              <a:t>Executive   Summary</a:t>
            </a:r>
          </a:p>
        </p:txBody>
      </p:sp>
      <p:sp>
        <p:nvSpPr>
          <p:cNvPr id="10" name="TextBox 9">
            <a:extLst>
              <a:ext uri="{FF2B5EF4-FFF2-40B4-BE49-F238E27FC236}">
                <a16:creationId xmlns:a16="http://schemas.microsoft.com/office/drawing/2014/main" id="{DA4651D7-7A56-42EF-953E-092398DD5461}"/>
              </a:ext>
            </a:extLst>
          </p:cNvPr>
          <p:cNvSpPr txBox="1"/>
          <p:nvPr/>
        </p:nvSpPr>
        <p:spPr>
          <a:xfrm>
            <a:off x="5681664" y="3227784"/>
            <a:ext cx="6262686" cy="76944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400" b="1" i="0" strike="noStrike" kern="1200" cap="none" spc="0" normalizeH="0" baseline="0" noProof="0" dirty="0">
                <a:ln>
                  <a:solidFill>
                    <a:schemeClr val="tx1"/>
                  </a:solidFill>
                </a:ln>
                <a:solidFill>
                  <a:srgbClr val="E7E6E6"/>
                </a:solidFill>
                <a:effectLst>
                  <a:glow rad="63500">
                    <a:schemeClr val="accent3">
                      <a:satMod val="175000"/>
                      <a:alpha val="40000"/>
                    </a:schemeClr>
                  </a:glow>
                  <a:outerShdw blurRad="38100" dist="38100" dir="2700000" algn="tl">
                    <a:srgbClr val="000000">
                      <a:alpha val="43137"/>
                    </a:srgbClr>
                  </a:outerShdw>
                </a:effectLst>
                <a:uLnTx/>
                <a:uFillTx/>
                <a:latin typeface="Candara" panose="020E0502030303020204" pitchFamily="34" charset="0"/>
              </a:rPr>
              <a:t>Vaishali Jain</a:t>
            </a:r>
            <a:endParaRPr kumimoji="0" lang="en-IN" sz="4400" b="1" i="0" strike="noStrike" kern="1200" cap="none" spc="0" normalizeH="0" baseline="0" noProof="0" dirty="0">
              <a:ln>
                <a:solidFill>
                  <a:schemeClr val="tx1"/>
                </a:solidFill>
              </a:ln>
              <a:solidFill>
                <a:srgbClr val="E7E6E6"/>
              </a:solidFill>
              <a:effectLst>
                <a:glow rad="63500">
                  <a:schemeClr val="accent3">
                    <a:satMod val="175000"/>
                    <a:alpha val="40000"/>
                  </a:schemeClr>
                </a:glow>
                <a:outerShdw blurRad="38100" dist="38100" dir="2700000" algn="tl">
                  <a:srgbClr val="000000">
                    <a:alpha val="43137"/>
                  </a:srgbClr>
                </a:outerShdw>
              </a:effectLst>
              <a:uLnTx/>
              <a:uFillTx/>
              <a:latin typeface="Candara" panose="020E0502030303020204" pitchFamily="34" charset="0"/>
            </a:endParaRPr>
          </a:p>
        </p:txBody>
      </p:sp>
      <p:sp>
        <p:nvSpPr>
          <p:cNvPr id="12" name="TextBox 11">
            <a:extLst>
              <a:ext uri="{FF2B5EF4-FFF2-40B4-BE49-F238E27FC236}">
                <a16:creationId xmlns:a16="http://schemas.microsoft.com/office/drawing/2014/main" id="{DA70CC46-E8B3-46A9-835B-AB64401CD3DC}"/>
              </a:ext>
            </a:extLst>
          </p:cNvPr>
          <p:cNvSpPr txBox="1"/>
          <p:nvPr/>
        </p:nvSpPr>
        <p:spPr>
          <a:xfrm>
            <a:off x="3852864" y="2661702"/>
            <a:ext cx="6262686" cy="523220"/>
          </a:xfrm>
          <a:prstGeom prst="rect">
            <a:avLst/>
          </a:prstGeom>
          <a:noFill/>
        </p:spPr>
        <p:txBody>
          <a:bodyPr wrap="square">
            <a:spAutoFit/>
          </a:bodyPr>
          <a:lstStyle/>
          <a:p>
            <a:pPr algn="r"/>
            <a:r>
              <a:rPr kumimoji="0" lang="en-US" sz="2800" b="0" i="0" u="sng" strike="noStrike" kern="1200" cap="none" spc="0" normalizeH="0" baseline="0" noProof="0" dirty="0">
                <a:ln>
                  <a:solidFill>
                    <a:schemeClr val="tx1"/>
                  </a:solidFill>
                </a:ln>
                <a:solidFill>
                  <a:srgbClr val="E7E6E6"/>
                </a:solidFill>
                <a:effectLst>
                  <a:glow rad="101600">
                    <a:srgbClr val="0070C0">
                      <a:alpha val="40000"/>
                    </a:srgbClr>
                  </a:glow>
                </a:effectLst>
                <a:uLnTx/>
                <a:uFillTx/>
                <a:latin typeface="Sagona Book"/>
                <a:ea typeface="+mn-ea"/>
                <a:cs typeface="+mn-cs"/>
              </a:rPr>
              <a:t>Presented By</a:t>
            </a:r>
            <a:r>
              <a:rPr kumimoji="0" lang="en-US" sz="2800" b="0" i="0" u="none" strike="noStrike" kern="1200" cap="none" spc="0" normalizeH="0" baseline="0" noProof="0" dirty="0">
                <a:ln>
                  <a:solidFill>
                    <a:schemeClr val="tx1"/>
                  </a:solidFill>
                </a:ln>
                <a:solidFill>
                  <a:srgbClr val="E7E6E6"/>
                </a:solidFill>
                <a:effectLst>
                  <a:glow rad="101600">
                    <a:srgbClr val="0070C0">
                      <a:alpha val="40000"/>
                    </a:srgbClr>
                  </a:glow>
                </a:effectLst>
                <a:uLnTx/>
                <a:uFillTx/>
                <a:latin typeface="Sagona Book"/>
                <a:ea typeface="+mn-ea"/>
                <a:cs typeface="+mn-cs"/>
              </a:rPr>
              <a:t>:– </a:t>
            </a:r>
            <a:endParaRPr lang="en-IN" sz="2800" dirty="0">
              <a:ln>
                <a:solidFill>
                  <a:schemeClr val="tx1"/>
                </a:solidFill>
              </a:ln>
              <a:effectLst>
                <a:glow rad="101600">
                  <a:srgbClr val="0070C0">
                    <a:alpha val="40000"/>
                  </a:srgbClr>
                </a:glow>
              </a:effectLst>
            </a:endParaRPr>
          </a:p>
        </p:txBody>
      </p:sp>
    </p:spTree>
    <p:extLst>
      <p:ext uri="{BB962C8B-B14F-4D97-AF65-F5344CB8AC3E}">
        <p14:creationId xmlns:p14="http://schemas.microsoft.com/office/powerpoint/2010/main" val="359887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F9F83-202B-45FE-BC76-F0291F6C30B0}"/>
              </a:ext>
            </a:extLst>
          </p:cNvPr>
          <p:cNvSpPr/>
          <p:nvPr/>
        </p:nvSpPr>
        <p:spPr>
          <a:xfrm>
            <a:off x="0" y="0"/>
            <a:ext cx="12192000" cy="6858000"/>
          </a:xfrm>
          <a:prstGeom prst="rect">
            <a:avLst/>
          </a:prstGeom>
          <a:noFill/>
          <a:ln w="139700"/>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824C3AAD-E299-4FB9-8696-B1E74CEF6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8" y="833495"/>
            <a:ext cx="7439177" cy="5764649"/>
          </a:xfrm>
          <a:prstGeom prst="rect">
            <a:avLst/>
          </a:prstGeom>
          <a:solidFill>
            <a:schemeClr val="tx1"/>
          </a:solidFill>
          <a:ln w="88900"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63FCF719-A5BB-4249-A875-8F2220234ED5}"/>
              </a:ext>
            </a:extLst>
          </p:cNvPr>
          <p:cNvSpPr txBox="1"/>
          <p:nvPr/>
        </p:nvSpPr>
        <p:spPr>
          <a:xfrm>
            <a:off x="87869" y="134837"/>
            <a:ext cx="3714143" cy="584775"/>
          </a:xfrm>
          <a:prstGeom prst="rect">
            <a:avLst/>
          </a:prstGeom>
          <a:noFill/>
        </p:spPr>
        <p:txBody>
          <a:bodyPr wrap="square" rtlCol="0">
            <a:spAutoFit/>
          </a:bodyPr>
          <a:lstStyle/>
          <a:p>
            <a:r>
              <a:rPr lang="en-US" sz="3200" b="1" u="sng" dirty="0">
                <a:solidFill>
                  <a:srgbClr val="E6AF00"/>
                </a:solidFill>
              </a:rPr>
              <a:t>Option (</a:t>
            </a:r>
            <a:r>
              <a:rPr lang="en-US" sz="3200" b="1" u="sng" dirty="0" err="1">
                <a:solidFill>
                  <a:srgbClr val="E6AF00"/>
                </a:solidFill>
              </a:rPr>
              <a:t>i</a:t>
            </a:r>
            <a:r>
              <a:rPr lang="en-US" sz="3200" b="1" u="sng" dirty="0">
                <a:solidFill>
                  <a:srgbClr val="E6AF00"/>
                </a:solidFill>
              </a:rPr>
              <a:t>)</a:t>
            </a:r>
          </a:p>
        </p:txBody>
      </p:sp>
      <p:sp>
        <p:nvSpPr>
          <p:cNvPr id="3" name="TextBox 2">
            <a:extLst>
              <a:ext uri="{FF2B5EF4-FFF2-40B4-BE49-F238E27FC236}">
                <a16:creationId xmlns:a16="http://schemas.microsoft.com/office/drawing/2014/main" id="{627600C6-A8DE-4C3B-BA1E-08929C0F104E}"/>
              </a:ext>
            </a:extLst>
          </p:cNvPr>
          <p:cNvSpPr txBox="1"/>
          <p:nvPr/>
        </p:nvSpPr>
        <p:spPr>
          <a:xfrm>
            <a:off x="10781693" y="134837"/>
            <a:ext cx="1295400" cy="6463308"/>
          </a:xfrm>
          <a:prstGeom prst="rect">
            <a:avLst/>
          </a:prstGeom>
          <a:solidFill>
            <a:schemeClr val="accent1">
              <a:lumMod val="75000"/>
            </a:schemeClr>
          </a:solidFill>
        </p:spPr>
        <p:txBody>
          <a:bodyPr wrap="square" rtlCol="0" anchor="ctr">
            <a:spAutoFit/>
          </a:bodyPr>
          <a:lstStyle/>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C</a:t>
            </a:r>
          </a:p>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L</a:t>
            </a:r>
          </a:p>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I</a:t>
            </a:r>
          </a:p>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E</a:t>
            </a:r>
          </a:p>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N</a:t>
            </a:r>
          </a:p>
          <a:p>
            <a:pPr algn="ctr"/>
            <a:r>
              <a:rPr lang="en-IN" sz="6900" b="1" dirty="0">
                <a:solidFill>
                  <a:schemeClr val="accent2">
                    <a:lumMod val="60000"/>
                    <a:lumOff val="40000"/>
                  </a:schemeClr>
                </a:solidFill>
                <a:effectLst>
                  <a:outerShdw blurRad="38100" dist="38100" dir="2700000" algn="tl">
                    <a:srgbClr val="000000">
                      <a:alpha val="43137"/>
                    </a:srgbClr>
                  </a:outerShdw>
                </a:effectLst>
                <a:latin typeface="+mj-lt"/>
              </a:rPr>
              <a:t>T</a:t>
            </a:r>
          </a:p>
        </p:txBody>
      </p:sp>
      <p:sp>
        <p:nvSpPr>
          <p:cNvPr id="5" name="Arrow: Pentagon 4">
            <a:extLst>
              <a:ext uri="{FF2B5EF4-FFF2-40B4-BE49-F238E27FC236}">
                <a16:creationId xmlns:a16="http://schemas.microsoft.com/office/drawing/2014/main" id="{9963EA68-C747-4C56-8031-AAA097747431}"/>
              </a:ext>
            </a:extLst>
          </p:cNvPr>
          <p:cNvSpPr/>
          <p:nvPr/>
        </p:nvSpPr>
        <p:spPr>
          <a:xfrm rot="10800000">
            <a:off x="8476036" y="115100"/>
            <a:ext cx="2190750" cy="65722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60563A4D-19F7-492D-B340-9A76B3DA825A}"/>
              </a:ext>
            </a:extLst>
          </p:cNvPr>
          <p:cNvPicPr>
            <a:picLocks noChangeAspect="1"/>
          </p:cNvPicPr>
          <p:nvPr/>
        </p:nvPicPr>
        <p:blipFill>
          <a:blip r:embed="rId3"/>
          <a:stretch>
            <a:fillRect/>
          </a:stretch>
        </p:blipFill>
        <p:spPr>
          <a:xfrm>
            <a:off x="9192859" y="-186912"/>
            <a:ext cx="1241475" cy="1524132"/>
          </a:xfrm>
          <a:prstGeom prst="rect">
            <a:avLst/>
          </a:prstGeom>
        </p:spPr>
      </p:pic>
      <p:sp>
        <p:nvSpPr>
          <p:cNvPr id="15" name="TextBox 14">
            <a:extLst>
              <a:ext uri="{FF2B5EF4-FFF2-40B4-BE49-F238E27FC236}">
                <a16:creationId xmlns:a16="http://schemas.microsoft.com/office/drawing/2014/main" id="{58BB925E-F267-4C8D-89EF-4C9B9449B955}"/>
              </a:ext>
            </a:extLst>
          </p:cNvPr>
          <p:cNvSpPr txBox="1"/>
          <p:nvPr/>
        </p:nvSpPr>
        <p:spPr>
          <a:xfrm>
            <a:off x="7629374" y="858112"/>
            <a:ext cx="3152320" cy="5324535"/>
          </a:xfrm>
          <a:prstGeom prst="rect">
            <a:avLst/>
          </a:prstGeom>
          <a:noFill/>
        </p:spPr>
        <p:txBody>
          <a:bodyPr wrap="square">
            <a:spAutoFit/>
          </a:bodyPr>
          <a:lstStyle/>
          <a:p>
            <a:r>
              <a:rPr lang="en-US" sz="2000" dirty="0">
                <a:solidFill>
                  <a:srgbClr val="FFC000"/>
                </a:solidFill>
              </a:rPr>
              <a:t>i</a:t>
            </a:r>
            <a:r>
              <a:rPr lang="en-US" sz="2000" b="0" i="0" dirty="0">
                <a:solidFill>
                  <a:srgbClr val="FFC000"/>
                </a:solidFill>
                <a:effectLst/>
              </a:rPr>
              <a:t>. We allocate 1/4 of a million for each of the stock.</a:t>
            </a:r>
          </a:p>
          <a:p>
            <a:endParaRPr lang="en-IN" sz="2000" dirty="0">
              <a:solidFill>
                <a:srgbClr val="FFC000"/>
              </a:solidFill>
            </a:endParaRPr>
          </a:p>
          <a:p>
            <a:r>
              <a:rPr lang="en-IN" sz="2000" dirty="0">
                <a:solidFill>
                  <a:srgbClr val="FFC000"/>
                </a:solidFill>
              </a:rPr>
              <a:t>ii. </a:t>
            </a:r>
            <a:r>
              <a:rPr lang="en-US" sz="2000" dirty="0">
                <a:solidFill>
                  <a:srgbClr val="FFC000"/>
                </a:solidFill>
              </a:rPr>
              <a:t>The average daily portfolio return is around 0.06% based on our initial allocation.</a:t>
            </a:r>
          </a:p>
          <a:p>
            <a:endParaRPr lang="en-US" sz="2000" dirty="0">
              <a:solidFill>
                <a:srgbClr val="FFC000"/>
              </a:solidFill>
            </a:endParaRPr>
          </a:p>
          <a:p>
            <a:r>
              <a:rPr lang="en-US" sz="2000" dirty="0">
                <a:solidFill>
                  <a:srgbClr val="FFC000"/>
                </a:solidFill>
              </a:rPr>
              <a:t>iii. Cumulative portfolio returns is around 198% on the last day, which means almost double in the time.</a:t>
            </a:r>
          </a:p>
          <a:p>
            <a:endParaRPr lang="en-US" sz="2000" dirty="0">
              <a:solidFill>
                <a:srgbClr val="FFC000"/>
              </a:solidFill>
            </a:endParaRPr>
          </a:p>
          <a:p>
            <a:endParaRPr lang="en-US" sz="2000" dirty="0">
              <a:solidFill>
                <a:srgbClr val="FFC000"/>
              </a:solidFill>
            </a:endParaRPr>
          </a:p>
          <a:p>
            <a:endParaRPr lang="en-IN" sz="2000" dirty="0">
              <a:solidFill>
                <a:srgbClr val="FFC000"/>
              </a:solidFill>
            </a:endParaRPr>
          </a:p>
        </p:txBody>
      </p:sp>
      <p:sp>
        <p:nvSpPr>
          <p:cNvPr id="16" name="TextBox 15">
            <a:extLst>
              <a:ext uri="{FF2B5EF4-FFF2-40B4-BE49-F238E27FC236}">
                <a16:creationId xmlns:a16="http://schemas.microsoft.com/office/drawing/2014/main" id="{0C437050-B247-44C0-BCCD-F719F9C4DDF9}"/>
              </a:ext>
            </a:extLst>
          </p:cNvPr>
          <p:cNvSpPr txBox="1"/>
          <p:nvPr/>
        </p:nvSpPr>
        <p:spPr>
          <a:xfrm>
            <a:off x="7649182" y="5353896"/>
            <a:ext cx="3017604" cy="1015663"/>
          </a:xfrm>
          <a:prstGeom prst="rect">
            <a:avLst/>
          </a:prstGeom>
          <a:noFill/>
        </p:spPr>
        <p:txBody>
          <a:bodyPr wrap="square" rtlCol="0">
            <a:spAutoFit/>
          </a:bodyPr>
          <a:lstStyle/>
          <a:p>
            <a:r>
              <a:rPr lang="en-IN" sz="2000" dirty="0">
                <a:solidFill>
                  <a:srgbClr val="FFC000"/>
                </a:solidFill>
              </a:rPr>
              <a:t> iv. The Portfolio Risk for the selected stocks come out to be 41%.</a:t>
            </a:r>
          </a:p>
        </p:txBody>
      </p:sp>
    </p:spTree>
    <p:extLst>
      <p:ext uri="{BB962C8B-B14F-4D97-AF65-F5344CB8AC3E}">
        <p14:creationId xmlns:p14="http://schemas.microsoft.com/office/powerpoint/2010/main" val="265561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3F4B1F-6EED-4436-8EB9-1ADF87B44DE5}"/>
              </a:ext>
            </a:extLst>
          </p:cNvPr>
          <p:cNvSpPr/>
          <p:nvPr/>
        </p:nvSpPr>
        <p:spPr>
          <a:xfrm>
            <a:off x="0" y="0"/>
            <a:ext cx="12192000" cy="6858000"/>
          </a:xfrm>
          <a:prstGeom prst="rect">
            <a:avLst/>
          </a:prstGeom>
          <a:noFill/>
          <a:ln w="139700"/>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6CC305C7-47C0-4A3C-B074-C2DAAF02DDF0}"/>
              </a:ext>
            </a:extLst>
          </p:cNvPr>
          <p:cNvSpPr txBox="1"/>
          <p:nvPr/>
        </p:nvSpPr>
        <p:spPr>
          <a:xfrm>
            <a:off x="10866811" y="187821"/>
            <a:ext cx="1220413" cy="6463308"/>
          </a:xfrm>
          <a:prstGeom prst="rect">
            <a:avLst/>
          </a:prstGeom>
          <a:solidFill>
            <a:schemeClr val="accent1">
              <a:lumMod val="75000"/>
            </a:schemeClr>
          </a:solidFill>
          <a:ln>
            <a:solidFill>
              <a:schemeClr val="accent1">
                <a:lumMod val="75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900" b="1" i="0" u="none" strike="noStrike" kern="1200" cap="none" spc="0" normalizeH="0" baseline="0" noProof="0" dirty="0">
                <a:ln>
                  <a:noFill/>
                </a:ln>
                <a:solidFill>
                  <a:srgbClr val="B1873B">
                    <a:lumMod val="60000"/>
                    <a:lumOff val="40000"/>
                  </a:srgbClr>
                </a:solidFill>
                <a:effectLst>
                  <a:outerShdw blurRad="38100" dist="38100" dir="2700000" algn="tl">
                    <a:srgbClr val="000000">
                      <a:alpha val="43137"/>
                    </a:srgbClr>
                  </a:outerShdw>
                </a:effectLst>
                <a:uLnTx/>
                <a:uFillTx/>
                <a:latin typeface="Sagona Book"/>
                <a:ea typeface="+mn-ea"/>
                <a:cs typeface="+mn-cs"/>
              </a:rPr>
              <a:t>T</a:t>
            </a:r>
            <a:endParaRPr lang="en-IN" dirty="0"/>
          </a:p>
        </p:txBody>
      </p:sp>
      <p:pic>
        <p:nvPicPr>
          <p:cNvPr id="5" name="Picture 4">
            <a:extLst>
              <a:ext uri="{FF2B5EF4-FFF2-40B4-BE49-F238E27FC236}">
                <a16:creationId xmlns:a16="http://schemas.microsoft.com/office/drawing/2014/main" id="{307FF388-EB56-4CD5-8A28-79E955550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6" y="762066"/>
            <a:ext cx="7169791" cy="5889063"/>
          </a:xfrm>
          <a:prstGeom prst="rect">
            <a:avLst/>
          </a:prstGeom>
          <a:solidFill>
            <a:schemeClr val="tx1"/>
          </a:solidFill>
          <a:ln w="88900" cap="sq">
            <a:solidFill>
              <a:schemeClr val="accent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B9FC9A2-E172-4399-BD13-4B8BEF248948}"/>
              </a:ext>
            </a:extLst>
          </p:cNvPr>
          <p:cNvSpPr txBox="1"/>
          <p:nvPr/>
        </p:nvSpPr>
        <p:spPr>
          <a:xfrm>
            <a:off x="65462" y="50885"/>
            <a:ext cx="3048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sng" strike="noStrike" kern="1200" cap="none" spc="0" normalizeH="0" baseline="0" noProof="0" dirty="0">
                <a:ln>
                  <a:noFill/>
                </a:ln>
                <a:solidFill>
                  <a:srgbClr val="E6AF00"/>
                </a:solidFill>
                <a:effectLst/>
                <a:uLnTx/>
                <a:uFillTx/>
                <a:latin typeface="Avenir Next LT Pro"/>
                <a:ea typeface="+mn-ea"/>
                <a:cs typeface="+mn-cs"/>
              </a:rPr>
              <a:t>Option (ii)</a:t>
            </a:r>
          </a:p>
        </p:txBody>
      </p:sp>
      <p:sp>
        <p:nvSpPr>
          <p:cNvPr id="7" name="Arrow: Pentagon 6">
            <a:extLst>
              <a:ext uri="{FF2B5EF4-FFF2-40B4-BE49-F238E27FC236}">
                <a16:creationId xmlns:a16="http://schemas.microsoft.com/office/drawing/2014/main" id="{D19712C7-CC5C-4911-B744-8B7A36B45F6D}"/>
              </a:ext>
            </a:extLst>
          </p:cNvPr>
          <p:cNvSpPr/>
          <p:nvPr/>
        </p:nvSpPr>
        <p:spPr>
          <a:xfrm rot="10800000">
            <a:off x="8603902" y="187821"/>
            <a:ext cx="2190750" cy="65722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5B44019-F8A4-43C8-9AE1-7A76F51D2B66}"/>
              </a:ext>
            </a:extLst>
          </p:cNvPr>
          <p:cNvPicPr>
            <a:picLocks noChangeAspect="1"/>
          </p:cNvPicPr>
          <p:nvPr/>
        </p:nvPicPr>
        <p:blipFill>
          <a:blip r:embed="rId3"/>
          <a:stretch>
            <a:fillRect/>
          </a:stretch>
        </p:blipFill>
        <p:spPr>
          <a:xfrm>
            <a:off x="9078540" y="-126406"/>
            <a:ext cx="1241475" cy="1524132"/>
          </a:xfrm>
          <a:prstGeom prst="rect">
            <a:avLst/>
          </a:prstGeom>
        </p:spPr>
      </p:pic>
      <p:sp>
        <p:nvSpPr>
          <p:cNvPr id="10" name="TextBox 9">
            <a:extLst>
              <a:ext uri="{FF2B5EF4-FFF2-40B4-BE49-F238E27FC236}">
                <a16:creationId xmlns:a16="http://schemas.microsoft.com/office/drawing/2014/main" id="{850C4DFE-3559-4DF6-A366-4ACE559C1185}"/>
              </a:ext>
            </a:extLst>
          </p:cNvPr>
          <p:cNvSpPr txBox="1"/>
          <p:nvPr/>
        </p:nvSpPr>
        <p:spPr>
          <a:xfrm>
            <a:off x="7355982" y="1139208"/>
            <a:ext cx="3510829" cy="5324535"/>
          </a:xfrm>
          <a:prstGeom prst="rect">
            <a:avLst/>
          </a:prstGeom>
          <a:noFill/>
        </p:spPr>
        <p:txBody>
          <a:bodyPr wrap="square">
            <a:spAutoFit/>
          </a:bodyPr>
          <a:lstStyle/>
          <a:p>
            <a:r>
              <a:rPr lang="en-US" sz="2000" dirty="0" err="1">
                <a:solidFill>
                  <a:srgbClr val="FFC000"/>
                </a:solidFill>
              </a:rPr>
              <a:t>i</a:t>
            </a:r>
            <a:r>
              <a:rPr lang="en-US" sz="2000" b="0" i="0" dirty="0">
                <a:solidFill>
                  <a:srgbClr val="FFC000"/>
                </a:solidFill>
                <a:effectLst/>
              </a:rPr>
              <a:t>. We allocate 1/4 of a million for each of the stock.</a:t>
            </a:r>
          </a:p>
          <a:p>
            <a:endParaRPr lang="en-IN" sz="2000" dirty="0">
              <a:solidFill>
                <a:srgbClr val="FFC000"/>
              </a:solidFill>
            </a:endParaRPr>
          </a:p>
          <a:p>
            <a:r>
              <a:rPr lang="en-IN" sz="2000" dirty="0">
                <a:solidFill>
                  <a:srgbClr val="FFC000"/>
                </a:solidFill>
              </a:rPr>
              <a:t>ii. </a:t>
            </a:r>
            <a:r>
              <a:rPr lang="en-US" sz="2000" dirty="0">
                <a:solidFill>
                  <a:srgbClr val="FFC000"/>
                </a:solidFill>
              </a:rPr>
              <a:t>The average daily portfolio return is more than 0.06% based on our initial allocation.</a:t>
            </a:r>
          </a:p>
          <a:p>
            <a:endParaRPr lang="en-US" sz="2000" dirty="0">
              <a:solidFill>
                <a:srgbClr val="FFC000"/>
              </a:solidFill>
            </a:endParaRPr>
          </a:p>
          <a:p>
            <a:r>
              <a:rPr lang="en-US" sz="2000" dirty="0">
                <a:solidFill>
                  <a:srgbClr val="FFC000"/>
                </a:solidFill>
              </a:rPr>
              <a:t>iii. Cumulative portfolio returns is around 236% on the last day, which means a little more than double in the time.</a:t>
            </a:r>
          </a:p>
          <a:p>
            <a:endParaRPr lang="en-US" sz="2000" dirty="0">
              <a:solidFill>
                <a:srgbClr val="FFC000"/>
              </a:solidFill>
            </a:endParaRPr>
          </a:p>
          <a:p>
            <a:r>
              <a:rPr lang="en-IN" sz="2000" dirty="0">
                <a:solidFill>
                  <a:srgbClr val="FFC000"/>
                </a:solidFill>
              </a:rPr>
              <a:t>iv. The Portfolio Risk for the selected stocks come out to same as 41%.</a:t>
            </a:r>
          </a:p>
        </p:txBody>
      </p:sp>
    </p:spTree>
    <p:extLst>
      <p:ext uri="{BB962C8B-B14F-4D97-AF65-F5344CB8AC3E}">
        <p14:creationId xmlns:p14="http://schemas.microsoft.com/office/powerpoint/2010/main" val="3459254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05862-1DE7-43CC-9E5A-CE782272F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 y="791643"/>
            <a:ext cx="7048499" cy="5821151"/>
          </a:xfrm>
          <a:prstGeom prst="rect">
            <a:avLst/>
          </a:prstGeom>
          <a:solidFill>
            <a:schemeClr val="tx1"/>
          </a:solidFill>
          <a:ln w="57150">
            <a:solidFill>
              <a:schemeClr val="tx1">
                <a:lumMod val="65000"/>
              </a:schemeClr>
            </a:solidFill>
          </a:ln>
        </p:spPr>
      </p:pic>
      <p:sp>
        <p:nvSpPr>
          <p:cNvPr id="6" name="Rectangle 5">
            <a:extLst>
              <a:ext uri="{FF2B5EF4-FFF2-40B4-BE49-F238E27FC236}">
                <a16:creationId xmlns:a16="http://schemas.microsoft.com/office/drawing/2014/main" id="{65F3CF37-1316-4056-B6FA-30CE022ED82C}"/>
              </a:ext>
            </a:extLst>
          </p:cNvPr>
          <p:cNvSpPr/>
          <p:nvPr/>
        </p:nvSpPr>
        <p:spPr>
          <a:xfrm>
            <a:off x="0" y="0"/>
            <a:ext cx="12192000" cy="6858000"/>
          </a:xfrm>
          <a:prstGeom prst="rect">
            <a:avLst/>
          </a:prstGeom>
          <a:noFill/>
          <a:ln w="139700">
            <a:solidFill>
              <a:schemeClr val="tx1">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1F347C6-EA8A-4D98-9E6E-87039F7054C1}"/>
              </a:ext>
            </a:extLst>
          </p:cNvPr>
          <p:cNvSpPr txBox="1"/>
          <p:nvPr/>
        </p:nvSpPr>
        <p:spPr>
          <a:xfrm>
            <a:off x="0" y="149718"/>
            <a:ext cx="2857500" cy="584775"/>
          </a:xfrm>
          <a:prstGeom prst="rect">
            <a:avLst/>
          </a:prstGeom>
          <a:noFill/>
        </p:spPr>
        <p:txBody>
          <a:bodyPr wrap="square">
            <a:spAutoFit/>
          </a:bodyPr>
          <a:lstStyle/>
          <a:p>
            <a:r>
              <a:rPr lang="en-US" sz="3200" b="1" u="sng" dirty="0">
                <a:solidFill>
                  <a:srgbClr val="D2A000"/>
                </a:solidFill>
              </a:rPr>
              <a:t>Option (</a:t>
            </a:r>
            <a:r>
              <a:rPr lang="en-US" sz="3200" b="1" u="sng" dirty="0" err="1">
                <a:solidFill>
                  <a:srgbClr val="D2A000"/>
                </a:solidFill>
              </a:rPr>
              <a:t>i</a:t>
            </a:r>
            <a:r>
              <a:rPr lang="en-US" sz="3200" b="1" u="sng" dirty="0">
                <a:solidFill>
                  <a:srgbClr val="D2A000"/>
                </a:solidFill>
              </a:rPr>
              <a:t>)</a:t>
            </a:r>
          </a:p>
        </p:txBody>
      </p:sp>
      <p:sp>
        <p:nvSpPr>
          <p:cNvPr id="7" name="TextBox 6">
            <a:extLst>
              <a:ext uri="{FF2B5EF4-FFF2-40B4-BE49-F238E27FC236}">
                <a16:creationId xmlns:a16="http://schemas.microsoft.com/office/drawing/2014/main" id="{87C51060-2832-4207-A6F7-774705D4AA61}"/>
              </a:ext>
            </a:extLst>
          </p:cNvPr>
          <p:cNvSpPr txBox="1"/>
          <p:nvPr/>
        </p:nvSpPr>
        <p:spPr>
          <a:xfrm>
            <a:off x="10972800" y="149721"/>
            <a:ext cx="1114425" cy="6555641"/>
          </a:xfrm>
          <a:prstGeom prst="rect">
            <a:avLst/>
          </a:prstGeom>
          <a:solidFill>
            <a:schemeClr val="tx1">
              <a:lumMod val="5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T</a:t>
            </a:r>
            <a:endParaRPr lang="en-IN" sz="7000" dirty="0">
              <a:solidFill>
                <a:srgbClr val="D2A000"/>
              </a:solidFill>
            </a:endParaRPr>
          </a:p>
        </p:txBody>
      </p:sp>
      <p:sp>
        <p:nvSpPr>
          <p:cNvPr id="9" name="Arrow: Pentagon 8">
            <a:extLst>
              <a:ext uri="{FF2B5EF4-FFF2-40B4-BE49-F238E27FC236}">
                <a16:creationId xmlns:a16="http://schemas.microsoft.com/office/drawing/2014/main" id="{0F9E489D-E93E-48B6-A533-EDC48C4F2E6B}"/>
              </a:ext>
            </a:extLst>
          </p:cNvPr>
          <p:cNvSpPr/>
          <p:nvPr/>
        </p:nvSpPr>
        <p:spPr>
          <a:xfrm rot="10800000">
            <a:off x="8420100" y="149719"/>
            <a:ext cx="2505074" cy="842307"/>
          </a:xfrm>
          <a:prstGeom prst="homePlate">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F5CD8B1-6327-4C06-AA94-7C1A5E48BB8A}"/>
              </a:ext>
            </a:extLst>
          </p:cNvPr>
          <p:cNvSpPr txBox="1"/>
          <p:nvPr/>
        </p:nvSpPr>
        <p:spPr>
          <a:xfrm>
            <a:off x="9458324" y="12263"/>
            <a:ext cx="981075" cy="1077218"/>
          </a:xfrm>
          <a:prstGeom prst="rect">
            <a:avLst/>
          </a:prstGeom>
          <a:noFill/>
        </p:spPr>
        <p:txBody>
          <a:bodyPr wrap="square" rtlCol="0">
            <a:spAutoFit/>
          </a:bodyPr>
          <a:lstStyle/>
          <a:p>
            <a:pPr algn="ctr"/>
            <a:r>
              <a:rPr lang="en-IN" sz="6400" b="1" dirty="0">
                <a:solidFill>
                  <a:srgbClr val="D2A000"/>
                </a:solidFill>
                <a:effectLst>
                  <a:outerShdw blurRad="38100" dist="38100" dir="2700000" algn="tl">
                    <a:srgbClr val="000000">
                      <a:alpha val="43137"/>
                    </a:srgbClr>
                  </a:outerShdw>
                </a:effectLst>
                <a:latin typeface="+mj-lt"/>
              </a:rPr>
              <a:t>2</a:t>
            </a:r>
          </a:p>
        </p:txBody>
      </p:sp>
      <p:sp>
        <p:nvSpPr>
          <p:cNvPr id="14" name="TextBox 13">
            <a:extLst>
              <a:ext uri="{FF2B5EF4-FFF2-40B4-BE49-F238E27FC236}">
                <a16:creationId xmlns:a16="http://schemas.microsoft.com/office/drawing/2014/main" id="{3EB76F45-E8B8-47A5-9401-6EC24F1B9539}"/>
              </a:ext>
            </a:extLst>
          </p:cNvPr>
          <p:cNvSpPr txBox="1"/>
          <p:nvPr/>
        </p:nvSpPr>
        <p:spPr>
          <a:xfrm>
            <a:off x="7210424" y="1226936"/>
            <a:ext cx="3762376" cy="4708981"/>
          </a:xfrm>
          <a:prstGeom prst="rect">
            <a:avLst/>
          </a:prstGeom>
          <a:noFill/>
        </p:spPr>
        <p:txBody>
          <a:bodyPr wrap="square">
            <a:spAutoFit/>
          </a:bodyPr>
          <a:lstStyle/>
          <a:p>
            <a:r>
              <a:rPr lang="en-US" sz="2000" dirty="0" err="1">
                <a:solidFill>
                  <a:srgbClr val="FFC000"/>
                </a:solidFill>
              </a:rPr>
              <a:t>i</a:t>
            </a:r>
            <a:r>
              <a:rPr lang="en-US" sz="2000" b="0" i="0" dirty="0">
                <a:solidFill>
                  <a:srgbClr val="FFC000"/>
                </a:solidFill>
                <a:effectLst/>
              </a:rPr>
              <a:t>. We select 6 stocks with the most daily returns and allocate 1/6 of million for each stock.</a:t>
            </a:r>
          </a:p>
          <a:p>
            <a:endParaRPr lang="en-US" sz="2000" dirty="0">
              <a:solidFill>
                <a:srgbClr val="FFC000"/>
              </a:solidFill>
            </a:endParaRPr>
          </a:p>
          <a:p>
            <a:r>
              <a:rPr lang="en-US" sz="2000" dirty="0">
                <a:solidFill>
                  <a:srgbClr val="FFC000"/>
                </a:solidFill>
              </a:rPr>
              <a:t>ii. The average daily portfolio return is 1.1% based on our initial allocation.</a:t>
            </a:r>
          </a:p>
          <a:p>
            <a:endParaRPr lang="en-US" sz="2000" dirty="0">
              <a:solidFill>
                <a:srgbClr val="FFC000"/>
              </a:solidFill>
            </a:endParaRPr>
          </a:p>
          <a:p>
            <a:r>
              <a:rPr lang="en-US" sz="2000" dirty="0">
                <a:solidFill>
                  <a:srgbClr val="FFC000"/>
                </a:solidFill>
              </a:rPr>
              <a:t>iii. Cumulative portfolio returns is around 756% on the last day for all these stocks together.</a:t>
            </a:r>
          </a:p>
          <a:p>
            <a:endParaRPr lang="en-US" sz="2000" dirty="0">
              <a:solidFill>
                <a:srgbClr val="FFC000"/>
              </a:solidFill>
            </a:endParaRPr>
          </a:p>
          <a:p>
            <a:r>
              <a:rPr lang="en-IN" sz="2000" dirty="0">
                <a:solidFill>
                  <a:srgbClr val="FFC000"/>
                </a:solidFill>
              </a:rPr>
              <a:t>iv. The Portfolio Risk for the selected stocks come out to be 46%.</a:t>
            </a:r>
          </a:p>
        </p:txBody>
      </p:sp>
    </p:spTree>
    <p:extLst>
      <p:ext uri="{BB962C8B-B14F-4D97-AF65-F5344CB8AC3E}">
        <p14:creationId xmlns:p14="http://schemas.microsoft.com/office/powerpoint/2010/main" val="3977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F3CF37-1316-4056-B6FA-30CE022ED82C}"/>
              </a:ext>
            </a:extLst>
          </p:cNvPr>
          <p:cNvSpPr/>
          <p:nvPr/>
        </p:nvSpPr>
        <p:spPr>
          <a:xfrm>
            <a:off x="0" y="0"/>
            <a:ext cx="12192000" cy="6858000"/>
          </a:xfrm>
          <a:prstGeom prst="rect">
            <a:avLst/>
          </a:prstGeom>
          <a:noFill/>
          <a:ln w="139700">
            <a:solidFill>
              <a:schemeClr val="tx1">
                <a:lumMod val="50000"/>
              </a:schemeClr>
            </a:solid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1F347C6-EA8A-4D98-9E6E-87039F7054C1}"/>
              </a:ext>
            </a:extLst>
          </p:cNvPr>
          <p:cNvSpPr txBox="1"/>
          <p:nvPr/>
        </p:nvSpPr>
        <p:spPr>
          <a:xfrm>
            <a:off x="0" y="83043"/>
            <a:ext cx="2857500" cy="584775"/>
          </a:xfrm>
          <a:prstGeom prst="rect">
            <a:avLst/>
          </a:prstGeom>
          <a:noFill/>
        </p:spPr>
        <p:txBody>
          <a:bodyPr wrap="square">
            <a:spAutoFit/>
          </a:bodyPr>
          <a:lstStyle/>
          <a:p>
            <a:r>
              <a:rPr lang="en-US" sz="3200" b="1" u="sng" dirty="0">
                <a:solidFill>
                  <a:srgbClr val="D2A000"/>
                </a:solidFill>
              </a:rPr>
              <a:t>Option (ii)</a:t>
            </a:r>
          </a:p>
        </p:txBody>
      </p:sp>
      <p:sp>
        <p:nvSpPr>
          <p:cNvPr id="7" name="TextBox 6">
            <a:extLst>
              <a:ext uri="{FF2B5EF4-FFF2-40B4-BE49-F238E27FC236}">
                <a16:creationId xmlns:a16="http://schemas.microsoft.com/office/drawing/2014/main" id="{87C51060-2832-4207-A6F7-774705D4AA61}"/>
              </a:ext>
            </a:extLst>
          </p:cNvPr>
          <p:cNvSpPr txBox="1"/>
          <p:nvPr/>
        </p:nvSpPr>
        <p:spPr>
          <a:xfrm>
            <a:off x="10972800" y="149721"/>
            <a:ext cx="1114425" cy="6555641"/>
          </a:xfrm>
          <a:prstGeom prst="rect">
            <a:avLst/>
          </a:prstGeom>
          <a:solidFill>
            <a:schemeClr val="tx1">
              <a:lumMod val="5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7000" b="1" i="0" u="none" strike="noStrike" kern="1200" cap="none" spc="0" normalizeH="0" baseline="0" noProof="0" dirty="0">
                <a:ln>
                  <a:noFill/>
                </a:ln>
                <a:solidFill>
                  <a:srgbClr val="D2A000"/>
                </a:solidFill>
                <a:effectLst>
                  <a:outerShdw blurRad="38100" dist="38100" dir="2700000" algn="tl">
                    <a:srgbClr val="000000">
                      <a:alpha val="43137"/>
                    </a:srgbClr>
                  </a:outerShdw>
                </a:effectLst>
                <a:uLnTx/>
                <a:uFillTx/>
                <a:latin typeface="Sagona Book"/>
                <a:ea typeface="+mn-ea"/>
                <a:cs typeface="+mn-cs"/>
              </a:rPr>
              <a:t>T</a:t>
            </a:r>
            <a:endParaRPr lang="en-IN" sz="7000" dirty="0">
              <a:solidFill>
                <a:srgbClr val="D2A000"/>
              </a:solidFill>
            </a:endParaRPr>
          </a:p>
        </p:txBody>
      </p:sp>
      <p:sp>
        <p:nvSpPr>
          <p:cNvPr id="9" name="Arrow: Pentagon 8">
            <a:extLst>
              <a:ext uri="{FF2B5EF4-FFF2-40B4-BE49-F238E27FC236}">
                <a16:creationId xmlns:a16="http://schemas.microsoft.com/office/drawing/2014/main" id="{0F9E489D-E93E-48B6-A533-EDC48C4F2E6B}"/>
              </a:ext>
            </a:extLst>
          </p:cNvPr>
          <p:cNvSpPr/>
          <p:nvPr/>
        </p:nvSpPr>
        <p:spPr>
          <a:xfrm rot="10800000">
            <a:off x="8420100" y="149719"/>
            <a:ext cx="2505074" cy="842307"/>
          </a:xfrm>
          <a:prstGeom prst="homePlate">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F5CD8B1-6327-4C06-AA94-7C1A5E48BB8A}"/>
              </a:ext>
            </a:extLst>
          </p:cNvPr>
          <p:cNvSpPr txBox="1"/>
          <p:nvPr/>
        </p:nvSpPr>
        <p:spPr>
          <a:xfrm>
            <a:off x="9458324" y="12263"/>
            <a:ext cx="981075" cy="1077218"/>
          </a:xfrm>
          <a:prstGeom prst="rect">
            <a:avLst/>
          </a:prstGeom>
          <a:noFill/>
        </p:spPr>
        <p:txBody>
          <a:bodyPr wrap="square" rtlCol="0">
            <a:spAutoFit/>
          </a:bodyPr>
          <a:lstStyle/>
          <a:p>
            <a:pPr algn="ctr"/>
            <a:r>
              <a:rPr lang="en-IN" sz="6400" b="1" dirty="0">
                <a:solidFill>
                  <a:srgbClr val="D2A000"/>
                </a:solidFill>
                <a:effectLst>
                  <a:outerShdw blurRad="38100" dist="38100" dir="2700000" algn="tl">
                    <a:srgbClr val="000000">
                      <a:alpha val="43137"/>
                    </a:srgbClr>
                  </a:outerShdw>
                </a:effectLst>
                <a:latin typeface="+mj-lt"/>
              </a:rPr>
              <a:t>2</a:t>
            </a:r>
          </a:p>
        </p:txBody>
      </p:sp>
      <p:sp>
        <p:nvSpPr>
          <p:cNvPr id="14" name="TextBox 13">
            <a:extLst>
              <a:ext uri="{FF2B5EF4-FFF2-40B4-BE49-F238E27FC236}">
                <a16:creationId xmlns:a16="http://schemas.microsoft.com/office/drawing/2014/main" id="{3EB76F45-E8B8-47A5-9401-6EC24F1B9539}"/>
              </a:ext>
            </a:extLst>
          </p:cNvPr>
          <p:cNvSpPr txBox="1"/>
          <p:nvPr/>
        </p:nvSpPr>
        <p:spPr>
          <a:xfrm>
            <a:off x="7343774" y="1239199"/>
            <a:ext cx="3762376" cy="4939814"/>
          </a:xfrm>
          <a:prstGeom prst="rect">
            <a:avLst/>
          </a:prstGeom>
          <a:noFill/>
        </p:spPr>
        <p:txBody>
          <a:bodyPr wrap="square">
            <a:spAutoFit/>
          </a:bodyPr>
          <a:lstStyle/>
          <a:p>
            <a:r>
              <a:rPr lang="en-US" sz="2100" dirty="0" err="1">
                <a:solidFill>
                  <a:srgbClr val="FFC000"/>
                </a:solidFill>
              </a:rPr>
              <a:t>i</a:t>
            </a:r>
            <a:r>
              <a:rPr lang="en-US" sz="2100" b="0" i="0" dirty="0">
                <a:solidFill>
                  <a:srgbClr val="FFC000"/>
                </a:solidFill>
                <a:effectLst/>
              </a:rPr>
              <a:t>. We </a:t>
            </a:r>
            <a:r>
              <a:rPr lang="en-US" sz="2100" dirty="0">
                <a:solidFill>
                  <a:srgbClr val="FFC000"/>
                </a:solidFill>
              </a:rPr>
              <a:t>allocate</a:t>
            </a:r>
            <a:r>
              <a:rPr lang="en-US" sz="2100" b="0" i="0" dirty="0">
                <a:solidFill>
                  <a:srgbClr val="FFC000"/>
                </a:solidFill>
                <a:effectLst/>
              </a:rPr>
              <a:t> </a:t>
            </a:r>
            <a:r>
              <a:rPr lang="en-US" sz="2100" dirty="0">
                <a:solidFill>
                  <a:srgbClr val="FFC000"/>
                </a:solidFill>
              </a:rPr>
              <a:t>1/5</a:t>
            </a:r>
            <a:r>
              <a:rPr lang="en-US" sz="2100" baseline="30000" dirty="0">
                <a:solidFill>
                  <a:srgbClr val="FFC000"/>
                </a:solidFill>
              </a:rPr>
              <a:t>th</a:t>
            </a:r>
            <a:r>
              <a:rPr lang="en-US" sz="2100" dirty="0">
                <a:solidFill>
                  <a:srgbClr val="FFC000"/>
                </a:solidFill>
              </a:rPr>
              <a:t> of a million for each of the stock.</a:t>
            </a:r>
          </a:p>
          <a:p>
            <a:endParaRPr lang="en-US" sz="2100" dirty="0">
              <a:solidFill>
                <a:srgbClr val="FFC000"/>
              </a:solidFill>
            </a:endParaRPr>
          </a:p>
          <a:p>
            <a:r>
              <a:rPr lang="en-US" sz="2100" dirty="0">
                <a:solidFill>
                  <a:srgbClr val="FFC000"/>
                </a:solidFill>
              </a:rPr>
              <a:t>ii. The average daily portfolio return is .09% based on our initial allocation.</a:t>
            </a:r>
          </a:p>
          <a:p>
            <a:endParaRPr lang="en-US" sz="2100" dirty="0">
              <a:solidFill>
                <a:srgbClr val="FFC000"/>
              </a:solidFill>
            </a:endParaRPr>
          </a:p>
          <a:p>
            <a:r>
              <a:rPr lang="en-US" sz="2100" dirty="0">
                <a:solidFill>
                  <a:srgbClr val="FFC000"/>
                </a:solidFill>
              </a:rPr>
              <a:t>iii. Cumulative portfolio returns is around 484% on the last day for all these stocks together.</a:t>
            </a:r>
          </a:p>
          <a:p>
            <a:endParaRPr lang="en-US" sz="2100" dirty="0">
              <a:solidFill>
                <a:srgbClr val="FFC000"/>
              </a:solidFill>
            </a:endParaRPr>
          </a:p>
          <a:p>
            <a:r>
              <a:rPr lang="en-IN" sz="2100" dirty="0">
                <a:solidFill>
                  <a:srgbClr val="FFC000"/>
                </a:solidFill>
              </a:rPr>
              <a:t>iv. The Portfolio Risk for the selected stocks come out to be 57%.</a:t>
            </a:r>
          </a:p>
        </p:txBody>
      </p:sp>
      <p:pic>
        <p:nvPicPr>
          <p:cNvPr id="10" name="Picture 2">
            <a:extLst>
              <a:ext uri="{FF2B5EF4-FFF2-40B4-BE49-F238E27FC236}">
                <a16:creationId xmlns:a16="http://schemas.microsoft.com/office/drawing/2014/main" id="{967C7B35-48DC-464D-90EC-07E21FF16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703236"/>
            <a:ext cx="7067548" cy="5925926"/>
          </a:xfrm>
          <a:prstGeom prst="rect">
            <a:avLst/>
          </a:prstGeom>
          <a:solidFill>
            <a:srgbClr val="FFFFFF">
              <a:shade val="85000"/>
            </a:srgbClr>
          </a:solidFill>
          <a:ln w="76200" cap="sq">
            <a:solidFill>
              <a:schemeClr val="tx1">
                <a:lumMod val="6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6342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490A500-BC81-4B6C-89A9-491E341DA4E8}"/>
              </a:ext>
            </a:extLst>
          </p:cNvPr>
          <p:cNvGraphicFramePr/>
          <p:nvPr>
            <p:extLst>
              <p:ext uri="{D42A27DB-BD31-4B8C-83A1-F6EECF244321}">
                <p14:modId xmlns:p14="http://schemas.microsoft.com/office/powerpoint/2010/main" val="219451463"/>
              </p:ext>
            </p:extLst>
          </p:nvPr>
        </p:nvGraphicFramePr>
        <p:xfrm>
          <a:off x="400048" y="962024"/>
          <a:ext cx="8820152" cy="250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72BFBA9C-ED55-40DA-9B23-47F8A15B25F3}"/>
              </a:ext>
            </a:extLst>
          </p:cNvPr>
          <p:cNvSpPr/>
          <p:nvPr/>
        </p:nvSpPr>
        <p:spPr>
          <a:xfrm>
            <a:off x="9429750" y="971551"/>
            <a:ext cx="2628900" cy="2495548"/>
          </a:xfrm>
          <a:prstGeom prst="rect">
            <a:avLst/>
          </a:prstGeom>
          <a:solidFill>
            <a:schemeClr val="accent1"/>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200" dirty="0">
                <a:solidFill>
                  <a:schemeClr val="tx1"/>
                </a:solidFill>
              </a:rPr>
              <a:t>RETURN = 236% </a:t>
            </a:r>
          </a:p>
          <a:p>
            <a:r>
              <a:rPr lang="en-US" sz="2200" dirty="0">
                <a:solidFill>
                  <a:schemeClr val="tx1"/>
                </a:solidFill>
              </a:rPr>
              <a:t>       RISK = 41%</a:t>
            </a:r>
          </a:p>
        </p:txBody>
      </p:sp>
      <p:graphicFrame>
        <p:nvGraphicFramePr>
          <p:cNvPr id="10" name="Diagram 9">
            <a:extLst>
              <a:ext uri="{FF2B5EF4-FFF2-40B4-BE49-F238E27FC236}">
                <a16:creationId xmlns:a16="http://schemas.microsoft.com/office/drawing/2014/main" id="{6E9F0D98-18D0-44E6-BAFD-C5D509F18CFD}"/>
              </a:ext>
            </a:extLst>
          </p:cNvPr>
          <p:cNvGraphicFramePr/>
          <p:nvPr>
            <p:extLst>
              <p:ext uri="{D42A27DB-BD31-4B8C-83A1-F6EECF244321}">
                <p14:modId xmlns:p14="http://schemas.microsoft.com/office/powerpoint/2010/main" val="2123373712"/>
              </p:ext>
            </p:extLst>
          </p:nvPr>
        </p:nvGraphicFramePr>
        <p:xfrm>
          <a:off x="1047750" y="3772496"/>
          <a:ext cx="6096000" cy="18466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C3834CBB-0509-4516-A85A-5C155E3312D1}"/>
              </a:ext>
            </a:extLst>
          </p:cNvPr>
          <p:cNvGraphicFramePr/>
          <p:nvPr>
            <p:extLst>
              <p:ext uri="{D42A27DB-BD31-4B8C-83A1-F6EECF244321}">
                <p14:modId xmlns:p14="http://schemas.microsoft.com/office/powerpoint/2010/main" val="1201927575"/>
              </p:ext>
            </p:extLst>
          </p:nvPr>
        </p:nvGraphicFramePr>
        <p:xfrm>
          <a:off x="400048" y="3721893"/>
          <a:ext cx="8820152" cy="29860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2" name="Rectangle 11">
            <a:extLst>
              <a:ext uri="{FF2B5EF4-FFF2-40B4-BE49-F238E27FC236}">
                <a16:creationId xmlns:a16="http://schemas.microsoft.com/office/drawing/2014/main" id="{81FA5FA9-19D9-4475-AD80-9D0EBE8E0160}"/>
              </a:ext>
            </a:extLst>
          </p:cNvPr>
          <p:cNvSpPr/>
          <p:nvPr/>
        </p:nvSpPr>
        <p:spPr>
          <a:xfrm>
            <a:off x="9429750" y="3740943"/>
            <a:ext cx="2628900" cy="2917032"/>
          </a:xfrm>
          <a:prstGeom prst="rect">
            <a:avLst/>
          </a:prstGeom>
          <a:solidFill>
            <a:schemeClr val="accent1"/>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200" dirty="0">
                <a:solidFill>
                  <a:schemeClr val="tx1"/>
                </a:solidFill>
              </a:rPr>
              <a:t>RETURN = 756% </a:t>
            </a:r>
          </a:p>
          <a:p>
            <a:r>
              <a:rPr lang="en-US" sz="2200" dirty="0">
                <a:solidFill>
                  <a:schemeClr val="tx1"/>
                </a:solidFill>
              </a:rPr>
              <a:t>       RISK = 46%</a:t>
            </a:r>
          </a:p>
        </p:txBody>
      </p:sp>
      <p:sp>
        <p:nvSpPr>
          <p:cNvPr id="13" name="Rectangle 12">
            <a:extLst>
              <a:ext uri="{FF2B5EF4-FFF2-40B4-BE49-F238E27FC236}">
                <a16:creationId xmlns:a16="http://schemas.microsoft.com/office/drawing/2014/main" id="{10D35C31-26AE-415A-B974-D42F62056806}"/>
              </a:ext>
            </a:extLst>
          </p:cNvPr>
          <p:cNvSpPr/>
          <p:nvPr/>
        </p:nvSpPr>
        <p:spPr>
          <a:xfrm>
            <a:off x="0" y="0"/>
            <a:ext cx="12192000" cy="6858000"/>
          </a:xfrm>
          <a:prstGeom prst="rect">
            <a:avLst/>
          </a:prstGeom>
          <a:noFill/>
          <a:ln w="139700"/>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1CF7D501-F1B0-46DE-9445-887F3BD2E3FD}"/>
              </a:ext>
            </a:extLst>
          </p:cNvPr>
          <p:cNvSpPr txBox="1"/>
          <p:nvPr/>
        </p:nvSpPr>
        <p:spPr>
          <a:xfrm>
            <a:off x="1581150" y="11610"/>
            <a:ext cx="8896350" cy="769441"/>
          </a:xfrm>
          <a:prstGeom prst="rect">
            <a:avLst/>
          </a:prstGeom>
          <a:noFill/>
        </p:spPr>
        <p:txBody>
          <a:bodyPr wrap="square" rtlCol="0">
            <a:spAutoFit/>
          </a:bodyPr>
          <a:lstStyle/>
          <a:p>
            <a:pPr algn="ctr"/>
            <a:r>
              <a:rPr lang="en-IN" sz="4400" b="1" u="sng" dirty="0">
                <a:effectLst>
                  <a:outerShdw blurRad="38100" dist="38100" dir="2700000" algn="tl">
                    <a:srgbClr val="000000">
                      <a:alpha val="43137"/>
                    </a:srgbClr>
                  </a:outerShdw>
                </a:effectLst>
                <a:latin typeface="Copperplate Gothic Light" panose="020E0507020206020404" pitchFamily="34" charset="0"/>
              </a:rPr>
              <a:t>Final Portfolios</a:t>
            </a:r>
          </a:p>
        </p:txBody>
      </p:sp>
    </p:spTree>
    <p:extLst>
      <p:ext uri="{BB962C8B-B14F-4D97-AF65-F5344CB8AC3E}">
        <p14:creationId xmlns:p14="http://schemas.microsoft.com/office/powerpoint/2010/main" val="260102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709E4-60E2-49B5-A83B-E831E0F34B28}"/>
              </a:ext>
            </a:extLst>
          </p:cNvPr>
          <p:cNvSpPr txBox="1"/>
          <p:nvPr/>
        </p:nvSpPr>
        <p:spPr>
          <a:xfrm>
            <a:off x="2428875" y="2459504"/>
            <a:ext cx="7038975" cy="1600438"/>
          </a:xfrm>
          <a:prstGeom prst="rect">
            <a:avLst/>
          </a:prstGeom>
          <a:noFill/>
        </p:spPr>
        <p:txBody>
          <a:bodyPr wrap="square" rtlCol="0">
            <a:spAutoFit/>
          </a:bodyPr>
          <a:lstStyle/>
          <a:p>
            <a:pPr algn="ctr"/>
            <a:r>
              <a:rPr lang="en-US" sz="9800" dirty="0">
                <a:solidFill>
                  <a:srgbClr val="D2A000"/>
                </a:solidFill>
                <a:latin typeface="Copperplate Gothic Light" panose="020E0507020206020404" pitchFamily="34" charset="0"/>
              </a:rPr>
              <a:t>Thank you</a:t>
            </a:r>
          </a:p>
        </p:txBody>
      </p:sp>
      <p:sp>
        <p:nvSpPr>
          <p:cNvPr id="3" name="Rectangle 2">
            <a:extLst>
              <a:ext uri="{FF2B5EF4-FFF2-40B4-BE49-F238E27FC236}">
                <a16:creationId xmlns:a16="http://schemas.microsoft.com/office/drawing/2014/main" id="{12544FA3-981C-4195-9324-961B6F648071}"/>
              </a:ext>
            </a:extLst>
          </p:cNvPr>
          <p:cNvSpPr/>
          <p:nvPr/>
        </p:nvSpPr>
        <p:spPr>
          <a:xfrm>
            <a:off x="0" y="0"/>
            <a:ext cx="12192000" cy="6858000"/>
          </a:xfrm>
          <a:prstGeom prst="rect">
            <a:avLst/>
          </a:prstGeom>
          <a:noFill/>
          <a:ln w="139700"/>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4004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09F-7B12-4DE1-8E93-93916C959828}"/>
              </a:ext>
            </a:extLst>
          </p:cNvPr>
          <p:cNvSpPr>
            <a:spLocks noGrp="1"/>
          </p:cNvSpPr>
          <p:nvPr>
            <p:ph type="title"/>
          </p:nvPr>
        </p:nvSpPr>
        <p:spPr>
          <a:xfrm>
            <a:off x="176213" y="276300"/>
            <a:ext cx="11839574" cy="866700"/>
          </a:xfrm>
        </p:spPr>
        <p:txBody>
          <a:bodyPr>
            <a:normAutofit/>
          </a:bodyPr>
          <a:lstStyle/>
          <a:p>
            <a:pPr algn="ctr"/>
            <a:r>
              <a:rPr lang="en-IN" sz="4000" b="1" u="sng" dirty="0">
                <a:solidFill>
                  <a:schemeClr val="accent1"/>
                </a:solidFill>
              </a:rPr>
              <a:t>Stock Market Analysis &amp; Portfolio Management</a:t>
            </a:r>
          </a:p>
        </p:txBody>
      </p:sp>
      <p:sp>
        <p:nvSpPr>
          <p:cNvPr id="3" name="Content Placeholder 2">
            <a:extLst>
              <a:ext uri="{FF2B5EF4-FFF2-40B4-BE49-F238E27FC236}">
                <a16:creationId xmlns:a16="http://schemas.microsoft.com/office/drawing/2014/main" id="{188BE92F-38C9-4A92-8CAB-0E04B66CB011}"/>
              </a:ext>
            </a:extLst>
          </p:cNvPr>
          <p:cNvSpPr>
            <a:spLocks noGrp="1"/>
          </p:cNvSpPr>
          <p:nvPr>
            <p:ph idx="1"/>
          </p:nvPr>
        </p:nvSpPr>
        <p:spPr>
          <a:xfrm>
            <a:off x="581026" y="1952624"/>
            <a:ext cx="11268074" cy="4629075"/>
          </a:xfrm>
        </p:spPr>
        <p: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100" b="0" i="0" u="none" strike="noStrike" kern="1200" cap="none" spc="0" normalizeH="0" baseline="0" noProof="0" dirty="0">
                <a:ln>
                  <a:noFill/>
                </a:ln>
                <a:solidFill>
                  <a:prstClr val="white"/>
                </a:solidFill>
                <a:effectLst/>
                <a:uLnTx/>
                <a:uFillTx/>
                <a:latin typeface="Avenir Next LT Pro Light" panose="020B0304020202020204" pitchFamily="34" charset="0"/>
                <a:ea typeface="+mn-ea"/>
                <a:cs typeface="+mn-cs"/>
              </a:rPr>
              <a:t>A Portfolio Manager makes investment decisions and carries out other related activities on behalf of vested investors. Their main objective is to realize the needs of the investor and suggest a suitable portfolio that meets all the expectations. They are responsible for establishing the best investment strategy, selecting appropriate investments along with the right allocation.</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100" b="0" i="0" u="none" strike="noStrike" kern="1200" cap="none" spc="0" normalizeH="0" baseline="0" noProof="0" dirty="0">
              <a:ln>
                <a:noFill/>
              </a:ln>
              <a:solidFill>
                <a:prstClr val="white"/>
              </a:solidFill>
              <a:effectLst/>
              <a:uLnTx/>
              <a:uFillTx/>
              <a:latin typeface="Avenir Next LT Pro Light" panose="020B0304020202020204" pitchFamily="34"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100" b="0" i="0" u="none" strike="noStrike" kern="1200" cap="none" spc="0" normalizeH="0" baseline="0" noProof="0" dirty="0">
                <a:ln>
                  <a:noFill/>
                </a:ln>
                <a:solidFill>
                  <a:prstClr val="white"/>
                </a:solidFill>
                <a:effectLst/>
                <a:uLnTx/>
                <a:uFillTx/>
                <a:latin typeface="Avenir Next LT Pro Light" panose="020B0304020202020204" pitchFamily="34" charset="0"/>
                <a:ea typeface="+mn-ea"/>
                <a:cs typeface="+mn-cs"/>
              </a:rPr>
              <a:t>Consider yourself working for an associate at an investment firm that manages accounts for private clients. Your role requires you to analyze a portfolio of stocks to provide consultation on investment management based on client’s requirement. Your task is to provide consultation to two different investors, Mr. Patrick Jyenger and Mr. Peter Jyenger based on their requirements and financial objectives. You can refer to the elements mentioned in the video to develop the investor persona.</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100" b="0" i="0" u="none" strike="noStrike" kern="1200" cap="none" spc="0" normalizeH="0" baseline="0" noProof="0" dirty="0">
              <a:ln>
                <a:noFill/>
              </a:ln>
              <a:solidFill>
                <a:prstClr val="white"/>
              </a:solidFill>
              <a:effectLst/>
              <a:uLnTx/>
              <a:uFillTx/>
              <a:latin typeface="Avenir Next LT Pro Light" panose="020B0304020202020204" pitchFamily="34" charset="0"/>
              <a:ea typeface="+mn-ea"/>
              <a:cs typeface="+mn-cs"/>
            </a:endParaRPr>
          </a:p>
          <a:p>
            <a:endParaRPr lang="en-IN" dirty="0"/>
          </a:p>
        </p:txBody>
      </p:sp>
      <p:sp>
        <p:nvSpPr>
          <p:cNvPr id="4" name="TextBox 3">
            <a:extLst>
              <a:ext uri="{FF2B5EF4-FFF2-40B4-BE49-F238E27FC236}">
                <a16:creationId xmlns:a16="http://schemas.microsoft.com/office/drawing/2014/main" id="{877B3D6A-0404-430F-9041-ECC21C9DABA6}"/>
              </a:ext>
            </a:extLst>
          </p:cNvPr>
          <p:cNvSpPr txBox="1"/>
          <p:nvPr/>
        </p:nvSpPr>
        <p:spPr>
          <a:xfrm>
            <a:off x="581025" y="1228725"/>
            <a:ext cx="4152900" cy="5355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sng" strike="noStrike" kern="1200" cap="none" spc="0" normalizeH="0" baseline="0" noProof="0" dirty="0">
                <a:ln>
                  <a:noFill/>
                </a:ln>
                <a:solidFill>
                  <a:schemeClr val="accent1"/>
                </a:solidFill>
                <a:effectLst/>
                <a:uLnTx/>
                <a:uFillTx/>
                <a:latin typeface="Bahnschrift" panose="020B0502040204020203" pitchFamily="34" charset="0"/>
                <a:ea typeface="+mn-ea"/>
                <a:cs typeface="+mn-cs"/>
              </a:rPr>
              <a:t>Problem Statement</a:t>
            </a:r>
            <a:r>
              <a:rPr kumimoji="0" lang="en-US" sz="3200" b="0" i="0" u="none" strike="noStrike" kern="1200" cap="none" spc="0" normalizeH="0" baseline="0" noProof="0" dirty="0">
                <a:ln>
                  <a:noFill/>
                </a:ln>
                <a:solidFill>
                  <a:schemeClr val="accent1"/>
                </a:solidFill>
                <a:effectLst/>
                <a:uLnTx/>
                <a:uFillTx/>
                <a:latin typeface="Bahnschrift" panose="020B0502040204020203" pitchFamily="34" charset="0"/>
                <a:ea typeface="+mn-ea"/>
                <a:cs typeface="+mn-cs"/>
              </a:rPr>
              <a:t> :-</a:t>
            </a:r>
          </a:p>
        </p:txBody>
      </p:sp>
      <p:sp>
        <p:nvSpPr>
          <p:cNvPr id="5" name="Rectangle 4">
            <a:extLst>
              <a:ext uri="{FF2B5EF4-FFF2-40B4-BE49-F238E27FC236}">
                <a16:creationId xmlns:a16="http://schemas.microsoft.com/office/drawing/2014/main" id="{020E1D7D-5571-411D-A42A-5CC016280242}"/>
              </a:ext>
            </a:extLst>
          </p:cNvPr>
          <p:cNvSpPr/>
          <p:nvPr/>
        </p:nvSpPr>
        <p:spPr>
          <a:xfrm>
            <a:off x="0" y="0"/>
            <a:ext cx="12192000" cy="6858000"/>
          </a:xfrm>
          <a:prstGeom prst="rect">
            <a:avLst/>
          </a:prstGeom>
          <a:noFill/>
          <a:ln w="127000"/>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01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243F-CEF8-4529-9B38-03DDC4386091}"/>
              </a:ext>
            </a:extLst>
          </p:cNvPr>
          <p:cNvSpPr>
            <a:spLocks noGrp="1"/>
          </p:cNvSpPr>
          <p:nvPr>
            <p:ph type="title"/>
          </p:nvPr>
        </p:nvSpPr>
        <p:spPr>
          <a:xfrm>
            <a:off x="0" y="171525"/>
            <a:ext cx="12192000" cy="685725"/>
          </a:xfrm>
        </p:spPr>
        <p:txBody>
          <a:bodyPr/>
          <a:lstStyle/>
          <a:p>
            <a:pPr algn="ctr"/>
            <a:r>
              <a:rPr kumimoji="0" lang="en-IN" sz="4000" b="1" i="0" u="sng" strike="noStrike" kern="1200" cap="none" spc="0" normalizeH="0" baseline="0" noProof="0" dirty="0">
                <a:ln>
                  <a:noFill/>
                </a:ln>
                <a:solidFill>
                  <a:srgbClr val="A0A641"/>
                </a:solidFill>
                <a:effectLst/>
                <a:uLnTx/>
                <a:uFillTx/>
                <a:latin typeface="Sagona Book"/>
                <a:ea typeface="+mj-ea"/>
                <a:cs typeface="+mj-cs"/>
              </a:rPr>
              <a:t>Stock Market Analysis &amp; Portfolio Management</a:t>
            </a:r>
            <a:endParaRPr lang="en-IN" dirty="0"/>
          </a:p>
        </p:txBody>
      </p:sp>
      <p:sp>
        <p:nvSpPr>
          <p:cNvPr id="3" name="Content Placeholder 2">
            <a:extLst>
              <a:ext uri="{FF2B5EF4-FFF2-40B4-BE49-F238E27FC236}">
                <a16:creationId xmlns:a16="http://schemas.microsoft.com/office/drawing/2014/main" id="{B4B9C519-A3C7-4C2A-A418-1A877413AF88}"/>
              </a:ext>
            </a:extLst>
          </p:cNvPr>
          <p:cNvSpPr>
            <a:spLocks noGrp="1"/>
          </p:cNvSpPr>
          <p:nvPr>
            <p:ph idx="1"/>
          </p:nvPr>
        </p:nvSpPr>
        <p:spPr>
          <a:xfrm>
            <a:off x="169862" y="1998600"/>
            <a:ext cx="11669713" cy="4687875"/>
          </a:xfrm>
        </p:spPr>
        <p:txBody>
          <a:bodyPr>
            <a:noAutofit/>
          </a:bodyPr>
          <a:lstStyle/>
          <a:p>
            <a:pPr marL="0" indent="0">
              <a:buClr>
                <a:schemeClr val="tx1"/>
              </a:buClr>
              <a:buNone/>
            </a:pPr>
            <a:r>
              <a:rPr lang="en-US" u="sng" dirty="0"/>
              <a:t>Following points summarize the expected tasks in the assignment </a:t>
            </a:r>
            <a:r>
              <a:rPr lang="en-US" dirty="0"/>
              <a:t>:</a:t>
            </a:r>
          </a:p>
          <a:p>
            <a:pPr marL="457200" indent="-457200" algn="just">
              <a:buClr>
                <a:schemeClr val="tx1"/>
              </a:buClr>
              <a:buFont typeface="+mj-lt"/>
              <a:buAutoNum type="arabicParenR"/>
            </a:pPr>
            <a:r>
              <a:rPr lang="en-US" dirty="0"/>
              <a:t>Use the elements of technical analysis to understand the trend of the underlying stocks. The metrics associated with risk and returns must help realize whether the security meets the criteria of the investor’s financial goals.</a:t>
            </a:r>
          </a:p>
          <a:p>
            <a:pPr marL="457200" indent="-457200" algn="just">
              <a:buClr>
                <a:schemeClr val="tx1"/>
              </a:buClr>
              <a:buFont typeface="+mj-lt"/>
              <a:buAutoNum type="arabicParenR"/>
            </a:pPr>
            <a:r>
              <a:rPr lang="en-US" dirty="0"/>
              <a:t>Use the metrics and the visualizations to compare the performance of the available securities against each other, and also against the market index, S&amp;P500.</a:t>
            </a:r>
          </a:p>
          <a:p>
            <a:pPr marL="457200" indent="-457200" algn="just">
              <a:buClr>
                <a:schemeClr val="tx1"/>
              </a:buClr>
              <a:buFont typeface="+mj-lt"/>
              <a:buAutoNum type="arabicParenR"/>
            </a:pPr>
            <a:r>
              <a:rPr lang="en-US" dirty="0"/>
              <a:t>The findings should be aligned with the investor persona to select the appropriate stocks for the portfolio.</a:t>
            </a:r>
          </a:p>
          <a:p>
            <a:pPr marL="457200" indent="-457200" algn="just">
              <a:buClr>
                <a:schemeClr val="tx1"/>
              </a:buClr>
              <a:buFont typeface="+mj-lt"/>
              <a:buAutoNum type="arabicParenR"/>
            </a:pPr>
            <a:r>
              <a:rPr lang="en-US" dirty="0"/>
              <a:t>After the selection of stocks, the portfolio must be validated using the active investment strategy to estimate the prices in future. To check if the portfolio has the potential to fulfil the financial goals set by the investor.</a:t>
            </a:r>
            <a:endParaRPr lang="en-IN" dirty="0"/>
          </a:p>
        </p:txBody>
      </p:sp>
      <p:sp>
        <p:nvSpPr>
          <p:cNvPr id="5" name="TextBox 4">
            <a:extLst>
              <a:ext uri="{FF2B5EF4-FFF2-40B4-BE49-F238E27FC236}">
                <a16:creationId xmlns:a16="http://schemas.microsoft.com/office/drawing/2014/main" id="{2FA2BDE1-0050-470B-8F4D-EC3ADA36E34A}"/>
              </a:ext>
            </a:extLst>
          </p:cNvPr>
          <p:cNvSpPr txBox="1"/>
          <p:nvPr/>
        </p:nvSpPr>
        <p:spPr>
          <a:xfrm>
            <a:off x="93662" y="1098284"/>
            <a:ext cx="6823800" cy="5355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sng" strike="noStrike" kern="1200" cap="none" spc="0" normalizeH="0" baseline="0" noProof="0" dirty="0">
                <a:ln>
                  <a:noFill/>
                </a:ln>
                <a:solidFill>
                  <a:srgbClr val="A0A641"/>
                </a:solidFill>
                <a:effectLst/>
                <a:uLnTx/>
                <a:uFillTx/>
                <a:latin typeface="Bahnschrift" panose="020B0502040204020203" pitchFamily="34" charset="0"/>
                <a:ea typeface="+mn-ea"/>
                <a:cs typeface="+mn-cs"/>
              </a:rPr>
              <a:t>Expected Goals</a:t>
            </a:r>
            <a:r>
              <a:rPr kumimoji="0" lang="en-US" sz="3200" b="1" i="0" strike="noStrike" kern="1200" cap="none" spc="0" normalizeH="0" baseline="0" noProof="0" dirty="0">
                <a:ln>
                  <a:noFill/>
                </a:ln>
                <a:solidFill>
                  <a:srgbClr val="A0A641"/>
                </a:solidFill>
                <a:effectLst/>
                <a:uLnTx/>
                <a:uFillTx/>
                <a:latin typeface="Bahnschrift" panose="020B0502040204020203" pitchFamily="34" charset="0"/>
                <a:ea typeface="+mn-ea"/>
                <a:cs typeface="+mn-cs"/>
              </a:rPr>
              <a:t> :-</a:t>
            </a:r>
            <a:endParaRPr kumimoji="0" lang="en-US" sz="3200" b="0" i="0" strike="noStrike" kern="1200" cap="none" spc="0" normalizeH="0" baseline="0" noProof="0" dirty="0">
              <a:ln>
                <a:noFill/>
              </a:ln>
              <a:solidFill>
                <a:srgbClr val="A0A641"/>
              </a:solidFill>
              <a:effectLst/>
              <a:uLnTx/>
              <a:uFillTx/>
              <a:latin typeface="Bahnschrift" panose="020B0502040204020203" pitchFamily="34" charset="0"/>
              <a:ea typeface="+mn-ea"/>
              <a:cs typeface="+mn-cs"/>
            </a:endParaRPr>
          </a:p>
        </p:txBody>
      </p:sp>
      <p:sp>
        <p:nvSpPr>
          <p:cNvPr id="6" name="Rectangle 5">
            <a:extLst>
              <a:ext uri="{FF2B5EF4-FFF2-40B4-BE49-F238E27FC236}">
                <a16:creationId xmlns:a16="http://schemas.microsoft.com/office/drawing/2014/main" id="{7E8BAB58-1B65-4A0F-A105-7EADB5FFD6A6}"/>
              </a:ext>
            </a:extLst>
          </p:cNvPr>
          <p:cNvSpPr/>
          <p:nvPr/>
        </p:nvSpPr>
        <p:spPr>
          <a:xfrm>
            <a:off x="0" y="0"/>
            <a:ext cx="12192000" cy="6858000"/>
          </a:xfrm>
          <a:prstGeom prst="rect">
            <a:avLst/>
          </a:prstGeom>
          <a:noFill/>
          <a:ln w="127000"/>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0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E924D1C6-9515-4667-8B80-155E61951FE9}"/>
              </a:ext>
            </a:extLst>
          </p:cNvPr>
          <p:cNvGraphicFramePr/>
          <p:nvPr>
            <p:extLst>
              <p:ext uri="{D42A27DB-BD31-4B8C-83A1-F6EECF244321}">
                <p14:modId xmlns:p14="http://schemas.microsoft.com/office/powerpoint/2010/main" val="188260122"/>
              </p:ext>
            </p:extLst>
          </p:nvPr>
        </p:nvGraphicFramePr>
        <p:xfrm>
          <a:off x="1314448" y="237869"/>
          <a:ext cx="10772777" cy="6534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BE0BC3AB-40A6-406F-9316-1A30A2C11C14}"/>
              </a:ext>
            </a:extLst>
          </p:cNvPr>
          <p:cNvCxnSpPr>
            <a:cxnSpLocks/>
          </p:cNvCxnSpPr>
          <p:nvPr/>
        </p:nvCxnSpPr>
        <p:spPr>
          <a:xfrm flipV="1">
            <a:off x="4410075" y="995364"/>
            <a:ext cx="800101" cy="395286"/>
          </a:xfrm>
          <a:prstGeom prst="bentConnector3">
            <a:avLst/>
          </a:prstGeom>
          <a:ln w="38100">
            <a:solidFill>
              <a:schemeClr val="bg1"/>
            </a:solidFill>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4736DCE7-A3DC-4798-B044-B64BDD2C6AA6}"/>
              </a:ext>
            </a:extLst>
          </p:cNvPr>
          <p:cNvCxnSpPr>
            <a:cxnSpLocks/>
          </p:cNvCxnSpPr>
          <p:nvPr/>
        </p:nvCxnSpPr>
        <p:spPr>
          <a:xfrm flipV="1">
            <a:off x="8134350" y="995364"/>
            <a:ext cx="676275" cy="395288"/>
          </a:xfrm>
          <a:prstGeom prst="bentConnector3">
            <a:avLst/>
          </a:prstGeom>
          <a:ln w="38100">
            <a:tailEnd type="triangle"/>
          </a:ln>
          <a:effectLst>
            <a:glow rad="635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CDFFF487-2067-4BDC-9E81-827BE478316A}"/>
              </a:ext>
            </a:extLst>
          </p:cNvPr>
          <p:cNvSpPr txBox="1"/>
          <p:nvPr/>
        </p:nvSpPr>
        <p:spPr>
          <a:xfrm rot="16200000">
            <a:off x="-2814375" y="2691082"/>
            <a:ext cx="6858003" cy="1323439"/>
          </a:xfrm>
          <a:prstGeom prst="rect">
            <a:avLst/>
          </a:prstGeom>
          <a:noFill/>
        </p:spPr>
        <p:txBody>
          <a:bodyPr wrap="square">
            <a:spAutoFit/>
          </a:bodyPr>
          <a:lstStyle/>
          <a:p>
            <a:pPr algn="ctr"/>
            <a:r>
              <a:rPr kumimoji="0" lang="en-US" sz="7800" b="1" i="0" u="sng"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Sagona Book"/>
                <a:ea typeface="+mj-ea"/>
                <a:cs typeface="+mj-cs"/>
              </a:rPr>
              <a:t>Methodology</a:t>
            </a:r>
            <a:endParaRPr lang="en-IN" sz="7800" u="sng" dirty="0">
              <a:solidFill>
                <a:schemeClr val="accent1"/>
              </a:solidFill>
            </a:endParaRPr>
          </a:p>
        </p:txBody>
      </p:sp>
      <p:sp>
        <p:nvSpPr>
          <p:cNvPr id="46" name="Rectangle 45">
            <a:extLst>
              <a:ext uri="{FF2B5EF4-FFF2-40B4-BE49-F238E27FC236}">
                <a16:creationId xmlns:a16="http://schemas.microsoft.com/office/drawing/2014/main" id="{A9B1C0AE-D2B0-4F99-AF43-ACB885CC39E7}"/>
              </a:ext>
            </a:extLst>
          </p:cNvPr>
          <p:cNvSpPr/>
          <p:nvPr/>
        </p:nvSpPr>
        <p:spPr>
          <a:xfrm>
            <a:off x="0" y="-76200"/>
            <a:ext cx="12192000" cy="6772274"/>
          </a:xfrm>
          <a:prstGeom prst="rect">
            <a:avLst/>
          </a:prstGeom>
          <a:noFill/>
          <a:ln w="127000"/>
          <a:effectLst>
            <a:outerShdw blurRad="50800" dist="38100" dir="2700000" algn="tl"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513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data load strategy for testing? How to perform it? and How to test  full load and incremental load? - IDWBI">
            <a:extLst>
              <a:ext uri="{FF2B5EF4-FFF2-40B4-BE49-F238E27FC236}">
                <a16:creationId xmlns:a16="http://schemas.microsoft.com/office/drawing/2014/main" id="{FDFC952A-1B34-498B-B997-DFCC7B5D5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943"/>
          <a:stretch/>
        </p:blipFill>
        <p:spPr bwMode="auto">
          <a:xfrm>
            <a:off x="3808562" y="1241659"/>
            <a:ext cx="8153284" cy="5422011"/>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DE3AE737-8EB9-4E89-BFBB-6E5FCBDD08CB}"/>
              </a:ext>
            </a:extLst>
          </p:cNvPr>
          <p:cNvGrpSpPr/>
          <p:nvPr/>
        </p:nvGrpSpPr>
        <p:grpSpPr>
          <a:xfrm>
            <a:off x="335782" y="194330"/>
            <a:ext cx="10315624" cy="6915757"/>
            <a:chOff x="228895" y="-32857"/>
            <a:chExt cx="10221322" cy="6985311"/>
          </a:xfrm>
          <a:noFill/>
        </p:grpSpPr>
        <p:sp>
          <p:nvSpPr>
            <p:cNvPr id="5" name="Rectangle: Rounded Corners 4">
              <a:extLst>
                <a:ext uri="{FF2B5EF4-FFF2-40B4-BE49-F238E27FC236}">
                  <a16:creationId xmlns:a16="http://schemas.microsoft.com/office/drawing/2014/main" id="{B39A3DE0-3EA9-4BCD-B901-AE73CDB5261F}"/>
                </a:ext>
              </a:extLst>
            </p:cNvPr>
            <p:cNvSpPr/>
            <p:nvPr/>
          </p:nvSpPr>
          <p:spPr>
            <a:xfrm>
              <a:off x="228895" y="418049"/>
              <a:ext cx="3419094" cy="6534405"/>
            </a:xfrm>
            <a:prstGeom prst="roundRect">
              <a:avLst>
                <a:gd name="adj" fmla="val 10000"/>
              </a:avLst>
            </a:prstGeom>
            <a:grp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Rounded Corners 4">
              <a:extLst>
                <a:ext uri="{FF2B5EF4-FFF2-40B4-BE49-F238E27FC236}">
                  <a16:creationId xmlns:a16="http://schemas.microsoft.com/office/drawing/2014/main" id="{89E1F658-5A74-4798-AD10-27A918184CB1}"/>
                </a:ext>
              </a:extLst>
            </p:cNvPr>
            <p:cNvSpPr txBox="1"/>
            <p:nvPr/>
          </p:nvSpPr>
          <p:spPr>
            <a:xfrm>
              <a:off x="1727339" y="-32857"/>
              <a:ext cx="8722878" cy="105786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4000" b="1" i="0" u="none" kern="1200" baseline="0" dirty="0">
                  <a:solidFill>
                    <a:schemeClr val="tx1"/>
                  </a:solidFill>
                </a:rPr>
                <a:t> 1. </a:t>
              </a:r>
              <a:r>
                <a:rPr lang="en-US" sz="4000" b="1" i="0" u="sng" kern="1200" baseline="0" dirty="0">
                  <a:solidFill>
                    <a:schemeClr val="tx1"/>
                  </a:solidFill>
                </a:rPr>
                <a:t>Data Loading &amp; Pre-Processing</a:t>
              </a:r>
              <a:endParaRPr lang="en-IN" sz="4000" kern="1200" dirty="0">
                <a:solidFill>
                  <a:schemeClr val="tx1"/>
                </a:solidFill>
              </a:endParaRPr>
            </a:p>
          </p:txBody>
        </p:sp>
      </p:grpSp>
      <p:grpSp>
        <p:nvGrpSpPr>
          <p:cNvPr id="7" name="Group 6">
            <a:extLst>
              <a:ext uri="{FF2B5EF4-FFF2-40B4-BE49-F238E27FC236}">
                <a16:creationId xmlns:a16="http://schemas.microsoft.com/office/drawing/2014/main" id="{01DEE350-98F3-4222-9684-4237920E5B09}"/>
              </a:ext>
            </a:extLst>
          </p:cNvPr>
          <p:cNvGrpSpPr/>
          <p:nvPr/>
        </p:nvGrpSpPr>
        <p:grpSpPr>
          <a:xfrm>
            <a:off x="527837" y="1832674"/>
            <a:ext cx="2735275" cy="755939"/>
            <a:chOff x="343224" y="1961557"/>
            <a:chExt cx="2735275" cy="755939"/>
          </a:xfrm>
        </p:grpSpPr>
        <p:sp>
          <p:nvSpPr>
            <p:cNvPr id="20" name="Rectangle: Rounded Corners 19">
              <a:extLst>
                <a:ext uri="{FF2B5EF4-FFF2-40B4-BE49-F238E27FC236}">
                  <a16:creationId xmlns:a16="http://schemas.microsoft.com/office/drawing/2014/main" id="{976EC077-C5AC-444C-B360-9CA502B813C6}"/>
                </a:ext>
              </a:extLst>
            </p:cNvPr>
            <p:cNvSpPr/>
            <p:nvPr/>
          </p:nvSpPr>
          <p:spPr>
            <a:xfrm>
              <a:off x="343224" y="1961557"/>
              <a:ext cx="2735275" cy="7559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DE91A4F1-BD00-481F-9FA2-63C1B57A3D41}"/>
                </a:ext>
              </a:extLst>
            </p:cNvPr>
            <p:cNvSpPr txBox="1"/>
            <p:nvPr/>
          </p:nvSpPr>
          <p:spPr>
            <a:xfrm>
              <a:off x="365365" y="1983698"/>
              <a:ext cx="2690993" cy="71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Loading and Reading Data</a:t>
              </a:r>
              <a:endParaRPr lang="en-IN" kern="1200" dirty="0"/>
            </a:p>
          </p:txBody>
        </p:sp>
      </p:grpSp>
      <p:grpSp>
        <p:nvGrpSpPr>
          <p:cNvPr id="8" name="Group 7">
            <a:extLst>
              <a:ext uri="{FF2B5EF4-FFF2-40B4-BE49-F238E27FC236}">
                <a16:creationId xmlns:a16="http://schemas.microsoft.com/office/drawing/2014/main" id="{E15F39C0-16CE-4256-AE5C-0749C7151389}"/>
              </a:ext>
            </a:extLst>
          </p:cNvPr>
          <p:cNvGrpSpPr/>
          <p:nvPr/>
        </p:nvGrpSpPr>
        <p:grpSpPr>
          <a:xfrm>
            <a:off x="549978" y="2754826"/>
            <a:ext cx="2735275" cy="755939"/>
            <a:chOff x="343224" y="2833795"/>
            <a:chExt cx="2735275" cy="755939"/>
          </a:xfrm>
        </p:grpSpPr>
        <p:sp>
          <p:nvSpPr>
            <p:cNvPr id="18" name="Rectangle: Rounded Corners 17">
              <a:extLst>
                <a:ext uri="{FF2B5EF4-FFF2-40B4-BE49-F238E27FC236}">
                  <a16:creationId xmlns:a16="http://schemas.microsoft.com/office/drawing/2014/main" id="{912813CF-2EA0-45C6-89C3-65622682D78D}"/>
                </a:ext>
              </a:extLst>
            </p:cNvPr>
            <p:cNvSpPr/>
            <p:nvPr/>
          </p:nvSpPr>
          <p:spPr>
            <a:xfrm>
              <a:off x="343224" y="2833795"/>
              <a:ext cx="2735275" cy="7559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6">
              <a:extLst>
                <a:ext uri="{FF2B5EF4-FFF2-40B4-BE49-F238E27FC236}">
                  <a16:creationId xmlns:a16="http://schemas.microsoft.com/office/drawing/2014/main" id="{6351B184-C7A2-475C-93BB-37A14A9F4CC4}"/>
                </a:ext>
              </a:extLst>
            </p:cNvPr>
            <p:cNvSpPr txBox="1"/>
            <p:nvPr/>
          </p:nvSpPr>
          <p:spPr>
            <a:xfrm>
              <a:off x="365365" y="2855936"/>
              <a:ext cx="2690993" cy="71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Merging different stock files into one data frame</a:t>
              </a:r>
              <a:endParaRPr lang="en-IN" kern="1200" dirty="0"/>
            </a:p>
          </p:txBody>
        </p:sp>
      </p:grpSp>
      <p:grpSp>
        <p:nvGrpSpPr>
          <p:cNvPr id="9" name="Group 8">
            <a:extLst>
              <a:ext uri="{FF2B5EF4-FFF2-40B4-BE49-F238E27FC236}">
                <a16:creationId xmlns:a16="http://schemas.microsoft.com/office/drawing/2014/main" id="{22FC2BF8-83FC-4CBF-A6F3-1EF3AC58130C}"/>
              </a:ext>
            </a:extLst>
          </p:cNvPr>
          <p:cNvGrpSpPr/>
          <p:nvPr/>
        </p:nvGrpSpPr>
        <p:grpSpPr>
          <a:xfrm>
            <a:off x="505695" y="3684275"/>
            <a:ext cx="2735275" cy="755939"/>
            <a:chOff x="343224" y="3706033"/>
            <a:chExt cx="2735275" cy="755939"/>
          </a:xfrm>
        </p:grpSpPr>
        <p:sp>
          <p:nvSpPr>
            <p:cNvPr id="16" name="Rectangle: Rounded Corners 15">
              <a:extLst>
                <a:ext uri="{FF2B5EF4-FFF2-40B4-BE49-F238E27FC236}">
                  <a16:creationId xmlns:a16="http://schemas.microsoft.com/office/drawing/2014/main" id="{FA3560E6-E5A1-4EC9-9149-100B0526F450}"/>
                </a:ext>
              </a:extLst>
            </p:cNvPr>
            <p:cNvSpPr/>
            <p:nvPr/>
          </p:nvSpPr>
          <p:spPr>
            <a:xfrm>
              <a:off x="343224" y="3706033"/>
              <a:ext cx="2735275" cy="7559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8">
              <a:extLst>
                <a:ext uri="{FF2B5EF4-FFF2-40B4-BE49-F238E27FC236}">
                  <a16:creationId xmlns:a16="http://schemas.microsoft.com/office/drawing/2014/main" id="{7EB71C70-39AA-4608-A3DA-2798E23CCBD9}"/>
                </a:ext>
              </a:extLst>
            </p:cNvPr>
            <p:cNvSpPr txBox="1"/>
            <p:nvPr/>
          </p:nvSpPr>
          <p:spPr>
            <a:xfrm>
              <a:off x="365365" y="3728174"/>
              <a:ext cx="2690993" cy="71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Cleaning the data</a:t>
              </a:r>
              <a:endParaRPr lang="en-IN" kern="1200" dirty="0"/>
            </a:p>
          </p:txBody>
        </p:sp>
      </p:grpSp>
      <p:grpSp>
        <p:nvGrpSpPr>
          <p:cNvPr id="10" name="Group 9">
            <a:extLst>
              <a:ext uri="{FF2B5EF4-FFF2-40B4-BE49-F238E27FC236}">
                <a16:creationId xmlns:a16="http://schemas.microsoft.com/office/drawing/2014/main" id="{A31C16E5-D676-41BE-9EA4-B63AC94B0074}"/>
              </a:ext>
            </a:extLst>
          </p:cNvPr>
          <p:cNvGrpSpPr/>
          <p:nvPr/>
        </p:nvGrpSpPr>
        <p:grpSpPr>
          <a:xfrm>
            <a:off x="527836" y="4613725"/>
            <a:ext cx="2735275" cy="755939"/>
            <a:chOff x="343224" y="4578271"/>
            <a:chExt cx="2735275" cy="755939"/>
          </a:xfrm>
        </p:grpSpPr>
        <p:sp>
          <p:nvSpPr>
            <p:cNvPr id="14" name="Rectangle: Rounded Corners 13">
              <a:extLst>
                <a:ext uri="{FF2B5EF4-FFF2-40B4-BE49-F238E27FC236}">
                  <a16:creationId xmlns:a16="http://schemas.microsoft.com/office/drawing/2014/main" id="{6AD1068D-57BE-45D9-BB64-90BD478F935F}"/>
                </a:ext>
              </a:extLst>
            </p:cNvPr>
            <p:cNvSpPr/>
            <p:nvPr/>
          </p:nvSpPr>
          <p:spPr>
            <a:xfrm>
              <a:off x="343224" y="4578271"/>
              <a:ext cx="2735275" cy="7559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10">
              <a:extLst>
                <a:ext uri="{FF2B5EF4-FFF2-40B4-BE49-F238E27FC236}">
                  <a16:creationId xmlns:a16="http://schemas.microsoft.com/office/drawing/2014/main" id="{6F1B714C-8817-4B7B-9F56-30917ED0606E}"/>
                </a:ext>
              </a:extLst>
            </p:cNvPr>
            <p:cNvSpPr txBox="1"/>
            <p:nvPr/>
          </p:nvSpPr>
          <p:spPr>
            <a:xfrm>
              <a:off x="365365" y="4600412"/>
              <a:ext cx="2690993" cy="71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Missing values treatment</a:t>
              </a:r>
              <a:endParaRPr lang="en-IN" kern="1200" dirty="0"/>
            </a:p>
          </p:txBody>
        </p:sp>
      </p:grpSp>
      <p:grpSp>
        <p:nvGrpSpPr>
          <p:cNvPr id="11" name="Group 10">
            <a:extLst>
              <a:ext uri="{FF2B5EF4-FFF2-40B4-BE49-F238E27FC236}">
                <a16:creationId xmlns:a16="http://schemas.microsoft.com/office/drawing/2014/main" id="{09944A27-FDC0-4FA1-B775-06E89D164F5A}"/>
              </a:ext>
            </a:extLst>
          </p:cNvPr>
          <p:cNvGrpSpPr/>
          <p:nvPr/>
        </p:nvGrpSpPr>
        <p:grpSpPr>
          <a:xfrm>
            <a:off x="527837" y="5654963"/>
            <a:ext cx="2735275" cy="755939"/>
            <a:chOff x="343224" y="5450508"/>
            <a:chExt cx="2735275" cy="755939"/>
          </a:xfrm>
        </p:grpSpPr>
        <p:sp>
          <p:nvSpPr>
            <p:cNvPr id="12" name="Rectangle: Rounded Corners 11">
              <a:extLst>
                <a:ext uri="{FF2B5EF4-FFF2-40B4-BE49-F238E27FC236}">
                  <a16:creationId xmlns:a16="http://schemas.microsoft.com/office/drawing/2014/main" id="{7D37C15A-8BD1-4926-85EA-67CD5986C965}"/>
                </a:ext>
              </a:extLst>
            </p:cNvPr>
            <p:cNvSpPr/>
            <p:nvPr/>
          </p:nvSpPr>
          <p:spPr>
            <a:xfrm>
              <a:off x="343224" y="5450508"/>
              <a:ext cx="2735275" cy="75593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12">
              <a:extLst>
                <a:ext uri="{FF2B5EF4-FFF2-40B4-BE49-F238E27FC236}">
                  <a16:creationId xmlns:a16="http://schemas.microsoft.com/office/drawing/2014/main" id="{6FBA4A9B-F1F7-4998-8F54-7DA856D1C9C0}"/>
                </a:ext>
              </a:extLst>
            </p:cNvPr>
            <p:cNvSpPr txBox="1"/>
            <p:nvPr/>
          </p:nvSpPr>
          <p:spPr>
            <a:xfrm>
              <a:off x="365365" y="5472649"/>
              <a:ext cx="2690993" cy="71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Saving the cleaned dataset for future reference</a:t>
              </a:r>
              <a:endParaRPr lang="en-IN" kern="1200" dirty="0"/>
            </a:p>
          </p:txBody>
        </p:sp>
      </p:grpSp>
      <p:sp>
        <p:nvSpPr>
          <p:cNvPr id="22" name="Rectangle 21">
            <a:extLst>
              <a:ext uri="{FF2B5EF4-FFF2-40B4-BE49-F238E27FC236}">
                <a16:creationId xmlns:a16="http://schemas.microsoft.com/office/drawing/2014/main" id="{1703E7EB-4381-41A6-BF67-F5F698D0EAA7}"/>
              </a:ext>
            </a:extLst>
          </p:cNvPr>
          <p:cNvSpPr/>
          <p:nvPr/>
        </p:nvSpPr>
        <p:spPr>
          <a:xfrm>
            <a:off x="0" y="36741"/>
            <a:ext cx="12192000" cy="6772274"/>
          </a:xfrm>
          <a:prstGeom prst="rect">
            <a:avLst/>
          </a:prstGeom>
          <a:noFill/>
          <a:ln w="127000"/>
          <a:effectLst>
            <a:outerShdw blurRad="50800" dist="38100" dir="2700000" algn="tl"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401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A9E340-D46C-4960-A3B1-4A038680AF7C}"/>
              </a:ext>
            </a:extLst>
          </p:cNvPr>
          <p:cNvPicPr>
            <a:picLocks noChangeAspect="1"/>
          </p:cNvPicPr>
          <p:nvPr/>
        </p:nvPicPr>
        <p:blipFill rotWithShape="1">
          <a:blip r:embed="rId2">
            <a:extLst>
              <a:ext uri="{28A0092B-C50C-407E-A947-70E740481C1C}">
                <a14:useLocalDpi xmlns:a14="http://schemas.microsoft.com/office/drawing/2010/main" val="0"/>
              </a:ext>
            </a:extLst>
          </a:blip>
          <a:srcRect b="8195"/>
          <a:stretch/>
        </p:blipFill>
        <p:spPr>
          <a:xfrm>
            <a:off x="1" y="781049"/>
            <a:ext cx="9143999" cy="6076949"/>
          </a:xfrm>
          <a:prstGeom prst="rect">
            <a:avLst/>
          </a:prstGeom>
        </p:spPr>
      </p:pic>
      <p:pic>
        <p:nvPicPr>
          <p:cNvPr id="4" name="Picture 3">
            <a:extLst>
              <a:ext uri="{FF2B5EF4-FFF2-40B4-BE49-F238E27FC236}">
                <a16:creationId xmlns:a16="http://schemas.microsoft.com/office/drawing/2014/main" id="{6ABDAEC6-C830-409C-946E-C39684466A23}"/>
              </a:ext>
            </a:extLst>
          </p:cNvPr>
          <p:cNvPicPr>
            <a:picLocks noChangeAspect="1"/>
          </p:cNvPicPr>
          <p:nvPr/>
        </p:nvPicPr>
        <p:blipFill rotWithShape="1">
          <a:blip r:embed="rId3">
            <a:extLst>
              <a:ext uri="{28A0092B-C50C-407E-A947-70E740481C1C}">
                <a14:useLocalDpi xmlns:a14="http://schemas.microsoft.com/office/drawing/2010/main" val="0"/>
              </a:ext>
            </a:extLst>
          </a:blip>
          <a:srcRect r="76262" b="8056"/>
          <a:stretch/>
        </p:blipFill>
        <p:spPr>
          <a:xfrm>
            <a:off x="9242056" y="781048"/>
            <a:ext cx="2949943" cy="6076949"/>
          </a:xfrm>
          <a:prstGeom prst="rect">
            <a:avLst/>
          </a:prstGeom>
        </p:spPr>
      </p:pic>
      <p:sp>
        <p:nvSpPr>
          <p:cNvPr id="5" name="Rectangle 4">
            <a:extLst>
              <a:ext uri="{FF2B5EF4-FFF2-40B4-BE49-F238E27FC236}">
                <a16:creationId xmlns:a16="http://schemas.microsoft.com/office/drawing/2014/main" id="{72138024-821F-4792-8462-F42384A92164}"/>
              </a:ext>
            </a:extLst>
          </p:cNvPr>
          <p:cNvSpPr/>
          <p:nvPr/>
        </p:nvSpPr>
        <p:spPr>
          <a:xfrm>
            <a:off x="0" y="-57150"/>
            <a:ext cx="12192000" cy="6934198"/>
          </a:xfrm>
          <a:prstGeom prst="rect">
            <a:avLst/>
          </a:prstGeom>
          <a:noFill/>
          <a:ln w="127000">
            <a:solidFill>
              <a:schemeClr val="tx2">
                <a:lumMod val="75000"/>
              </a:schemeClr>
            </a:solidFill>
          </a:ln>
          <a:effectLst>
            <a:outerShdw blurRad="50800" dist="38100" dir="2700000" algn="tl"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4BCC6C-34F5-401A-8AC9-C774AD8BF8A4}"/>
              </a:ext>
            </a:extLst>
          </p:cNvPr>
          <p:cNvSpPr txBox="1"/>
          <p:nvPr/>
        </p:nvSpPr>
        <p:spPr>
          <a:xfrm>
            <a:off x="49028" y="76200"/>
            <a:ext cx="12192000" cy="523220"/>
          </a:xfrm>
          <a:prstGeom prst="rect">
            <a:avLst/>
          </a:prstGeom>
          <a:noFill/>
        </p:spPr>
        <p:txBody>
          <a:bodyPr wrap="square" rtlCol="0">
            <a:spAutoFit/>
          </a:bodyPr>
          <a:lstStyle/>
          <a:p>
            <a:r>
              <a:rPr lang="en-IN" sz="2800" dirty="0"/>
              <a:t>These are the cleaned datasets we get after the data pre-processing step.</a:t>
            </a:r>
          </a:p>
        </p:txBody>
      </p:sp>
    </p:spTree>
    <p:extLst>
      <p:ext uri="{BB962C8B-B14F-4D97-AF65-F5344CB8AC3E}">
        <p14:creationId xmlns:p14="http://schemas.microsoft.com/office/powerpoint/2010/main" val="191801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BE6C7B-8417-45D1-9084-C265372A4081}"/>
              </a:ext>
            </a:extLst>
          </p:cNvPr>
          <p:cNvSpPr txBox="1"/>
          <p:nvPr/>
        </p:nvSpPr>
        <p:spPr>
          <a:xfrm>
            <a:off x="2202278" y="467012"/>
            <a:ext cx="8896151" cy="707886"/>
          </a:xfrm>
          <a:prstGeom prst="rect">
            <a:avLst/>
          </a:prstGeom>
          <a:noFill/>
        </p:spPr>
        <p:txBody>
          <a:bodyPr wrap="square">
            <a:spAutoFit/>
          </a:bodyPr>
          <a:lstStyle/>
          <a:p>
            <a:pPr lvl="0" algn="ctr"/>
            <a:r>
              <a:rPr lang="en-US" sz="4000" b="1" i="0" baseline="0" dirty="0">
                <a:solidFill>
                  <a:srgbClr val="90973B"/>
                </a:solidFill>
              </a:rPr>
              <a:t>2. </a:t>
            </a:r>
            <a:r>
              <a:rPr lang="en-US" sz="4000" b="1" i="0" u="sng" baseline="0" dirty="0">
                <a:solidFill>
                  <a:srgbClr val="90973B"/>
                </a:solidFill>
              </a:rPr>
              <a:t>Data Exploration &amp; Visualization</a:t>
            </a:r>
            <a:endParaRPr lang="en-IN" sz="4000" dirty="0">
              <a:solidFill>
                <a:srgbClr val="90973B"/>
              </a:solidFill>
            </a:endParaRPr>
          </a:p>
        </p:txBody>
      </p:sp>
      <p:grpSp>
        <p:nvGrpSpPr>
          <p:cNvPr id="4" name="Group 3">
            <a:extLst>
              <a:ext uri="{FF2B5EF4-FFF2-40B4-BE49-F238E27FC236}">
                <a16:creationId xmlns:a16="http://schemas.microsoft.com/office/drawing/2014/main" id="{A33E7E76-C118-49CF-A968-DAF5159E6C24}"/>
              </a:ext>
            </a:extLst>
          </p:cNvPr>
          <p:cNvGrpSpPr/>
          <p:nvPr/>
        </p:nvGrpSpPr>
        <p:grpSpPr>
          <a:xfrm>
            <a:off x="834641" y="1716115"/>
            <a:ext cx="2735275" cy="627357"/>
            <a:chOff x="4018750" y="1960640"/>
            <a:chExt cx="2735275" cy="627357"/>
          </a:xfrm>
        </p:grpSpPr>
        <p:sp>
          <p:nvSpPr>
            <p:cNvPr id="20" name="Rectangle: Rounded Corners 19">
              <a:extLst>
                <a:ext uri="{FF2B5EF4-FFF2-40B4-BE49-F238E27FC236}">
                  <a16:creationId xmlns:a16="http://schemas.microsoft.com/office/drawing/2014/main" id="{2B1D6106-B7D1-4C71-913C-1CDA8364D159}"/>
                </a:ext>
              </a:extLst>
            </p:cNvPr>
            <p:cNvSpPr/>
            <p:nvPr/>
          </p:nvSpPr>
          <p:spPr>
            <a:xfrm>
              <a:off x="4018750" y="1960640"/>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CDF45619-17C6-4E52-B3C9-F709CFDA9411}"/>
                </a:ext>
              </a:extLst>
            </p:cNvPr>
            <p:cNvSpPr txBox="1"/>
            <p:nvPr/>
          </p:nvSpPr>
          <p:spPr>
            <a:xfrm>
              <a:off x="4037125" y="1979015"/>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i="0" kern="1200" baseline="0" dirty="0"/>
                <a:t>Actual Stock Values</a:t>
              </a:r>
              <a:endParaRPr lang="en-IN" kern="1200" dirty="0"/>
            </a:p>
          </p:txBody>
        </p:sp>
      </p:grpSp>
      <p:grpSp>
        <p:nvGrpSpPr>
          <p:cNvPr id="5" name="Group 4">
            <a:extLst>
              <a:ext uri="{FF2B5EF4-FFF2-40B4-BE49-F238E27FC236}">
                <a16:creationId xmlns:a16="http://schemas.microsoft.com/office/drawing/2014/main" id="{55D5B22A-9E4E-4622-B07C-7CF3A9EA5E70}"/>
              </a:ext>
            </a:extLst>
          </p:cNvPr>
          <p:cNvGrpSpPr/>
          <p:nvPr/>
        </p:nvGrpSpPr>
        <p:grpSpPr>
          <a:xfrm>
            <a:off x="834641" y="2439989"/>
            <a:ext cx="2735275" cy="627357"/>
            <a:chOff x="4018750" y="2684514"/>
            <a:chExt cx="2735275" cy="627357"/>
          </a:xfrm>
        </p:grpSpPr>
        <p:sp>
          <p:nvSpPr>
            <p:cNvPr id="18" name="Rectangle: Rounded Corners 17">
              <a:extLst>
                <a:ext uri="{FF2B5EF4-FFF2-40B4-BE49-F238E27FC236}">
                  <a16:creationId xmlns:a16="http://schemas.microsoft.com/office/drawing/2014/main" id="{B8AA809D-9B6D-4EC8-901D-7AA2BE9AFC9D}"/>
                </a:ext>
              </a:extLst>
            </p:cNvPr>
            <p:cNvSpPr/>
            <p:nvPr/>
          </p:nvSpPr>
          <p:spPr>
            <a:xfrm>
              <a:off x="4018750" y="2684514"/>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6">
              <a:extLst>
                <a:ext uri="{FF2B5EF4-FFF2-40B4-BE49-F238E27FC236}">
                  <a16:creationId xmlns:a16="http://schemas.microsoft.com/office/drawing/2014/main" id="{05751B2F-514F-44D0-BDBA-0965F6F91E70}"/>
                </a:ext>
              </a:extLst>
            </p:cNvPr>
            <p:cNvSpPr txBox="1"/>
            <p:nvPr/>
          </p:nvSpPr>
          <p:spPr>
            <a:xfrm>
              <a:off x="4037125" y="2702889"/>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Normalized Stock Values</a:t>
              </a:r>
              <a:endParaRPr lang="en-IN" kern="1200" dirty="0"/>
            </a:p>
          </p:txBody>
        </p:sp>
      </p:grpSp>
      <p:grpSp>
        <p:nvGrpSpPr>
          <p:cNvPr id="6" name="Group 5">
            <a:extLst>
              <a:ext uri="{FF2B5EF4-FFF2-40B4-BE49-F238E27FC236}">
                <a16:creationId xmlns:a16="http://schemas.microsoft.com/office/drawing/2014/main" id="{E2798817-36A3-4C6A-87FA-6FB90F789C13}"/>
              </a:ext>
            </a:extLst>
          </p:cNvPr>
          <p:cNvGrpSpPr/>
          <p:nvPr/>
        </p:nvGrpSpPr>
        <p:grpSpPr>
          <a:xfrm>
            <a:off x="834641" y="3163862"/>
            <a:ext cx="2735275" cy="627357"/>
            <a:chOff x="4018750" y="3408387"/>
            <a:chExt cx="2735275" cy="627357"/>
          </a:xfrm>
        </p:grpSpPr>
        <p:sp>
          <p:nvSpPr>
            <p:cNvPr id="16" name="Rectangle: Rounded Corners 15">
              <a:extLst>
                <a:ext uri="{FF2B5EF4-FFF2-40B4-BE49-F238E27FC236}">
                  <a16:creationId xmlns:a16="http://schemas.microsoft.com/office/drawing/2014/main" id="{6A3727A8-7FEF-457F-9C25-AE0C99DF0C2F}"/>
                </a:ext>
              </a:extLst>
            </p:cNvPr>
            <p:cNvSpPr/>
            <p:nvPr/>
          </p:nvSpPr>
          <p:spPr>
            <a:xfrm>
              <a:off x="4018750" y="3408387"/>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8">
              <a:extLst>
                <a:ext uri="{FF2B5EF4-FFF2-40B4-BE49-F238E27FC236}">
                  <a16:creationId xmlns:a16="http://schemas.microsoft.com/office/drawing/2014/main" id="{51B5F3E8-E97F-4AD5-811D-181B4E9E1047}"/>
                </a:ext>
              </a:extLst>
            </p:cNvPr>
            <p:cNvSpPr txBox="1"/>
            <p:nvPr/>
          </p:nvSpPr>
          <p:spPr>
            <a:xfrm>
              <a:off x="4037125" y="3426762"/>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Daily Returns</a:t>
              </a:r>
              <a:endParaRPr lang="en-IN" kern="1200" dirty="0"/>
            </a:p>
          </p:txBody>
        </p:sp>
      </p:grpSp>
      <p:grpSp>
        <p:nvGrpSpPr>
          <p:cNvPr id="7" name="Group 6">
            <a:extLst>
              <a:ext uri="{FF2B5EF4-FFF2-40B4-BE49-F238E27FC236}">
                <a16:creationId xmlns:a16="http://schemas.microsoft.com/office/drawing/2014/main" id="{6245A090-4AC9-4B7E-86A8-8D41E32FF817}"/>
              </a:ext>
            </a:extLst>
          </p:cNvPr>
          <p:cNvGrpSpPr/>
          <p:nvPr/>
        </p:nvGrpSpPr>
        <p:grpSpPr>
          <a:xfrm>
            <a:off x="834641" y="3887736"/>
            <a:ext cx="2735275" cy="627357"/>
            <a:chOff x="4018750" y="4132261"/>
            <a:chExt cx="2735275" cy="627357"/>
          </a:xfrm>
        </p:grpSpPr>
        <p:sp>
          <p:nvSpPr>
            <p:cNvPr id="14" name="Rectangle: Rounded Corners 13">
              <a:extLst>
                <a:ext uri="{FF2B5EF4-FFF2-40B4-BE49-F238E27FC236}">
                  <a16:creationId xmlns:a16="http://schemas.microsoft.com/office/drawing/2014/main" id="{02486229-4B5C-484B-BA65-75CEBCF755BB}"/>
                </a:ext>
              </a:extLst>
            </p:cNvPr>
            <p:cNvSpPr/>
            <p:nvPr/>
          </p:nvSpPr>
          <p:spPr>
            <a:xfrm>
              <a:off x="4018750" y="4132261"/>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10">
              <a:extLst>
                <a:ext uri="{FF2B5EF4-FFF2-40B4-BE49-F238E27FC236}">
                  <a16:creationId xmlns:a16="http://schemas.microsoft.com/office/drawing/2014/main" id="{921E6782-260F-4E15-9C93-AC1886403076}"/>
                </a:ext>
              </a:extLst>
            </p:cNvPr>
            <p:cNvSpPr txBox="1"/>
            <p:nvPr/>
          </p:nvSpPr>
          <p:spPr>
            <a:xfrm>
              <a:off x="4037125" y="4150636"/>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Stock Price dispersion from mean</a:t>
              </a:r>
              <a:endParaRPr lang="en-IN" kern="1200" dirty="0"/>
            </a:p>
          </p:txBody>
        </p:sp>
      </p:grpSp>
      <p:grpSp>
        <p:nvGrpSpPr>
          <p:cNvPr id="8" name="Group 7">
            <a:extLst>
              <a:ext uri="{FF2B5EF4-FFF2-40B4-BE49-F238E27FC236}">
                <a16:creationId xmlns:a16="http://schemas.microsoft.com/office/drawing/2014/main" id="{BF47B572-47A3-43E9-B3B7-76471F4B8A4A}"/>
              </a:ext>
            </a:extLst>
          </p:cNvPr>
          <p:cNvGrpSpPr/>
          <p:nvPr/>
        </p:nvGrpSpPr>
        <p:grpSpPr>
          <a:xfrm>
            <a:off x="834641" y="4611609"/>
            <a:ext cx="2735275" cy="627357"/>
            <a:chOff x="4018750" y="4856134"/>
            <a:chExt cx="2735275" cy="627357"/>
          </a:xfrm>
        </p:grpSpPr>
        <p:sp>
          <p:nvSpPr>
            <p:cNvPr id="12" name="Rectangle: Rounded Corners 11">
              <a:extLst>
                <a:ext uri="{FF2B5EF4-FFF2-40B4-BE49-F238E27FC236}">
                  <a16:creationId xmlns:a16="http://schemas.microsoft.com/office/drawing/2014/main" id="{1857403D-FA10-4D46-A4DA-6B0F874D9AE0}"/>
                </a:ext>
              </a:extLst>
            </p:cNvPr>
            <p:cNvSpPr/>
            <p:nvPr/>
          </p:nvSpPr>
          <p:spPr>
            <a:xfrm>
              <a:off x="4018750" y="4856134"/>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12">
              <a:extLst>
                <a:ext uri="{FF2B5EF4-FFF2-40B4-BE49-F238E27FC236}">
                  <a16:creationId xmlns:a16="http://schemas.microsoft.com/office/drawing/2014/main" id="{799629ED-2940-4D71-B945-800CDABF5278}"/>
                </a:ext>
              </a:extLst>
            </p:cNvPr>
            <p:cNvSpPr txBox="1"/>
            <p:nvPr/>
          </p:nvSpPr>
          <p:spPr>
            <a:xfrm>
              <a:off x="4037125" y="4874509"/>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Correlation Analysis</a:t>
              </a:r>
              <a:endParaRPr lang="en-IN" kern="1200" dirty="0"/>
            </a:p>
          </p:txBody>
        </p:sp>
      </p:grpSp>
      <p:grpSp>
        <p:nvGrpSpPr>
          <p:cNvPr id="9" name="Group 8">
            <a:extLst>
              <a:ext uri="{FF2B5EF4-FFF2-40B4-BE49-F238E27FC236}">
                <a16:creationId xmlns:a16="http://schemas.microsoft.com/office/drawing/2014/main" id="{681C785E-687A-4FFD-AF82-5611F923C4D7}"/>
              </a:ext>
            </a:extLst>
          </p:cNvPr>
          <p:cNvGrpSpPr/>
          <p:nvPr/>
        </p:nvGrpSpPr>
        <p:grpSpPr>
          <a:xfrm>
            <a:off x="834641" y="5335483"/>
            <a:ext cx="2735275" cy="627357"/>
            <a:chOff x="4018750" y="5580008"/>
            <a:chExt cx="2735275" cy="627357"/>
          </a:xfrm>
        </p:grpSpPr>
        <p:sp>
          <p:nvSpPr>
            <p:cNvPr id="10" name="Rectangle: Rounded Corners 9">
              <a:extLst>
                <a:ext uri="{FF2B5EF4-FFF2-40B4-BE49-F238E27FC236}">
                  <a16:creationId xmlns:a16="http://schemas.microsoft.com/office/drawing/2014/main" id="{11478DEF-15F0-43AC-8423-6311280B67BF}"/>
                </a:ext>
              </a:extLst>
            </p:cNvPr>
            <p:cNvSpPr/>
            <p:nvPr/>
          </p:nvSpPr>
          <p:spPr>
            <a:xfrm>
              <a:off x="4018750" y="5580008"/>
              <a:ext cx="2735275" cy="6273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14">
              <a:extLst>
                <a:ext uri="{FF2B5EF4-FFF2-40B4-BE49-F238E27FC236}">
                  <a16:creationId xmlns:a16="http://schemas.microsoft.com/office/drawing/2014/main" id="{384D0BBD-FA4A-4966-8332-8AEC90B11C4B}"/>
                </a:ext>
              </a:extLst>
            </p:cNvPr>
            <p:cNvSpPr txBox="1"/>
            <p:nvPr/>
          </p:nvSpPr>
          <p:spPr>
            <a:xfrm>
              <a:off x="4037125" y="5598383"/>
              <a:ext cx="2698525" cy="590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Font typeface="+mj-lt"/>
                <a:buNone/>
              </a:pPr>
              <a:r>
                <a:rPr lang="en-US" b="0" i="0" kern="1200" baseline="0" dirty="0"/>
                <a:t>Fourteen Days moving average </a:t>
              </a:r>
              <a:endParaRPr lang="en-IN" kern="1200" dirty="0"/>
            </a:p>
          </p:txBody>
        </p:sp>
      </p:grpSp>
      <p:sp>
        <p:nvSpPr>
          <p:cNvPr id="22" name="Rectangle 21">
            <a:extLst>
              <a:ext uri="{FF2B5EF4-FFF2-40B4-BE49-F238E27FC236}">
                <a16:creationId xmlns:a16="http://schemas.microsoft.com/office/drawing/2014/main" id="{68800EA0-5B5A-46B7-9B7C-4820A6812162}"/>
              </a:ext>
            </a:extLst>
          </p:cNvPr>
          <p:cNvSpPr/>
          <p:nvPr/>
        </p:nvSpPr>
        <p:spPr>
          <a:xfrm>
            <a:off x="0" y="0"/>
            <a:ext cx="12192000" cy="6858000"/>
          </a:xfrm>
          <a:prstGeom prst="rect">
            <a:avLst/>
          </a:prstGeom>
          <a:noFill/>
          <a:ln w="127000">
            <a:solidFill>
              <a:srgbClr val="FFC000"/>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DIVE - MIT's Open Source Tool for Data Exploration and Visualization for  Data Scientists">
            <a:extLst>
              <a:ext uri="{FF2B5EF4-FFF2-40B4-BE49-F238E27FC236}">
                <a16:creationId xmlns:a16="http://schemas.microsoft.com/office/drawing/2014/main" id="{6DC459EF-DDE0-4BC6-96AF-497DFD2B7D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62" t="18889" r="13034" b="18472"/>
          <a:stretch/>
        </p:blipFill>
        <p:spPr bwMode="auto">
          <a:xfrm>
            <a:off x="3820160" y="1426601"/>
            <a:ext cx="8178800" cy="512416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2" name="Picture 8" descr="Data Exploration &amp; Visualization">
            <a:extLst>
              <a:ext uri="{FF2B5EF4-FFF2-40B4-BE49-F238E27FC236}">
                <a16:creationId xmlns:a16="http://schemas.microsoft.com/office/drawing/2014/main" id="{8B551203-AD61-4E38-9C5C-6085D9870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398" y="1359714"/>
            <a:ext cx="8102562" cy="387925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37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02D59A-D14E-4D4D-ACEA-D90188C30B47}"/>
              </a:ext>
            </a:extLst>
          </p:cNvPr>
          <p:cNvPicPr>
            <a:picLocks noChangeAspect="1"/>
          </p:cNvPicPr>
          <p:nvPr/>
        </p:nvPicPr>
        <p:blipFill rotWithShape="1">
          <a:blip r:embed="rId2">
            <a:extLst>
              <a:ext uri="{28A0092B-C50C-407E-A947-70E740481C1C}">
                <a14:useLocalDpi xmlns:a14="http://schemas.microsoft.com/office/drawing/2010/main" val="0"/>
              </a:ext>
            </a:extLst>
          </a:blip>
          <a:srcRect l="1066" t="4476" r="-1" b="10572"/>
          <a:stretch/>
        </p:blipFill>
        <p:spPr>
          <a:xfrm>
            <a:off x="95250" y="1016139"/>
            <a:ext cx="7888404" cy="5613261"/>
          </a:xfrm>
          <a:prstGeom prst="rect">
            <a:avLst/>
          </a:prstGeom>
          <a:ln w="38100">
            <a:solidFill>
              <a:schemeClr val="accent1"/>
            </a:solidFill>
          </a:ln>
        </p:spPr>
      </p:pic>
      <p:sp>
        <p:nvSpPr>
          <p:cNvPr id="6" name="Rectangle 5">
            <a:extLst>
              <a:ext uri="{FF2B5EF4-FFF2-40B4-BE49-F238E27FC236}">
                <a16:creationId xmlns:a16="http://schemas.microsoft.com/office/drawing/2014/main" id="{597DBCD2-81D7-457D-9888-75C00FD3E241}"/>
              </a:ext>
            </a:extLst>
          </p:cNvPr>
          <p:cNvSpPr/>
          <p:nvPr/>
        </p:nvSpPr>
        <p:spPr>
          <a:xfrm>
            <a:off x="0" y="-28575"/>
            <a:ext cx="12192000" cy="6858000"/>
          </a:xfrm>
          <a:prstGeom prst="rect">
            <a:avLst/>
          </a:prstGeom>
          <a:noFill/>
          <a:ln w="139700">
            <a:solidFill>
              <a:schemeClr val="accent1">
                <a:lumMod val="75000"/>
              </a:schemeClr>
            </a:solid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C821978-33B2-41C1-9B8B-4441861361CA}"/>
              </a:ext>
            </a:extLst>
          </p:cNvPr>
          <p:cNvSpPr txBox="1"/>
          <p:nvPr/>
        </p:nvSpPr>
        <p:spPr>
          <a:xfrm>
            <a:off x="238124" y="139839"/>
            <a:ext cx="8058150" cy="707886"/>
          </a:xfrm>
          <a:prstGeom prst="rect">
            <a:avLst/>
          </a:prstGeom>
          <a:noFill/>
        </p:spPr>
        <p:txBody>
          <a:bodyPr wrap="square" rtlCol="0">
            <a:spAutoFit/>
          </a:bodyPr>
          <a:lstStyle/>
          <a:p>
            <a:r>
              <a:rPr lang="en-IN" sz="4000" b="1" u="sng" dirty="0">
                <a:solidFill>
                  <a:schemeClr val="accent1">
                    <a:lumMod val="60000"/>
                    <a:lumOff val="40000"/>
                  </a:schemeClr>
                </a:solidFill>
                <a:effectLst>
                  <a:outerShdw blurRad="38100" dist="38100" dir="2700000" algn="tl">
                    <a:srgbClr val="000000">
                      <a:alpha val="43137"/>
                    </a:srgbClr>
                  </a:outerShdw>
                </a:effectLst>
              </a:rPr>
              <a:t>a) Actual Stock Values</a:t>
            </a:r>
          </a:p>
        </p:txBody>
      </p:sp>
      <p:sp>
        <p:nvSpPr>
          <p:cNvPr id="8" name="TextBox 7">
            <a:extLst>
              <a:ext uri="{FF2B5EF4-FFF2-40B4-BE49-F238E27FC236}">
                <a16:creationId xmlns:a16="http://schemas.microsoft.com/office/drawing/2014/main" id="{9B5E2EB6-FF24-4716-A5D7-486014D1CACD}"/>
              </a:ext>
            </a:extLst>
          </p:cNvPr>
          <p:cNvSpPr txBox="1"/>
          <p:nvPr/>
        </p:nvSpPr>
        <p:spPr>
          <a:xfrm>
            <a:off x="8078904" y="1253252"/>
            <a:ext cx="4113096" cy="5170646"/>
          </a:xfrm>
          <a:prstGeom prst="rect">
            <a:avLst/>
          </a:prstGeom>
          <a:noFill/>
        </p:spPr>
        <p:txBody>
          <a:bodyPr wrap="square">
            <a:spAutoFit/>
          </a:bodyPr>
          <a:lstStyle/>
          <a:p>
            <a:r>
              <a:rPr lang="en-US" sz="2200" dirty="0">
                <a:solidFill>
                  <a:schemeClr val="tx2"/>
                </a:solidFill>
              </a:rPr>
              <a:t>1. The Companies across all the 4 Sectors that show UPTREND throughout are :</a:t>
            </a:r>
            <a:endParaRPr lang="en-US" sz="800" dirty="0">
              <a:solidFill>
                <a:schemeClr val="tx2"/>
              </a:solidFill>
            </a:endParaRPr>
          </a:p>
          <a:p>
            <a:endParaRPr lang="en-US" sz="2200" dirty="0">
              <a:solidFill>
                <a:schemeClr val="tx2"/>
              </a:solidFill>
            </a:endParaRPr>
          </a:p>
          <a:p>
            <a:pPr marL="457200" indent="-457200">
              <a:buAutoNum type="alphaLcParenR"/>
            </a:pPr>
            <a:r>
              <a:rPr lang="en-US" sz="2200" dirty="0">
                <a:solidFill>
                  <a:schemeClr val="tx2"/>
                </a:solidFill>
              </a:rPr>
              <a:t>AMZN ,AAPL ,MSFT, GOOG - Technology Sector</a:t>
            </a:r>
          </a:p>
          <a:p>
            <a:pPr marL="457200" indent="-457200">
              <a:buAutoNum type="alphaLcParenR"/>
            </a:pPr>
            <a:r>
              <a:rPr lang="en-US" sz="2200" dirty="0">
                <a:solidFill>
                  <a:schemeClr val="tx2"/>
                </a:solidFill>
              </a:rPr>
              <a:t>JNJ,MRK - Healthcare Sector.</a:t>
            </a:r>
          </a:p>
          <a:p>
            <a:r>
              <a:rPr lang="en-US" sz="2200" dirty="0">
                <a:solidFill>
                  <a:schemeClr val="tx2"/>
                </a:solidFill>
              </a:rPr>
              <a:t>c)    MS - Finance Sector.</a:t>
            </a:r>
          </a:p>
          <a:p>
            <a:endParaRPr lang="en-US" sz="2200" dirty="0">
              <a:solidFill>
                <a:schemeClr val="tx2"/>
              </a:solidFill>
            </a:endParaRPr>
          </a:p>
          <a:p>
            <a:r>
              <a:rPr lang="en-US" sz="2200" dirty="0">
                <a:solidFill>
                  <a:schemeClr val="tx2"/>
                </a:solidFill>
              </a:rPr>
              <a:t>2. Other Companies across all the sectors show either DOWNTREND or a MIX of both uptrend and downtrend.</a:t>
            </a:r>
            <a:endParaRPr lang="en-IN" sz="2200" dirty="0">
              <a:solidFill>
                <a:schemeClr val="tx2"/>
              </a:solidFill>
            </a:endParaRPr>
          </a:p>
        </p:txBody>
      </p:sp>
    </p:spTree>
    <p:extLst>
      <p:ext uri="{BB962C8B-B14F-4D97-AF65-F5344CB8AC3E}">
        <p14:creationId xmlns:p14="http://schemas.microsoft.com/office/powerpoint/2010/main" val="4108997671"/>
      </p:ext>
    </p:extLst>
  </p:cSld>
  <p:clrMapOvr>
    <a:masterClrMapping/>
  </p:clrMapOvr>
</p:sld>
</file>

<file path=ppt/theme/theme1.xml><?xml version="1.0" encoding="utf-8"?>
<a:theme xmlns:a="http://schemas.openxmlformats.org/drawingml/2006/main" name="BlobVTI">
  <a:themeElements>
    <a:clrScheme name="AnalogousFromRegularSeedLeftStep">
      <a:dk1>
        <a:srgbClr val="000000"/>
      </a:dk1>
      <a:lt1>
        <a:srgbClr val="FFFFFF"/>
      </a:lt1>
      <a:dk2>
        <a:srgbClr val="311C22"/>
      </a:dk2>
      <a:lt2>
        <a:srgbClr val="F0F0F3"/>
      </a:lt2>
      <a:accent1>
        <a:srgbClr val="A0A641"/>
      </a:accent1>
      <a:accent2>
        <a:srgbClr val="B1873B"/>
      </a:accent2>
      <a:accent3>
        <a:srgbClr val="C3684D"/>
      </a:accent3>
      <a:accent4>
        <a:srgbClr val="B13B51"/>
      </a:accent4>
      <a:accent5>
        <a:srgbClr val="C34D94"/>
      </a:accent5>
      <a:accent6>
        <a:srgbClr val="AF3BB1"/>
      </a:accent6>
      <a:hlink>
        <a:srgbClr val="665FC9"/>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2240</TotalTime>
  <Words>1443</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Avenir Next LT Pro</vt:lpstr>
      <vt:lpstr>Avenir Next LT Pro Light</vt:lpstr>
      <vt:lpstr>Bahnschrift</vt:lpstr>
      <vt:lpstr>Candara</vt:lpstr>
      <vt:lpstr>Copperplate Gothic Light</vt:lpstr>
      <vt:lpstr>Helvetica Neue</vt:lpstr>
      <vt:lpstr>Sagona Book</vt:lpstr>
      <vt:lpstr>Tahoma</vt:lpstr>
      <vt:lpstr>The Hand Extrablack</vt:lpstr>
      <vt:lpstr>Wingdings</vt:lpstr>
      <vt:lpstr>BlobVTI</vt:lpstr>
      <vt:lpstr>Finance and Risk Analytics – Capstone Project </vt:lpstr>
      <vt:lpstr>PowerPoint Presentation</vt:lpstr>
      <vt:lpstr>Stock Market Analysis &amp; Portfolio Management</vt:lpstr>
      <vt:lpstr>Stock Market Analysis &amp; Portfolio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Profile of the Investors</vt:lpstr>
      <vt:lpstr>Profile of the Investors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Ronit Khatri</dc:creator>
  <cp:lastModifiedBy>RONIT</cp:lastModifiedBy>
  <cp:revision>56</cp:revision>
  <dcterms:created xsi:type="dcterms:W3CDTF">2021-01-14T02:42:07Z</dcterms:created>
  <dcterms:modified xsi:type="dcterms:W3CDTF">2021-01-16T08:56:48Z</dcterms:modified>
</cp:coreProperties>
</file>