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
  </p:notesMasterIdLst>
  <p:sldIdLst>
    <p:sldId id="256" r:id="rId2"/>
    <p:sldId id="257" r:id="rId3"/>
    <p:sldId id="258" r:id="rId4"/>
    <p:sldId id="262"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E8DABC-7DE9-4D4A-8E77-BFC4BD8C5D63}" type="datetimeFigureOut">
              <a:rPr lang="en-IN" smtClean="0"/>
              <a:t>30-09-2020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6CA24B-F1D0-4598-85C7-894808DF052C}" type="slidenum">
              <a:rPr lang="en-IN" smtClean="0"/>
              <a:t>‹#›</a:t>
            </a:fld>
            <a:endParaRPr lang="en-IN"/>
          </a:p>
        </p:txBody>
      </p:sp>
    </p:spTree>
    <p:extLst>
      <p:ext uri="{BB962C8B-B14F-4D97-AF65-F5344CB8AC3E}">
        <p14:creationId xmlns:p14="http://schemas.microsoft.com/office/powerpoint/2010/main" val="93222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6A5DDA-4F32-44B3-84E6-ABAEF12813A1}" type="datetime1">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D450D9-382C-4110-8CE0-15BD3579C325}" type="datetime1">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220796-F9CE-414C-BC97-2FCD9428773C}" type="datetime1">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20DC5-93B4-49D1-8107-DA14C73A2670}" type="datetime1">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66B179-7E8B-4D15-8511-959DAD176A08}" type="datetime1">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C882AB-5D27-4D3B-9521-10355D43EDF4}" type="datetime1">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C635131-3024-4097-9EB8-8D1ED4D51D80}" type="datetime1">
              <a:rPr lang="en-US" smtClean="0"/>
              <a:t>9/30/2020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C462BD-17C9-4473-8B1E-E7B6C34E4B50}" type="datetime1">
              <a:rPr lang="en-US" smtClean="0"/>
              <a:t>9/30/2020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75CFE3-EFF1-4CFE-A0E1-C647D6AE49F9}" type="datetime1">
              <a:rPr lang="en-US" smtClean="0"/>
              <a:t>9/30/2020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7D5D68-D308-413F-93A5-D6E88C2ACE23}" type="datetime1">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E624CF-754E-4B67-8CBA-1112D4CE38EE}" type="datetime1">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1265B1D-98E2-4C41-AF3E-7442EFC47BF2}" type="datetime1">
              <a:rPr lang="en-US" smtClean="0"/>
              <a:t>9/30/2020</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DATA TYPES </a:t>
            </a:r>
            <a:r>
              <a:rPr lang="en-IN" dirty="0" smtClean="0"/>
              <a:t>in </a:t>
            </a:r>
            <a:r>
              <a:rPr lang="en-IN" dirty="0" err="1" smtClean="0"/>
              <a:t>JAva</a:t>
            </a:r>
            <a:endParaRPr lang="en-IN" dirty="0"/>
          </a:p>
        </p:txBody>
      </p:sp>
      <p:sp>
        <p:nvSpPr>
          <p:cNvPr id="3" name="Subtitle 2"/>
          <p:cNvSpPr>
            <a:spLocks noGrp="1"/>
          </p:cNvSpPr>
          <p:nvPr>
            <p:ph type="subTitle" idx="1"/>
          </p:nvPr>
        </p:nvSpPr>
        <p:spPr>
          <a:xfrm>
            <a:off x="762000" y="3886200"/>
            <a:ext cx="6400800" cy="1752600"/>
          </a:xfrm>
        </p:spPr>
        <p:txBody>
          <a:bodyPr>
            <a:normAutofit fontScale="25000" lnSpcReduction="20000"/>
          </a:bodyPr>
          <a:lstStyle/>
          <a:p>
            <a:r>
              <a:rPr lang="en-IN" sz="8000" b="1" dirty="0" smtClean="0"/>
              <a:t>@Author</a:t>
            </a:r>
          </a:p>
          <a:p>
            <a:r>
              <a:rPr lang="en-IN" sz="8000" b="1" dirty="0" smtClean="0"/>
              <a:t>#</a:t>
            </a:r>
            <a:r>
              <a:rPr lang="en-IN" sz="8000" b="1" dirty="0" err="1" smtClean="0"/>
              <a:t>TechieMit</a:t>
            </a:r>
            <a:r>
              <a:rPr lang="en-IN" sz="8000" b="1" dirty="0" smtClean="0"/>
              <a:t>         </a:t>
            </a:r>
          </a:p>
          <a:p>
            <a:r>
              <a:rPr lang="en-IN" sz="8000" b="1" dirty="0" smtClean="0"/>
              <a:t> </a:t>
            </a:r>
          </a:p>
          <a:p>
            <a:endParaRPr lang="en-IN" sz="8000" b="1" dirty="0"/>
          </a:p>
          <a:p>
            <a:r>
              <a:rPr lang="en-IN" sz="8000" b="1" dirty="0" smtClean="0"/>
              <a:t> Like ,Comment and Subscribe </a:t>
            </a:r>
          </a:p>
          <a:p>
            <a:endParaRPr lang="en-IN" dirty="0" smtClean="0"/>
          </a:p>
          <a:p>
            <a:endParaRPr lang="en-IN" dirty="0"/>
          </a:p>
          <a:p>
            <a:r>
              <a:rPr lang="en-IN" dirty="0" smtClean="0"/>
              <a:t> </a:t>
            </a:r>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val="139719831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Java Static Type Language</a:t>
            </a:r>
            <a:endParaRPr lang="en-IN" dirty="0"/>
          </a:p>
        </p:txBody>
      </p:sp>
      <p:sp>
        <p:nvSpPr>
          <p:cNvPr id="19" name="Slide Number Placeholder 18"/>
          <p:cNvSpPr>
            <a:spLocks noGrp="1"/>
          </p:cNvSpPr>
          <p:nvPr>
            <p:ph type="sldNum" sz="quarter" idx="12"/>
          </p:nvPr>
        </p:nvSpPr>
        <p:spPr/>
        <p:txBody>
          <a:bodyPr/>
          <a:lstStyle/>
          <a:p>
            <a:fld id="{B6F15528-21DE-4FAA-801E-634DDDAF4B2B}" type="slidenum">
              <a:rPr lang="en-US" smtClean="0"/>
              <a:pPr/>
              <a:t>2</a:t>
            </a:fld>
            <a:endParaRPr lang="en-US"/>
          </a:p>
        </p:txBody>
      </p:sp>
      <p:sp>
        <p:nvSpPr>
          <p:cNvPr id="11" name="Content Placeholder 10"/>
          <p:cNvSpPr>
            <a:spLocks noGrp="1"/>
          </p:cNvSpPr>
          <p:nvPr>
            <p:ph idx="1"/>
          </p:nvPr>
        </p:nvSpPr>
        <p:spPr/>
        <p:txBody>
          <a:bodyPr/>
          <a:lstStyle/>
          <a:p>
            <a:r>
              <a:rPr lang="en-IN" dirty="0"/>
              <a:t>Static typed programming languages are those in which variables need not be defined before they’re used. This implies that static typing has to do with the explicit declaration (or initialization) of variables before they’re employed. Java is an example of a static typed language; C and C++ are also static typed languages. </a:t>
            </a:r>
            <a:endParaRPr lang="en-IN" dirty="0" smtClean="0"/>
          </a:p>
          <a:p>
            <a:endParaRPr lang="en-IN" dirty="0"/>
          </a:p>
          <a:p>
            <a:r>
              <a:rPr lang="en-IN" b="1" dirty="0" err="1" smtClean="0">
                <a:solidFill>
                  <a:srgbClr val="0070C0"/>
                </a:solidFill>
              </a:rPr>
              <a:t>e.g</a:t>
            </a:r>
            <a:r>
              <a:rPr lang="en-IN" b="1" dirty="0" smtClean="0">
                <a:solidFill>
                  <a:srgbClr val="0070C0"/>
                </a:solidFill>
              </a:rPr>
              <a:t> </a:t>
            </a:r>
            <a:r>
              <a:rPr lang="en-IN" b="1" dirty="0" err="1" smtClean="0">
                <a:solidFill>
                  <a:srgbClr val="0070C0"/>
                </a:solidFill>
              </a:rPr>
              <a:t>int</a:t>
            </a:r>
            <a:r>
              <a:rPr lang="en-IN" b="1" dirty="0" smtClean="0">
                <a:solidFill>
                  <a:srgbClr val="0070C0"/>
                </a:solidFill>
              </a:rPr>
              <a:t> variable=0;</a:t>
            </a:r>
            <a:endParaRPr lang="en-IN" b="1" dirty="0">
              <a:solidFill>
                <a:srgbClr val="0070C0"/>
              </a:solidFill>
            </a:endParaRPr>
          </a:p>
        </p:txBody>
      </p:sp>
    </p:spTree>
    <p:extLst>
      <p:ext uri="{BB962C8B-B14F-4D97-AF65-F5344CB8AC3E}">
        <p14:creationId xmlns:p14="http://schemas.microsoft.com/office/powerpoint/2010/main" val="192894622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491838"/>
            <a:ext cx="8229600" cy="990600"/>
          </a:xfrm>
        </p:spPr>
        <p:txBody>
          <a:bodyPr>
            <a:normAutofit fontScale="90000"/>
          </a:bodyPr>
          <a:lstStyle/>
          <a:p>
            <a:pPr algn="ctr"/>
            <a:r>
              <a:rPr lang="en-IN" dirty="0" smtClean="0"/>
              <a:t>Data Types Sub-Classification (Primitives)</a:t>
            </a:r>
            <a:endParaRPr lang="en-IN" dirty="0"/>
          </a:p>
        </p:txBody>
      </p:sp>
      <p:graphicFrame>
        <p:nvGraphicFramePr>
          <p:cNvPr id="35" name="Content Placeholder 34"/>
          <p:cNvGraphicFramePr>
            <a:graphicFrameLocks noGrp="1"/>
          </p:cNvGraphicFramePr>
          <p:nvPr>
            <p:ph idx="1"/>
            <p:extLst>
              <p:ext uri="{D42A27DB-BD31-4B8C-83A1-F6EECF244321}">
                <p14:modId xmlns:p14="http://schemas.microsoft.com/office/powerpoint/2010/main" val="198335348"/>
              </p:ext>
            </p:extLst>
          </p:nvPr>
        </p:nvGraphicFramePr>
        <p:xfrm>
          <a:off x="508000" y="5473698"/>
          <a:ext cx="1854200" cy="731520"/>
        </p:xfrm>
        <a:graphic>
          <a:graphicData uri="http://schemas.openxmlformats.org/drawingml/2006/table">
            <a:tbl>
              <a:tblPr firstRow="1" bandRow="1">
                <a:tableStyleId>{5C22544A-7EE6-4342-B048-85BDC9FD1C3A}</a:tableStyleId>
              </a:tblPr>
              <a:tblGrid>
                <a:gridCol w="927100"/>
                <a:gridCol w="927100"/>
              </a:tblGrid>
              <a:tr h="365760">
                <a:tc>
                  <a:txBody>
                    <a:bodyPr/>
                    <a:lstStyle/>
                    <a:p>
                      <a:r>
                        <a:rPr lang="en-IN" dirty="0" err="1" smtClean="0"/>
                        <a:t>int</a:t>
                      </a:r>
                      <a:endParaRPr lang="en-IN" dirty="0"/>
                    </a:p>
                  </a:txBody>
                  <a:tcPr/>
                </a:tc>
                <a:tc>
                  <a:txBody>
                    <a:bodyPr/>
                    <a:lstStyle/>
                    <a:p>
                      <a:r>
                        <a:rPr lang="en-IN" dirty="0" smtClean="0"/>
                        <a:t>byte</a:t>
                      </a:r>
                      <a:endParaRPr lang="en-IN" dirty="0"/>
                    </a:p>
                  </a:txBody>
                  <a:tcPr/>
                </a:tc>
              </a:tr>
              <a:tr h="339091">
                <a:tc>
                  <a:txBody>
                    <a:bodyPr/>
                    <a:lstStyle/>
                    <a:p>
                      <a:r>
                        <a:rPr lang="en-IN" dirty="0" smtClean="0"/>
                        <a:t>short</a:t>
                      </a:r>
                      <a:endParaRPr lang="en-IN" dirty="0"/>
                    </a:p>
                  </a:txBody>
                  <a:tcPr/>
                </a:tc>
                <a:tc>
                  <a:txBody>
                    <a:bodyPr/>
                    <a:lstStyle/>
                    <a:p>
                      <a:r>
                        <a:rPr lang="en-IN" dirty="0" smtClean="0"/>
                        <a:t>long</a:t>
                      </a:r>
                      <a:endParaRPr lang="en-IN" dirty="0"/>
                    </a:p>
                  </a:txBody>
                  <a:tcPr/>
                </a:tc>
              </a:tr>
            </a:tbl>
          </a:graphicData>
        </a:graphic>
      </p:graphicFrame>
      <p:sp>
        <p:nvSpPr>
          <p:cNvPr id="9" name="Slide Number Placeholder 8"/>
          <p:cNvSpPr>
            <a:spLocks noGrp="1"/>
          </p:cNvSpPr>
          <p:nvPr>
            <p:ph type="sldNum" sz="quarter" idx="12"/>
          </p:nvPr>
        </p:nvSpPr>
        <p:spPr/>
        <p:txBody>
          <a:bodyPr/>
          <a:lstStyle/>
          <a:p>
            <a:fld id="{B6F15528-21DE-4FAA-801E-634DDDAF4B2B}" type="slidenum">
              <a:rPr lang="en-US" smtClean="0"/>
              <a:pPr/>
              <a:t>3</a:t>
            </a:fld>
            <a:endParaRPr lang="en-US"/>
          </a:p>
        </p:txBody>
      </p:sp>
      <p:sp>
        <p:nvSpPr>
          <p:cNvPr id="10" name="Rectangle 9"/>
          <p:cNvSpPr/>
          <p:nvPr/>
        </p:nvSpPr>
        <p:spPr>
          <a:xfrm>
            <a:off x="3124200" y="1600200"/>
            <a:ext cx="2743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Primitive Data Types</a:t>
            </a:r>
            <a:r>
              <a:rPr lang="en-IN" dirty="0" smtClean="0"/>
              <a:t>	 </a:t>
            </a:r>
            <a:endParaRPr lang="en-IN" dirty="0"/>
          </a:p>
        </p:txBody>
      </p:sp>
      <p:sp>
        <p:nvSpPr>
          <p:cNvPr id="13" name="Rectangle 12"/>
          <p:cNvSpPr/>
          <p:nvPr/>
        </p:nvSpPr>
        <p:spPr>
          <a:xfrm>
            <a:off x="1600200" y="274320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Numeric</a:t>
            </a:r>
            <a:r>
              <a:rPr lang="en-IN" dirty="0" smtClean="0"/>
              <a:t>	</a:t>
            </a:r>
            <a:endParaRPr lang="en-IN" dirty="0"/>
          </a:p>
        </p:txBody>
      </p:sp>
      <p:cxnSp>
        <p:nvCxnSpPr>
          <p:cNvPr id="5" name="Straight Arrow Connector 4"/>
          <p:cNvCxnSpPr/>
          <p:nvPr/>
        </p:nvCxnSpPr>
        <p:spPr>
          <a:xfrm>
            <a:off x="4489450" y="2209800"/>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2895600" y="3048000"/>
            <a:ext cx="1593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985164" y="2788166"/>
            <a:ext cx="1558636"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Non Numeric</a:t>
            </a:r>
            <a:r>
              <a:rPr lang="en-IN" dirty="0" smtClean="0"/>
              <a:t>	</a:t>
            </a:r>
            <a:endParaRPr lang="en-IN" dirty="0"/>
          </a:p>
        </p:txBody>
      </p:sp>
      <p:cxnSp>
        <p:nvCxnSpPr>
          <p:cNvPr id="15" name="Straight Arrow Connector 14"/>
          <p:cNvCxnSpPr/>
          <p:nvPr/>
        </p:nvCxnSpPr>
        <p:spPr>
          <a:xfrm>
            <a:off x="4489450" y="3042166"/>
            <a:ext cx="1495714" cy="5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87400" y="4299467"/>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Integer</a:t>
            </a:r>
            <a:r>
              <a:rPr lang="en-IN" dirty="0" smtClean="0"/>
              <a:t>	</a:t>
            </a:r>
            <a:endParaRPr lang="en-IN" dirty="0"/>
          </a:p>
        </p:txBody>
      </p:sp>
      <p:cxnSp>
        <p:nvCxnSpPr>
          <p:cNvPr id="33" name="Elbow Connector 32"/>
          <p:cNvCxnSpPr/>
          <p:nvPr/>
        </p:nvCxnSpPr>
        <p:spPr>
          <a:xfrm rot="5400000">
            <a:off x="1360230" y="3427671"/>
            <a:ext cx="946666" cy="796925"/>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435100" y="4909067"/>
            <a:ext cx="0" cy="5646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rot="16200000" flipH="1">
            <a:off x="2561969" y="3387984"/>
            <a:ext cx="946667" cy="876301"/>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2590800" y="4299468"/>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Floating Point</a:t>
            </a:r>
            <a:r>
              <a:rPr lang="en-IN" dirty="0" smtClean="0"/>
              <a:t>	</a:t>
            </a:r>
            <a:endParaRPr lang="en-IN" dirty="0"/>
          </a:p>
        </p:txBody>
      </p:sp>
      <p:cxnSp>
        <p:nvCxnSpPr>
          <p:cNvPr id="47" name="Straight Arrow Connector 46"/>
          <p:cNvCxnSpPr/>
          <p:nvPr/>
        </p:nvCxnSpPr>
        <p:spPr>
          <a:xfrm>
            <a:off x="3136900" y="4853466"/>
            <a:ext cx="0" cy="5646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8" name="Table 47"/>
          <p:cNvGraphicFramePr>
            <a:graphicFrameLocks noGrp="1"/>
          </p:cNvGraphicFramePr>
          <p:nvPr>
            <p:extLst>
              <p:ext uri="{D42A27DB-BD31-4B8C-83A1-F6EECF244321}">
                <p14:modId xmlns:p14="http://schemas.microsoft.com/office/powerpoint/2010/main" val="1814101621"/>
              </p:ext>
            </p:extLst>
          </p:nvPr>
        </p:nvGraphicFramePr>
        <p:xfrm>
          <a:off x="2590800" y="5418097"/>
          <a:ext cx="2133600" cy="594360"/>
        </p:xfrm>
        <a:graphic>
          <a:graphicData uri="http://schemas.openxmlformats.org/drawingml/2006/table">
            <a:tbl>
              <a:tblPr firstRow="1" bandRow="1">
                <a:tableStyleId>{5C22544A-7EE6-4342-B048-85BDC9FD1C3A}</a:tableStyleId>
              </a:tblPr>
              <a:tblGrid>
                <a:gridCol w="1066800"/>
                <a:gridCol w="1066800"/>
              </a:tblGrid>
              <a:tr h="594360">
                <a:tc>
                  <a:txBody>
                    <a:bodyPr/>
                    <a:lstStyle/>
                    <a:p>
                      <a:r>
                        <a:rPr lang="en-IN" dirty="0" smtClean="0"/>
                        <a:t>Double</a:t>
                      </a:r>
                      <a:endParaRPr lang="en-IN" dirty="0"/>
                    </a:p>
                  </a:txBody>
                  <a:tcPr/>
                </a:tc>
                <a:tc>
                  <a:txBody>
                    <a:bodyPr/>
                    <a:lstStyle/>
                    <a:p>
                      <a:r>
                        <a:rPr lang="en-IN" dirty="0" smtClean="0"/>
                        <a:t>Float</a:t>
                      </a:r>
                      <a:endParaRPr lang="en-IN" dirty="0"/>
                    </a:p>
                  </a:txBody>
                  <a:tcPr/>
                </a:tc>
              </a:tr>
            </a:tbl>
          </a:graphicData>
        </a:graphic>
      </p:graphicFrame>
      <p:sp>
        <p:nvSpPr>
          <p:cNvPr id="53" name="Rectangle 52"/>
          <p:cNvSpPr/>
          <p:nvPr/>
        </p:nvSpPr>
        <p:spPr>
          <a:xfrm>
            <a:off x="5092529" y="430614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char</a:t>
            </a:r>
            <a:r>
              <a:rPr lang="en-IN" dirty="0" smtClean="0"/>
              <a:t>	</a:t>
            </a:r>
            <a:endParaRPr lang="en-IN" dirty="0"/>
          </a:p>
        </p:txBody>
      </p:sp>
      <p:sp>
        <p:nvSpPr>
          <p:cNvPr id="54" name="Rectangle 53"/>
          <p:cNvSpPr/>
          <p:nvPr/>
        </p:nvSpPr>
        <p:spPr>
          <a:xfrm>
            <a:off x="7162800" y="4315547"/>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boolean</a:t>
            </a:r>
            <a:endParaRPr lang="en-IN" dirty="0"/>
          </a:p>
        </p:txBody>
      </p:sp>
      <p:cxnSp>
        <p:nvCxnSpPr>
          <p:cNvPr id="61" name="Elbow Connector 60"/>
          <p:cNvCxnSpPr/>
          <p:nvPr/>
        </p:nvCxnSpPr>
        <p:spPr>
          <a:xfrm rot="5400000">
            <a:off x="5665359" y="3427670"/>
            <a:ext cx="946666" cy="796925"/>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64"/>
          <p:cNvCxnSpPr/>
          <p:nvPr/>
        </p:nvCxnSpPr>
        <p:spPr>
          <a:xfrm rot="16200000" flipH="1">
            <a:off x="6975217" y="3432949"/>
            <a:ext cx="946667" cy="876301"/>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8661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491839"/>
            <a:ext cx="8229600" cy="498762"/>
          </a:xfrm>
        </p:spPr>
        <p:txBody>
          <a:bodyPr>
            <a:normAutofit fontScale="90000"/>
          </a:bodyPr>
          <a:lstStyle/>
          <a:p>
            <a:pPr algn="ctr"/>
            <a:r>
              <a:rPr lang="en-IN" dirty="0" smtClean="0"/>
              <a:t>Non-Primitive Data Types</a:t>
            </a:r>
            <a:endParaRPr lang="en-IN" dirty="0"/>
          </a:p>
        </p:txBody>
      </p:sp>
      <p:sp>
        <p:nvSpPr>
          <p:cNvPr id="3" name="Content Placeholder 2"/>
          <p:cNvSpPr>
            <a:spLocks noGrp="1"/>
          </p:cNvSpPr>
          <p:nvPr>
            <p:ph idx="1"/>
          </p:nvPr>
        </p:nvSpPr>
        <p:spPr>
          <a:xfrm>
            <a:off x="457200" y="1257300"/>
            <a:ext cx="8490753" cy="5715000"/>
          </a:xfrm>
        </p:spPr>
        <p:txBody>
          <a:bodyPr>
            <a:noAutofit/>
          </a:bodyPr>
          <a:lstStyle/>
          <a:p>
            <a:endParaRPr lang="en-IN" sz="900" dirty="0" smtClean="0"/>
          </a:p>
          <a:p>
            <a:endParaRPr lang="en-IN" sz="900" dirty="0" smtClean="0"/>
          </a:p>
          <a:p>
            <a:endParaRPr lang="en-IN" sz="900" dirty="0"/>
          </a:p>
          <a:p>
            <a:endParaRPr lang="en-IN" sz="900" dirty="0" smtClean="0"/>
          </a:p>
          <a:p>
            <a:endParaRPr lang="en-IN" sz="900" dirty="0"/>
          </a:p>
        </p:txBody>
      </p:sp>
      <p:sp>
        <p:nvSpPr>
          <p:cNvPr id="7" name="TextBox 6"/>
          <p:cNvSpPr txBox="1"/>
          <p:nvPr/>
        </p:nvSpPr>
        <p:spPr>
          <a:xfrm>
            <a:off x="5985164" y="4114800"/>
            <a:ext cx="2286000" cy="369332"/>
          </a:xfrm>
          <a:prstGeom prst="rect">
            <a:avLst/>
          </a:prstGeom>
          <a:noFill/>
        </p:spPr>
        <p:txBody>
          <a:bodyPr wrap="square" rtlCol="0">
            <a:spAutoFit/>
          </a:bodyPr>
          <a:lstStyle/>
          <a:p>
            <a:endParaRPr lang="en-IN"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4</a:t>
            </a:fld>
            <a:endParaRPr lang="en-US"/>
          </a:p>
        </p:txBody>
      </p:sp>
      <p:sp>
        <p:nvSpPr>
          <p:cNvPr id="11" name="Rectangle 10"/>
          <p:cNvSpPr/>
          <p:nvPr/>
        </p:nvSpPr>
        <p:spPr>
          <a:xfrm>
            <a:off x="3124200" y="1600200"/>
            <a:ext cx="2743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Non Primitive Data Types</a:t>
            </a:r>
            <a:r>
              <a:rPr lang="en-IN" dirty="0" smtClean="0"/>
              <a:t>	 </a:t>
            </a:r>
            <a:endParaRPr lang="en-IN" dirty="0"/>
          </a:p>
        </p:txBody>
      </p:sp>
      <p:sp>
        <p:nvSpPr>
          <p:cNvPr id="12" name="Rectangle 11"/>
          <p:cNvSpPr/>
          <p:nvPr/>
        </p:nvSpPr>
        <p:spPr>
          <a:xfrm>
            <a:off x="1219200" y="2795032"/>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 Arrays </a:t>
            </a:r>
            <a:r>
              <a:rPr lang="en-IN" dirty="0" smtClean="0"/>
              <a:t>	</a:t>
            </a:r>
            <a:endParaRPr lang="en-IN" dirty="0"/>
          </a:p>
        </p:txBody>
      </p:sp>
      <p:sp>
        <p:nvSpPr>
          <p:cNvPr id="16" name="Rectangle 15"/>
          <p:cNvSpPr/>
          <p:nvPr/>
        </p:nvSpPr>
        <p:spPr>
          <a:xfrm>
            <a:off x="6200775" y="2795032"/>
            <a:ext cx="152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Strings</a:t>
            </a:r>
            <a:r>
              <a:rPr lang="en-IN" dirty="0" smtClean="0"/>
              <a:t>	</a:t>
            </a:r>
            <a:endParaRPr lang="en-IN" dirty="0"/>
          </a:p>
        </p:txBody>
      </p:sp>
      <p:sp>
        <p:nvSpPr>
          <p:cNvPr id="24" name="Rectangle 23"/>
          <p:cNvSpPr/>
          <p:nvPr/>
        </p:nvSpPr>
        <p:spPr>
          <a:xfrm>
            <a:off x="3581400" y="2788166"/>
            <a:ext cx="152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Classes(</a:t>
            </a:r>
            <a:r>
              <a:rPr lang="en-IN" sz="1600" dirty="0" err="1" smtClean="0"/>
              <a:t>UserDefined</a:t>
            </a:r>
            <a:r>
              <a:rPr lang="en-IN" sz="1600" dirty="0" smtClean="0"/>
              <a:t>)</a:t>
            </a:r>
            <a:r>
              <a:rPr lang="en-IN" dirty="0" smtClean="0"/>
              <a:t>	</a:t>
            </a:r>
            <a:endParaRPr lang="en-IN" dirty="0"/>
          </a:p>
        </p:txBody>
      </p:sp>
      <p:cxnSp>
        <p:nvCxnSpPr>
          <p:cNvPr id="31" name="Straight Arrow Connector 30"/>
          <p:cNvCxnSpPr>
            <a:stCxn id="11" idx="2"/>
          </p:cNvCxnSpPr>
          <p:nvPr/>
        </p:nvCxnSpPr>
        <p:spPr>
          <a:xfrm>
            <a:off x="4495800" y="2209800"/>
            <a:ext cx="0" cy="5783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2209800" y="2225417"/>
            <a:ext cx="914400" cy="541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867400" y="2225417"/>
            <a:ext cx="1066800" cy="541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43114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r>
              <a:rPr lang="en-IN" dirty="0" smtClean="0"/>
              <a:t>Data Types and their sizes</a:t>
            </a:r>
            <a:endParaRPr lang="en-IN"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844541333"/>
              </p:ext>
            </p:extLst>
          </p:nvPr>
        </p:nvGraphicFramePr>
        <p:xfrm>
          <a:off x="381000" y="1676401"/>
          <a:ext cx="8458200" cy="4251960"/>
        </p:xfrm>
        <a:graphic>
          <a:graphicData uri="http://schemas.openxmlformats.org/drawingml/2006/table">
            <a:tbl>
              <a:tblPr firstRow="1" bandRow="1">
                <a:tableStyleId>{5C22544A-7EE6-4342-B048-85BDC9FD1C3A}</a:tableStyleId>
              </a:tblPr>
              <a:tblGrid>
                <a:gridCol w="2819400"/>
                <a:gridCol w="2819400"/>
                <a:gridCol w="2819400"/>
              </a:tblGrid>
              <a:tr h="746760">
                <a:tc>
                  <a:txBody>
                    <a:bodyPr/>
                    <a:lstStyle/>
                    <a:p>
                      <a:pPr algn="ctr"/>
                      <a:r>
                        <a:rPr lang="en-IN" sz="2000" dirty="0" smtClean="0"/>
                        <a:t>PRIMITIVE</a:t>
                      </a:r>
                      <a:endParaRPr lang="en-IN" sz="2000" dirty="0"/>
                    </a:p>
                  </a:txBody>
                  <a:tcPr/>
                </a:tc>
                <a:tc>
                  <a:txBody>
                    <a:bodyPr/>
                    <a:lstStyle/>
                    <a:p>
                      <a:pPr algn="ctr"/>
                      <a:r>
                        <a:rPr lang="en-IN" dirty="0" smtClean="0"/>
                        <a:t>SIZE IN</a:t>
                      </a:r>
                      <a:r>
                        <a:rPr lang="en-IN" baseline="0" dirty="0" smtClean="0"/>
                        <a:t> BYTES</a:t>
                      </a:r>
                      <a:endParaRPr lang="en-IN" dirty="0"/>
                    </a:p>
                  </a:txBody>
                  <a:tcPr/>
                </a:tc>
                <a:tc>
                  <a:txBody>
                    <a:bodyPr/>
                    <a:lstStyle/>
                    <a:p>
                      <a:pPr algn="ctr"/>
                      <a:r>
                        <a:rPr lang="en-IN" dirty="0" smtClean="0"/>
                        <a:t>RANGE</a:t>
                      </a:r>
                      <a:endParaRPr lang="en-IN" dirty="0"/>
                    </a:p>
                  </a:txBody>
                  <a:tcPr/>
                </a:tc>
              </a:tr>
              <a:tr h="370840">
                <a:tc>
                  <a:txBody>
                    <a:bodyPr/>
                    <a:lstStyle/>
                    <a:p>
                      <a:r>
                        <a:rPr lang="en-US" dirty="0" err="1" smtClean="0"/>
                        <a:t>int</a:t>
                      </a:r>
                      <a:endParaRPr lang="en-US" dirty="0"/>
                    </a:p>
                  </a:txBody>
                  <a:tcPr/>
                </a:tc>
                <a:tc>
                  <a:txBody>
                    <a:bodyPr/>
                    <a:lstStyle/>
                    <a:p>
                      <a:r>
                        <a:rPr lang="en-US" dirty="0" smtClean="0"/>
                        <a:t>32</a:t>
                      </a:r>
                      <a:endParaRPr lang="en-US" dirty="0"/>
                    </a:p>
                  </a:txBody>
                  <a:tcPr/>
                </a:tc>
                <a:tc>
                  <a:txBody>
                    <a:bodyPr/>
                    <a:lstStyle/>
                    <a:p>
                      <a:r>
                        <a:rPr lang="en-US" dirty="0" smtClean="0"/>
                        <a:t>-2 to the 31</a:t>
                      </a:r>
                      <a:r>
                        <a:rPr lang="en-US" baseline="30000" dirty="0" smtClean="0"/>
                        <a:t>st</a:t>
                      </a:r>
                      <a:r>
                        <a:rPr lang="en-US" dirty="0" smtClean="0"/>
                        <a:t> to 2 to the 31</a:t>
                      </a:r>
                      <a:r>
                        <a:rPr lang="en-US" baseline="30000" dirty="0" smtClean="0"/>
                        <a:t>st</a:t>
                      </a:r>
                      <a:r>
                        <a:rPr lang="en-US" dirty="0" smtClean="0"/>
                        <a:t> </a:t>
                      </a:r>
                      <a:endParaRPr lang="en-US" dirty="0"/>
                    </a:p>
                  </a:txBody>
                  <a:tcPr/>
                </a:tc>
              </a:tr>
              <a:tr h="370840">
                <a:tc>
                  <a:txBody>
                    <a:bodyPr/>
                    <a:lstStyle/>
                    <a:p>
                      <a:r>
                        <a:rPr lang="en-US" dirty="0" err="1" smtClean="0"/>
                        <a:t>int</a:t>
                      </a:r>
                      <a:endParaRPr lang="en-US" dirty="0"/>
                    </a:p>
                  </a:txBody>
                  <a:tcPr/>
                </a:tc>
                <a:tc>
                  <a:txBody>
                    <a:bodyPr/>
                    <a:lstStyle/>
                    <a:p>
                      <a:r>
                        <a:rPr lang="en-US" dirty="0" smtClean="0"/>
                        <a:t>4 bytes</a:t>
                      </a:r>
                      <a:endParaRPr lang="en-US" dirty="0"/>
                    </a:p>
                  </a:txBody>
                  <a:tcPr/>
                </a:tc>
                <a:tc>
                  <a:txBody>
                    <a:bodyPr/>
                    <a:lstStyle/>
                    <a:p>
                      <a:r>
                        <a:rPr lang="en-US" dirty="0" smtClean="0"/>
                        <a:t>2147483648</a:t>
                      </a:r>
                      <a:endParaRPr lang="en-US" dirty="0"/>
                    </a:p>
                  </a:txBody>
                  <a:tcPr/>
                </a:tc>
              </a:tr>
              <a:tr h="370840">
                <a:tc>
                  <a:txBody>
                    <a:bodyPr/>
                    <a:lstStyle/>
                    <a:p>
                      <a:r>
                        <a:rPr lang="en-US" dirty="0" smtClean="0"/>
                        <a:t>long</a:t>
                      </a:r>
                      <a:endParaRPr lang="en-US" dirty="0"/>
                    </a:p>
                  </a:txBody>
                  <a:tcPr/>
                </a:tc>
                <a:tc>
                  <a:txBody>
                    <a:bodyPr/>
                    <a:lstStyle/>
                    <a:p>
                      <a:r>
                        <a:rPr lang="en-US" dirty="0" smtClean="0"/>
                        <a:t>64  -- 8 bytes</a:t>
                      </a:r>
                      <a:endParaRPr lang="en-US" dirty="0"/>
                    </a:p>
                  </a:txBody>
                  <a:tcPr/>
                </a:tc>
                <a:tc>
                  <a:txBody>
                    <a:bodyPr/>
                    <a:lstStyle/>
                    <a:p>
                      <a:r>
                        <a:rPr lang="en-US" dirty="0" smtClean="0"/>
                        <a:t>-2 to the 63</a:t>
                      </a:r>
                      <a:r>
                        <a:rPr lang="en-US" baseline="30000" dirty="0" smtClean="0"/>
                        <a:t>rd</a:t>
                      </a:r>
                      <a:r>
                        <a:rPr lang="en-US" dirty="0" smtClean="0"/>
                        <a:t> to 2 to the 63rd</a:t>
                      </a:r>
                      <a:endParaRPr lang="en-US" dirty="0"/>
                    </a:p>
                  </a:txBody>
                  <a:tcPr/>
                </a:tc>
              </a:tr>
              <a:tr h="370840">
                <a:tc>
                  <a:txBody>
                    <a:bodyPr/>
                    <a:lstStyle/>
                    <a:p>
                      <a:r>
                        <a:rPr lang="en-US" dirty="0" smtClean="0"/>
                        <a:t>float</a:t>
                      </a:r>
                      <a:endParaRPr lang="en-US" dirty="0"/>
                    </a:p>
                  </a:txBody>
                  <a:tcPr/>
                </a:tc>
                <a:tc>
                  <a:txBody>
                    <a:bodyPr/>
                    <a:lstStyle/>
                    <a:p>
                      <a:r>
                        <a:rPr lang="en-US" dirty="0" smtClean="0"/>
                        <a:t>32</a:t>
                      </a:r>
                      <a:endParaRPr lang="en-US" dirty="0"/>
                    </a:p>
                  </a:txBody>
                  <a:tcPr/>
                </a:tc>
                <a:tc>
                  <a:txBody>
                    <a:bodyPr/>
                    <a:lstStyle/>
                    <a:p>
                      <a:r>
                        <a:rPr lang="en-US" dirty="0" smtClean="0"/>
                        <a:t>+- 1.5 x 10^45</a:t>
                      </a:r>
                      <a:endParaRPr lang="en-US" dirty="0"/>
                    </a:p>
                  </a:txBody>
                  <a:tcPr/>
                </a:tc>
              </a:tr>
              <a:tr h="370840">
                <a:tc>
                  <a:txBody>
                    <a:bodyPr/>
                    <a:lstStyle/>
                    <a:p>
                      <a:r>
                        <a:rPr lang="en-US" dirty="0" smtClean="0"/>
                        <a:t>double</a:t>
                      </a:r>
                      <a:endParaRPr lang="en-US" dirty="0"/>
                    </a:p>
                  </a:txBody>
                  <a:tcPr/>
                </a:tc>
                <a:tc>
                  <a:txBody>
                    <a:bodyPr/>
                    <a:lstStyle/>
                    <a:p>
                      <a:r>
                        <a:rPr lang="en-US" dirty="0" smtClean="0"/>
                        <a:t>64</a:t>
                      </a:r>
                      <a:endParaRPr lang="en-US" dirty="0"/>
                    </a:p>
                  </a:txBody>
                  <a:tcPr/>
                </a:tc>
                <a:tc>
                  <a:txBody>
                    <a:bodyPr/>
                    <a:lstStyle/>
                    <a:p>
                      <a:r>
                        <a:rPr lang="en-US" dirty="0" smtClean="0"/>
                        <a:t>+- 5.0 x 10^324</a:t>
                      </a:r>
                      <a:endParaRPr lang="en-US" dirty="0"/>
                    </a:p>
                  </a:txBody>
                  <a:tcPr/>
                </a:tc>
              </a:tr>
              <a:tr h="370840">
                <a:tc>
                  <a:txBody>
                    <a:bodyPr/>
                    <a:lstStyle/>
                    <a:p>
                      <a:r>
                        <a:rPr lang="en-US" dirty="0" smtClean="0"/>
                        <a:t>string</a:t>
                      </a:r>
                      <a:endParaRPr lang="en-US" dirty="0"/>
                    </a:p>
                  </a:txBody>
                  <a:tcPr/>
                </a:tc>
                <a:tc>
                  <a:txBody>
                    <a:bodyPr/>
                    <a:lstStyle/>
                    <a:p>
                      <a:r>
                        <a:rPr lang="en-US" dirty="0" smtClean="0"/>
                        <a:t>16 bits per char</a:t>
                      </a:r>
                      <a:endParaRPr lang="en-US" dirty="0"/>
                    </a:p>
                  </a:txBody>
                  <a:tcPr/>
                </a:tc>
                <a:tc>
                  <a:txBody>
                    <a:bodyPr/>
                    <a:lstStyle/>
                    <a:p>
                      <a:r>
                        <a:rPr lang="en-US" dirty="0" smtClean="0"/>
                        <a:t>Not</a:t>
                      </a:r>
                      <a:r>
                        <a:rPr lang="en-US" baseline="0" dirty="0" smtClean="0"/>
                        <a:t> applicable</a:t>
                      </a:r>
                      <a:endParaRPr lang="en-US" dirty="0"/>
                    </a:p>
                  </a:txBody>
                  <a:tcPr/>
                </a:tc>
              </a:tr>
              <a:tr h="370840">
                <a:tc>
                  <a:txBody>
                    <a:bodyPr/>
                    <a:lstStyle/>
                    <a:p>
                      <a:r>
                        <a:rPr lang="en-US" dirty="0" smtClean="0"/>
                        <a:t>char</a:t>
                      </a:r>
                      <a:endParaRPr lang="en-US" dirty="0"/>
                    </a:p>
                  </a:txBody>
                  <a:tcPr/>
                </a:tc>
                <a:tc>
                  <a:txBody>
                    <a:bodyPr/>
                    <a:lstStyle/>
                    <a:p>
                      <a:r>
                        <a:rPr lang="en-US" dirty="0" smtClean="0"/>
                        <a:t>16</a:t>
                      </a:r>
                      <a:endParaRPr lang="en-US" dirty="0"/>
                    </a:p>
                  </a:txBody>
                  <a:tcPr/>
                </a:tc>
                <a:tc>
                  <a:txBody>
                    <a:bodyPr/>
                    <a:lstStyle/>
                    <a:p>
                      <a:r>
                        <a:rPr lang="en-US" dirty="0" smtClean="0"/>
                        <a:t>One character</a:t>
                      </a:r>
                      <a:endParaRPr lang="en-US" dirty="0"/>
                    </a:p>
                  </a:txBody>
                  <a:tcPr/>
                </a:tc>
              </a:tr>
              <a:tr h="370840">
                <a:tc>
                  <a:txBody>
                    <a:bodyPr/>
                    <a:lstStyle/>
                    <a:p>
                      <a:r>
                        <a:rPr lang="en-US" dirty="0" err="1" smtClean="0"/>
                        <a:t>bool</a:t>
                      </a:r>
                      <a:r>
                        <a:rPr lang="en-US" dirty="0" smtClean="0"/>
                        <a:t>  (</a:t>
                      </a:r>
                      <a:r>
                        <a:rPr lang="en-US" dirty="0" err="1" smtClean="0"/>
                        <a:t>boolean</a:t>
                      </a:r>
                      <a:r>
                        <a:rPr lang="en-US" baseline="0" dirty="0" smtClean="0"/>
                        <a:t> in Java)</a:t>
                      </a:r>
                      <a:endParaRPr lang="en-US" dirty="0"/>
                    </a:p>
                  </a:txBody>
                  <a:tcPr/>
                </a:tc>
                <a:tc>
                  <a:txBody>
                    <a:bodyPr/>
                    <a:lstStyle/>
                    <a:p>
                      <a:r>
                        <a:rPr lang="en-US" dirty="0" smtClean="0"/>
                        <a:t>8</a:t>
                      </a:r>
                      <a:endParaRPr lang="en-US" dirty="0"/>
                    </a:p>
                  </a:txBody>
                  <a:tcPr/>
                </a:tc>
                <a:tc>
                  <a:txBody>
                    <a:bodyPr/>
                    <a:lstStyle/>
                    <a:p>
                      <a:r>
                        <a:rPr lang="en-US" dirty="0" smtClean="0"/>
                        <a:t>True or false</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17766037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425</TotalTime>
  <Words>197</Words>
  <Application>Microsoft Office PowerPoint</Application>
  <PresentationFormat>On-screen Show (4:3)</PresentationFormat>
  <Paragraphs>68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Clarity</vt:lpstr>
      <vt:lpstr>DATA TYPES in JAva</vt:lpstr>
      <vt:lpstr>Java Static Type Language</vt:lpstr>
      <vt:lpstr>Data Types Sub-Classification (Primitives)</vt:lpstr>
      <vt:lpstr>Non-Primitive Data Types</vt:lpstr>
      <vt:lpstr>Data Types and their sizes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in JAva</dc:title>
  <dc:creator>amit</dc:creator>
  <cp:lastModifiedBy>amit</cp:lastModifiedBy>
  <cp:revision>43</cp:revision>
  <dcterms:created xsi:type="dcterms:W3CDTF">2006-08-16T00:00:00Z</dcterms:created>
  <dcterms:modified xsi:type="dcterms:W3CDTF">2020-09-30T13:51:35Z</dcterms:modified>
</cp:coreProperties>
</file>