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7" r:id="rId6"/>
    <p:sldId id="260" r:id="rId7"/>
    <p:sldId id="268" r:id="rId8"/>
    <p:sldId id="269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B67ED-0BB9-4CFB-B33B-66358F457D62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74E01-0691-472C-9B03-08406626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917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74E01-0691-472C-9B03-08406626CA6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84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61C-9522-4C58-B609-4C604D366E32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D4A2-605D-4B2D-B3B4-3FFB7D79809A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605-BA5F-41F9-B327-233C87A24BCA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6E69-16EC-460A-A04D-A2ED0BEA9E48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AA31-6F49-405C-B3D6-1448E7F267EB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8595-05C9-4419-9492-02F6F02DBDB9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EC23-EBA9-430B-A5D8-120C1BF0881B}" type="datetime1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1F3B-91B4-4D36-B0B6-E271F6C04F7C}" type="datetime1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3E3B-648B-4AF3-8908-4EBB2D03C266}" type="datetime1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920F-A956-4A05-A48D-9DA9B35D5C27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C1F4-D050-4681-A32A-01AF88FFF889}" type="datetime1">
              <a:rPr lang="en-US" smtClean="0"/>
              <a:t>10/30/2022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F3D7144-DA4A-478D-8880-9BEF35C221A3}" type="datetime1">
              <a:rPr lang="en-US" smtClean="0"/>
              <a:t>10/30/2022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63135"/>
          </a:xfrm>
        </p:spPr>
        <p:txBody>
          <a:bodyPr anchor="t">
            <a:normAutofit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Collections Framework in  Java   </a:t>
            </a:r>
            <a:endParaRPr lang="en-IN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>
            <a:normAutofit fontScale="25000" lnSpcReduction="20000"/>
          </a:bodyPr>
          <a:lstStyle/>
          <a:p>
            <a:r>
              <a:rPr lang="en-IN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@Author</a:t>
            </a:r>
          </a:p>
          <a:p>
            <a:r>
              <a:rPr lang="en-IN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IN" sz="8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TechieMit</a:t>
            </a:r>
            <a:r>
              <a:rPr lang="en-IN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</a:t>
            </a:r>
          </a:p>
          <a:p>
            <a:r>
              <a:rPr lang="en-IN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IN" sz="8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Like ,Comment and Subscribe  to #</a:t>
            </a:r>
            <a:r>
              <a:rPr lang="en-IN" sz="8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TechieMit</a:t>
            </a:r>
            <a:r>
              <a:rPr lang="en-IN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IN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IN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IN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051" name="Picture 3" descr="G:\Amit\Youtube\Images\Youtube DP\#TechieMit_Final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22118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2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 </a:t>
            </a:r>
            <a:r>
              <a:rPr lang="en-IN" sz="4000" dirty="0" smtClean="0"/>
              <a:t>  public interface Queue&lt;E&gt; extends Collection&lt;E&gt;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IN" dirty="0"/>
              <a:t>   </a:t>
            </a:r>
          </a:p>
          <a:p>
            <a:pPr marL="114300" indent="0">
              <a:buNone/>
            </a:pPr>
            <a:r>
              <a:rPr lang="en-IN" dirty="0"/>
              <a:t>public interface </a:t>
            </a:r>
            <a:r>
              <a:rPr lang="en-IN" dirty="0" smtClean="0"/>
              <a:t>Queue&lt;E</a:t>
            </a:r>
            <a:r>
              <a:rPr lang="en-IN" dirty="0"/>
              <a:t>&gt; extends Collection&lt;E&gt; {</a:t>
            </a:r>
          </a:p>
          <a:p>
            <a:pPr marL="114300" indent="0">
              <a:buNone/>
            </a:pPr>
            <a:r>
              <a:rPr lang="en-IN" dirty="0" smtClean="0"/>
              <a:t> E element(); //Returns the head of the queue  throws exception if list is empty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E add(); //Adds new element to the last inserted element returns true if successfully added otherwise throws exception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 E peek(); //Returns the head of the queue throws exception if list is empty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boolean</a:t>
            </a:r>
            <a:r>
              <a:rPr lang="en-IN" dirty="0" smtClean="0"/>
              <a:t> offer (E e);//Adds element into queue returns true if successfully added else return false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 E remove();// Returns and removes the head of the queue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 E poll();  //Returns null if queue is empty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 smtClean="0"/>
              <a:t>}</a:t>
            </a:r>
            <a:endParaRPr lang="en-IN" dirty="0"/>
          </a:p>
          <a:p>
            <a:pPr marL="114300" indent="0"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Map Interface in Java	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Map interface stores elements in the form of key value pairs (key being the  unique identifier for particular value) (Value can be of any valid </a:t>
            </a:r>
            <a:r>
              <a:rPr lang="en-IN" dirty="0" err="1" smtClean="0"/>
              <a:t>datatypes</a:t>
            </a:r>
            <a:r>
              <a:rPr lang="en-IN" dirty="0" smtClean="0"/>
              <a:t>) like </a:t>
            </a:r>
            <a:r>
              <a:rPr lang="en-IN" dirty="0" err="1" smtClean="0"/>
              <a:t>Short,Integer,String,Float,Boolean</a:t>
            </a:r>
            <a:r>
              <a:rPr lang="en-IN" dirty="0" smtClean="0"/>
              <a:t> </a:t>
            </a:r>
            <a:r>
              <a:rPr lang="en-IN" dirty="0" err="1" smtClean="0"/>
              <a:t>etc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Map  cannot contain duplicate keys and each key can store at most 1 value</a:t>
            </a:r>
          </a:p>
          <a:p>
            <a:pPr marL="114300" indent="0">
              <a:buNone/>
            </a:pPr>
            <a:endParaRPr lang="en-IN" dirty="0" smtClean="0"/>
          </a:p>
          <a:p>
            <a:r>
              <a:rPr lang="en-IN" dirty="0"/>
              <a:t> </a:t>
            </a:r>
            <a:r>
              <a:rPr lang="en-IN" dirty="0" err="1" smtClean="0"/>
              <a:t>HashMap</a:t>
            </a:r>
            <a:r>
              <a:rPr lang="en-IN" dirty="0" smtClean="0"/>
              <a:t> ,</a:t>
            </a:r>
            <a:r>
              <a:rPr lang="en-IN" dirty="0" err="1" smtClean="0"/>
              <a:t>LinkedHashMap</a:t>
            </a:r>
            <a:r>
              <a:rPr lang="en-IN" dirty="0" smtClean="0"/>
              <a:t> and </a:t>
            </a:r>
            <a:r>
              <a:rPr lang="en-IN" dirty="0" err="1" smtClean="0"/>
              <a:t>TreeMap</a:t>
            </a:r>
            <a:r>
              <a:rPr lang="en-IN" dirty="0" smtClean="0"/>
              <a:t> are major implementations of map interface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sz="4000" dirty="0" smtClean="0"/>
              <a:t>public interface Map&lt;</a:t>
            </a:r>
            <a:r>
              <a:rPr lang="en-IN" sz="4000" dirty="0" err="1" smtClean="0"/>
              <a:t>k,v</a:t>
            </a:r>
            <a:r>
              <a:rPr lang="en-IN" sz="4000" dirty="0" smtClean="0"/>
              <a:t>&gt;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ourier New" pitchFamily="49" charset="0"/>
              </a:rPr>
              <a:t>public interface Map&lt;K,V&gt; {</a:t>
            </a:r>
          </a:p>
          <a:p>
            <a:pPr>
              <a:lnSpc>
                <a:spcPct val="80000"/>
              </a:lnSpc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ourier New" pitchFamily="49" charset="0"/>
              </a:rPr>
              <a:t>    // Basic operations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ourier New" pitchFamily="49" charset="0"/>
              </a:rPr>
              <a:t>    V put(K key, V value);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ourier New" pitchFamily="49" charset="0"/>
              </a:rPr>
              <a:t>    V get(Object key);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ourier New" pitchFamily="49" charset="0"/>
              </a:rPr>
              <a:t>    V remove(Object key);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boolean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containsKey</a:t>
            </a:r>
            <a:r>
              <a:rPr lang="en-US" sz="2400" dirty="0">
                <a:latin typeface="Courier New" pitchFamily="49" charset="0"/>
              </a:rPr>
              <a:t>(Object key);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boolean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containsValue</a:t>
            </a:r>
            <a:r>
              <a:rPr lang="en-US" sz="2400" dirty="0">
                <a:latin typeface="Courier New" pitchFamily="49" charset="0"/>
              </a:rPr>
              <a:t>(Object value);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size();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boolean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isEmpty</a:t>
            </a:r>
            <a:r>
              <a:rPr lang="en-US" sz="24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ourier New" pitchFamily="49" charset="0"/>
              </a:rPr>
              <a:t>    // Bulk operations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ourier New" pitchFamily="49" charset="0"/>
              </a:rPr>
              <a:t>    void </a:t>
            </a:r>
            <a:r>
              <a:rPr lang="en-US" sz="2400" dirty="0" err="1">
                <a:latin typeface="Courier New" pitchFamily="49" charset="0"/>
              </a:rPr>
              <a:t>putAll</a:t>
            </a:r>
            <a:r>
              <a:rPr lang="en-US" sz="2400" dirty="0">
                <a:latin typeface="Courier New" pitchFamily="49" charset="0"/>
              </a:rPr>
              <a:t>(Map&lt;? extends K, ? extends V&gt; m);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ourier New" pitchFamily="49" charset="0"/>
              </a:rPr>
              <a:t>    void clear();</a:t>
            </a:r>
          </a:p>
          <a:p>
            <a:pPr>
              <a:lnSpc>
                <a:spcPct val="80000"/>
              </a:lnSpc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ourier New" pitchFamily="49" charset="0"/>
              </a:rPr>
              <a:t>    // Collection Views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ourier New" pitchFamily="49" charset="0"/>
              </a:rPr>
              <a:t>    public Set&lt;K&gt; </a:t>
            </a:r>
            <a:r>
              <a:rPr lang="en-US" sz="2400" dirty="0" err="1">
                <a:latin typeface="Courier New" pitchFamily="49" charset="0"/>
              </a:rPr>
              <a:t>keySet</a:t>
            </a:r>
            <a:r>
              <a:rPr lang="en-US" sz="24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ourier New" pitchFamily="49" charset="0"/>
              </a:rPr>
              <a:t>    public Collection&lt;V&gt; values();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ourier New" pitchFamily="49" charset="0"/>
              </a:rPr>
              <a:t>    public Set&lt;</a:t>
            </a:r>
            <a:r>
              <a:rPr lang="en-US" sz="2400" dirty="0" err="1">
                <a:latin typeface="Courier New" pitchFamily="49" charset="0"/>
              </a:rPr>
              <a:t>Map.Entry</a:t>
            </a:r>
            <a:r>
              <a:rPr lang="en-US" sz="2400" dirty="0">
                <a:latin typeface="Courier New" pitchFamily="49" charset="0"/>
              </a:rPr>
              <a:t>&lt;K,V&gt;&gt; </a:t>
            </a:r>
            <a:r>
              <a:rPr lang="en-US" sz="2400" dirty="0" err="1">
                <a:latin typeface="Courier New" pitchFamily="49" charset="0"/>
              </a:rPr>
              <a:t>entrySet</a:t>
            </a:r>
            <a:r>
              <a:rPr lang="en-US" sz="24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ourier New" pitchFamily="49" charset="0"/>
              </a:rPr>
              <a:t>    // Interface for </a:t>
            </a:r>
            <a:r>
              <a:rPr lang="en-US" sz="2400" dirty="0" err="1">
                <a:latin typeface="Courier New" pitchFamily="49" charset="0"/>
              </a:rPr>
              <a:t>entrySet</a:t>
            </a:r>
            <a:r>
              <a:rPr lang="en-US" sz="2400" dirty="0">
                <a:latin typeface="Courier New" pitchFamily="49" charset="0"/>
              </a:rPr>
              <a:t> elements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ourier New" pitchFamily="49" charset="0"/>
              </a:rPr>
              <a:t>    public interface Entry {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ourier New" pitchFamily="49" charset="0"/>
              </a:rPr>
              <a:t>        K </a:t>
            </a:r>
            <a:r>
              <a:rPr lang="en-US" sz="2400" dirty="0" err="1">
                <a:latin typeface="Courier New" pitchFamily="49" charset="0"/>
              </a:rPr>
              <a:t>getKey</a:t>
            </a:r>
            <a:r>
              <a:rPr lang="en-US" sz="24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ourier New" pitchFamily="49" charset="0"/>
              </a:rPr>
              <a:t>        V </a:t>
            </a:r>
            <a:r>
              <a:rPr lang="en-US" sz="2400" dirty="0" err="1">
                <a:latin typeface="Courier New" pitchFamily="49" charset="0"/>
              </a:rPr>
              <a:t>getValue</a:t>
            </a:r>
            <a:r>
              <a:rPr lang="en-US" sz="24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ourier New" pitchFamily="49" charset="0"/>
              </a:rPr>
              <a:t>        V </a:t>
            </a:r>
            <a:r>
              <a:rPr lang="en-US" sz="2400" dirty="0" err="1">
                <a:latin typeface="Courier New" pitchFamily="49" charset="0"/>
              </a:rPr>
              <a:t>setValue</a:t>
            </a:r>
            <a:r>
              <a:rPr lang="en-US" sz="2400" dirty="0">
                <a:latin typeface="Courier New" pitchFamily="49" charset="0"/>
              </a:rPr>
              <a:t>(V value);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  <a:endParaRPr lang="en-US" sz="24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3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Iterator interface in Java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Iterator is an interface that enables us to traverse through the collection </a:t>
            </a:r>
          </a:p>
          <a:p>
            <a:r>
              <a:rPr lang="en-IN" dirty="0"/>
              <a:t> </a:t>
            </a:r>
            <a:r>
              <a:rPr lang="en-IN" dirty="0" smtClean="0"/>
              <a:t>It contains methods such as next(),</a:t>
            </a:r>
            <a:r>
              <a:rPr lang="en-IN" dirty="0" err="1" smtClean="0"/>
              <a:t>hasNext</a:t>
            </a:r>
            <a:r>
              <a:rPr lang="en-IN" dirty="0" smtClean="0"/>
              <a:t>(),previous() to check whether collection has elements or not</a:t>
            </a:r>
          </a:p>
          <a:p>
            <a:r>
              <a:rPr lang="en-IN" dirty="0"/>
              <a:t> </a:t>
            </a:r>
            <a:r>
              <a:rPr lang="en-IN" dirty="0" smtClean="0"/>
              <a:t> You can get iterator for collection by calling the iterator() method </a:t>
            </a:r>
          </a:p>
          <a:p>
            <a:r>
              <a:rPr lang="en-IN" dirty="0" smtClean="0"/>
              <a:t>For Example  consider following code snippet  : -</a:t>
            </a:r>
          </a:p>
          <a:p>
            <a:pPr marL="114300" indent="0">
              <a:buNone/>
            </a:pPr>
            <a:r>
              <a:rPr lang="en-IN" dirty="0" smtClean="0"/>
              <a:t>   List&lt;String</a:t>
            </a:r>
            <a:r>
              <a:rPr lang="en-IN" dirty="0"/>
              <a:t>&gt; </a:t>
            </a:r>
            <a:r>
              <a:rPr lang="en-IN" dirty="0" err="1"/>
              <a:t>mobilePhones</a:t>
            </a:r>
            <a:r>
              <a:rPr lang="en-IN" dirty="0"/>
              <a:t>=new </a:t>
            </a:r>
            <a:r>
              <a:rPr lang="en-IN" dirty="0" err="1"/>
              <a:t>ArrayList</a:t>
            </a:r>
            <a:r>
              <a:rPr lang="en-IN" dirty="0"/>
              <a:t>&lt;&gt;();</a:t>
            </a:r>
          </a:p>
          <a:p>
            <a:pPr marL="11430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mobilePhones.add</a:t>
            </a:r>
            <a:r>
              <a:rPr lang="en-IN" dirty="0"/>
              <a:t>("Apple </a:t>
            </a:r>
            <a:r>
              <a:rPr lang="en-IN" dirty="0" err="1"/>
              <a:t>Iphone</a:t>
            </a:r>
            <a:r>
              <a:rPr lang="en-IN" dirty="0"/>
              <a:t> 11");</a:t>
            </a:r>
          </a:p>
          <a:p>
            <a:pPr marL="11430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mobilePhones.add</a:t>
            </a:r>
            <a:r>
              <a:rPr lang="en-IN" dirty="0"/>
              <a:t>("Samsung M30 S");</a:t>
            </a:r>
          </a:p>
          <a:p>
            <a:pPr marL="114300" indent="0">
              <a:buNone/>
            </a:pPr>
            <a:r>
              <a:rPr lang="en-IN" dirty="0" smtClean="0"/>
              <a:t>    Iterator&lt;String</a:t>
            </a:r>
            <a:r>
              <a:rPr lang="en-IN" dirty="0"/>
              <a:t>&gt; </a:t>
            </a:r>
            <a:r>
              <a:rPr lang="en-IN" dirty="0" err="1"/>
              <a:t>getIterator</a:t>
            </a:r>
            <a:r>
              <a:rPr lang="en-IN" dirty="0"/>
              <a:t>=</a:t>
            </a:r>
            <a:r>
              <a:rPr lang="en-IN" dirty="0" err="1"/>
              <a:t>mobilePhones.iterator</a:t>
            </a:r>
            <a:r>
              <a:rPr lang="en-IN" dirty="0"/>
              <a:t>();  </a:t>
            </a:r>
          </a:p>
          <a:p>
            <a:pPr marL="11430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System.out.println</a:t>
            </a:r>
            <a:r>
              <a:rPr lang="en-IN" dirty="0"/>
              <a:t>("The iterator elements are::");</a:t>
            </a:r>
          </a:p>
          <a:p>
            <a:pPr marL="114300" indent="0">
              <a:buNone/>
            </a:pPr>
            <a:r>
              <a:rPr lang="en-IN" dirty="0" smtClean="0"/>
              <a:t>     while(</a:t>
            </a:r>
            <a:r>
              <a:rPr lang="en-IN" dirty="0" err="1" smtClean="0"/>
              <a:t>getIterator.hasNext</a:t>
            </a:r>
            <a:r>
              <a:rPr lang="en-IN" dirty="0"/>
              <a:t>())</a:t>
            </a:r>
          </a:p>
          <a:p>
            <a:pPr marL="114300" indent="0">
              <a:buNone/>
            </a:pPr>
            <a:r>
              <a:rPr lang="en-IN" dirty="0" smtClean="0"/>
              <a:t>   {</a:t>
            </a:r>
            <a:endParaRPr lang="en-IN" dirty="0"/>
          </a:p>
          <a:p>
            <a:pPr marL="114300" indent="0"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getIterator.next</a:t>
            </a:r>
            <a:r>
              <a:rPr lang="en-IN" dirty="0"/>
              <a:t>());</a:t>
            </a:r>
          </a:p>
          <a:p>
            <a:pPr marL="114300" indent="0">
              <a:buNone/>
            </a:pPr>
            <a:r>
              <a:rPr lang="en-IN" dirty="0" smtClean="0"/>
              <a:t>    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7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Iterator built-in methods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public interface Iterator&lt;E&gt; {</a:t>
            </a:r>
          </a:p>
          <a:p>
            <a:pPr>
              <a:lnSpc>
                <a:spcPct val="90000"/>
              </a:lnSpc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hasNext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 E next();</a:t>
            </a:r>
          </a:p>
          <a:p>
            <a:pPr>
              <a:lnSpc>
                <a:spcPct val="90000"/>
              </a:lnSpc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 void remove(); //optional</a:t>
            </a:r>
          </a:p>
          <a:p>
            <a:pPr>
              <a:lnSpc>
                <a:spcPct val="90000"/>
              </a:lnSpc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Collection Framework Hierarchy </a:t>
            </a: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2" descr="C:\Users\amit\Downloads\collections framework overvie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8486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9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 </a:t>
            </a:r>
            <a:r>
              <a:rPr lang="en-IN" sz="4000" dirty="0" smtClean="0"/>
              <a:t>public interface Collection&lt;E&gt;extends </a:t>
            </a:r>
            <a:r>
              <a:rPr lang="en-IN" sz="4000" dirty="0" err="1" smtClean="0"/>
              <a:t>Iterable</a:t>
            </a:r>
            <a:r>
              <a:rPr lang="en-IN" sz="4000" dirty="0" smtClean="0"/>
              <a:t>&lt;E&gt;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800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public interface Collection&lt;E&gt; extends </a:t>
            </a:r>
            <a:r>
              <a:rPr lang="en-US" sz="2400" dirty="0" err="1">
                <a:latin typeface="Courier New" pitchFamily="49" charset="0"/>
              </a:rPr>
              <a:t>Iterable</a:t>
            </a:r>
            <a:r>
              <a:rPr lang="en-US" sz="2400" dirty="0">
                <a:latin typeface="Courier New" pitchFamily="49" charset="0"/>
              </a:rPr>
              <a:t>&lt;E&gt;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// Basic operations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size();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boolean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isEmpty</a:t>
            </a:r>
            <a:r>
              <a:rPr lang="en-US" sz="24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boolean</a:t>
            </a:r>
            <a:r>
              <a:rPr lang="en-US" sz="2400" dirty="0">
                <a:latin typeface="Courier New" pitchFamily="49" charset="0"/>
              </a:rPr>
              <a:t> contains(Object element);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boolean</a:t>
            </a:r>
            <a:r>
              <a:rPr lang="en-US" sz="2400" dirty="0">
                <a:latin typeface="Courier New" pitchFamily="49" charset="0"/>
              </a:rPr>
              <a:t> add(E element);        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boolean</a:t>
            </a:r>
            <a:r>
              <a:rPr lang="en-US" sz="2400" dirty="0">
                <a:latin typeface="Courier New" pitchFamily="49" charset="0"/>
              </a:rPr>
              <a:t> remove(Object element);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Iterator&lt;E&gt; iterator();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// Bulk operations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boolean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containsAll</a:t>
            </a:r>
            <a:r>
              <a:rPr lang="en-US" sz="2400" dirty="0">
                <a:latin typeface="Courier New" pitchFamily="49" charset="0"/>
              </a:rPr>
              <a:t>(Collection&lt;?&gt; c);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boolean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addAll</a:t>
            </a:r>
            <a:r>
              <a:rPr lang="en-US" sz="2400" dirty="0">
                <a:latin typeface="Courier New" pitchFamily="49" charset="0"/>
              </a:rPr>
              <a:t>(Collection&lt;? extends E&gt; c);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boolean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removeAll</a:t>
            </a:r>
            <a:r>
              <a:rPr lang="en-US" sz="2400" dirty="0">
                <a:latin typeface="Courier New" pitchFamily="49" charset="0"/>
              </a:rPr>
              <a:t>(Collection&lt;?&gt; c);       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boolean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retainAll</a:t>
            </a:r>
            <a:r>
              <a:rPr lang="en-US" sz="2400" dirty="0">
                <a:latin typeface="Courier New" pitchFamily="49" charset="0"/>
              </a:rPr>
              <a:t>(Collection&lt;?&gt; c);       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void clear();                              //optional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// Array operations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Object[] </a:t>
            </a:r>
            <a:r>
              <a:rPr lang="en-US" sz="2400" dirty="0" err="1">
                <a:latin typeface="Courier New" pitchFamily="49" charset="0"/>
              </a:rPr>
              <a:t>toArray</a:t>
            </a:r>
            <a:r>
              <a:rPr lang="en-US" sz="24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de-DE" sz="2400" dirty="0">
                <a:latin typeface="Courier New" pitchFamily="49" charset="0"/>
              </a:rPr>
              <a:t>&lt;T&gt; T[] toArray(T[] 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Set Interface in Java</a:t>
            </a:r>
            <a:endParaRPr lang="en-I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Set is an interface in collections framework that cannot contain duplicate elements </a:t>
            </a:r>
          </a:p>
          <a:p>
            <a:pPr marL="114300" indent="0">
              <a:buNone/>
            </a:pP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They can be represented by mathematical set abstraction used to represent sets comprising unique elements  like Set of Unique employee Identity </a:t>
            </a:r>
            <a:r>
              <a:rPr lang="en-IN" dirty="0" err="1" smtClean="0"/>
              <a:t>Cards,Set</a:t>
            </a:r>
            <a:r>
              <a:rPr lang="en-IN" dirty="0" smtClean="0"/>
              <a:t> of Cards from Card Set </a:t>
            </a:r>
            <a:r>
              <a:rPr lang="en-IN" dirty="0" err="1" smtClean="0"/>
              <a:t>etc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HashSet,LinkedHashSet</a:t>
            </a:r>
            <a:r>
              <a:rPr lang="en-IN" dirty="0" smtClean="0"/>
              <a:t> and </a:t>
            </a:r>
            <a:r>
              <a:rPr lang="en-IN" dirty="0" err="1" smtClean="0"/>
              <a:t>TreeSet</a:t>
            </a:r>
            <a:r>
              <a:rPr lang="en-IN" dirty="0" smtClean="0"/>
              <a:t> are the major implementations of Set interface</a:t>
            </a:r>
          </a:p>
          <a:p>
            <a:pPr marL="114300" indent="0">
              <a:buNone/>
            </a:pPr>
            <a:r>
              <a:rPr lang="en-IN" dirty="0" smtClean="0"/>
              <a:t> </a:t>
            </a:r>
          </a:p>
          <a:p>
            <a:pPr marL="114300" indent="0">
              <a:buNone/>
            </a:pPr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6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 </a:t>
            </a:r>
            <a:r>
              <a:rPr lang="en-IN" sz="4000" dirty="0" smtClean="0"/>
              <a:t>public interface Set&lt;E&gt;extends Collection&lt;E&gt;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800600"/>
          </a:xfrm>
        </p:spPr>
        <p:txBody>
          <a:bodyPr>
            <a:normAutofit fontScale="62500" lnSpcReduction="20000"/>
          </a:bodyPr>
          <a:lstStyle/>
          <a:p>
            <a:endParaRPr lang="en-IN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public interface Set&lt;E&gt; extends Collection&lt;E&gt;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// Basic operations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size();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boolean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isEmpty</a:t>
            </a:r>
            <a:r>
              <a:rPr lang="en-US" sz="24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boolean</a:t>
            </a:r>
            <a:r>
              <a:rPr lang="en-US" sz="2400" dirty="0">
                <a:latin typeface="Courier New" pitchFamily="49" charset="0"/>
              </a:rPr>
              <a:t> contains(Object element);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boolean</a:t>
            </a:r>
            <a:r>
              <a:rPr lang="en-US" sz="2400" dirty="0">
                <a:latin typeface="Courier New" pitchFamily="49" charset="0"/>
              </a:rPr>
              <a:t> add(E element);        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boolean</a:t>
            </a:r>
            <a:r>
              <a:rPr lang="en-US" sz="2400" dirty="0">
                <a:latin typeface="Courier New" pitchFamily="49" charset="0"/>
              </a:rPr>
              <a:t> remove(Object element);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Iterator&lt;E&gt; iterator();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// Bulk operations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boolean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containsAll</a:t>
            </a:r>
            <a:r>
              <a:rPr lang="en-US" sz="2400" dirty="0">
                <a:latin typeface="Courier New" pitchFamily="49" charset="0"/>
              </a:rPr>
              <a:t>(Collection&lt;?&gt; c);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boolean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addAll</a:t>
            </a:r>
            <a:r>
              <a:rPr lang="en-US" sz="2400" dirty="0">
                <a:latin typeface="Courier New" pitchFamily="49" charset="0"/>
              </a:rPr>
              <a:t>(Collection&lt;? extends E&gt; c);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boolean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removeAll</a:t>
            </a:r>
            <a:r>
              <a:rPr lang="en-US" sz="2400" dirty="0">
                <a:latin typeface="Courier New" pitchFamily="49" charset="0"/>
              </a:rPr>
              <a:t>(Collection&lt;?&gt; c);       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boolean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retainAll</a:t>
            </a:r>
            <a:r>
              <a:rPr lang="en-US" sz="2400" dirty="0">
                <a:latin typeface="Courier New" pitchFamily="49" charset="0"/>
              </a:rPr>
              <a:t>(Collection&lt;?&gt; c);       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void clear();                              //optional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// Array Operations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Object[] </a:t>
            </a:r>
            <a:r>
              <a:rPr lang="en-US" sz="2400" dirty="0" err="1">
                <a:latin typeface="Courier New" pitchFamily="49" charset="0"/>
              </a:rPr>
              <a:t>toArray</a:t>
            </a:r>
            <a:r>
              <a:rPr lang="en-US" sz="24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de-DE" sz="2400" dirty="0">
                <a:latin typeface="Courier New" pitchFamily="49" charset="0"/>
              </a:rPr>
              <a:t>&lt;T&gt; T[] toArray(T[] 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  <a:endParaRPr lang="en-US" sz="24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List Interface </a:t>
            </a:r>
            <a:r>
              <a:rPr lang="en-IN" sz="4000" dirty="0"/>
              <a:t>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List is </a:t>
            </a:r>
            <a:r>
              <a:rPr lang="en-IN" dirty="0"/>
              <a:t>an interface in collections framework that </a:t>
            </a:r>
            <a:r>
              <a:rPr lang="en-IN" dirty="0" smtClean="0"/>
              <a:t>can contain </a:t>
            </a:r>
            <a:r>
              <a:rPr lang="en-IN" dirty="0"/>
              <a:t>duplicate elements </a:t>
            </a:r>
            <a:r>
              <a:rPr lang="en-IN" dirty="0" smtClean="0"/>
              <a:t>as well unique elements</a:t>
            </a:r>
            <a:endParaRPr lang="en-IN" dirty="0"/>
          </a:p>
          <a:p>
            <a:endParaRPr lang="en-IN" dirty="0"/>
          </a:p>
          <a:p>
            <a:r>
              <a:rPr lang="en-IN" dirty="0"/>
              <a:t> They can be </a:t>
            </a:r>
            <a:r>
              <a:rPr lang="en-IN" dirty="0" smtClean="0"/>
              <a:t>represented by list of user defined objects like list of Employee </a:t>
            </a:r>
            <a:r>
              <a:rPr lang="en-IN" dirty="0" err="1" smtClean="0"/>
              <a:t>Address,List</a:t>
            </a:r>
            <a:r>
              <a:rPr lang="en-IN" dirty="0" smtClean="0"/>
              <a:t> of Shopping </a:t>
            </a:r>
            <a:r>
              <a:rPr lang="en-IN" dirty="0" err="1" smtClean="0"/>
              <a:t>Cards,List</a:t>
            </a:r>
            <a:r>
              <a:rPr lang="en-IN" dirty="0" smtClean="0"/>
              <a:t> of Phone Numbers </a:t>
            </a:r>
          </a:p>
          <a:p>
            <a:endParaRPr lang="en-IN" dirty="0"/>
          </a:p>
          <a:p>
            <a:r>
              <a:rPr lang="en-IN" dirty="0" err="1" smtClean="0"/>
              <a:t>ArrayList,LinkedList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dirty="0" smtClean="0"/>
              <a:t>Vector are </a:t>
            </a:r>
            <a:r>
              <a:rPr lang="en-IN" dirty="0"/>
              <a:t>the major implementations of </a:t>
            </a:r>
            <a:r>
              <a:rPr lang="en-IN" dirty="0" smtClean="0"/>
              <a:t>List </a:t>
            </a:r>
            <a:r>
              <a:rPr lang="en-IN" dirty="0"/>
              <a:t>interface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 </a:t>
            </a:r>
            <a:r>
              <a:rPr lang="en-IN" sz="4000" dirty="0" smtClean="0"/>
              <a:t>public interface List&lt;E&gt;extends Collection&lt;E&gt;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620000" cy="4800600"/>
          </a:xfrm>
        </p:spPr>
        <p:txBody>
          <a:bodyPr>
            <a:noAutofit/>
          </a:bodyPr>
          <a:lstStyle/>
          <a:p>
            <a:endParaRPr lang="en-IN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public interface List&lt;E&gt; extends Collection&lt;E&gt;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// Positional access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E get(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index);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E set(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index, E element);   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add(E element);        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void add(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index, E element);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E remove(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index);           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addAll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index,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Collection&lt;? extends E&gt; c); //optional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// Search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(Object o);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(Object o);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// Iteration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&lt;E&gt;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&lt;E&gt;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index);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// Range-view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List&lt;E&gt;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subList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from,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to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endParaRPr lang="en-IN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 </a:t>
            </a:r>
            <a:r>
              <a:rPr lang="en-IN" sz="4000" dirty="0" smtClean="0"/>
              <a:t>public interface </a:t>
            </a:r>
            <a:r>
              <a:rPr lang="en-IN" sz="4000" dirty="0" err="1" smtClean="0"/>
              <a:t>ListIterator</a:t>
            </a:r>
            <a:r>
              <a:rPr lang="en-IN" sz="4000" dirty="0" smtClean="0"/>
              <a:t>&lt;E&gt;extends Iterator&lt;E&gt;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7620000" cy="4800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public interface </a:t>
            </a:r>
            <a:r>
              <a:rPr lang="en-US" sz="1400" dirty="0" err="1">
                <a:latin typeface="Courier New" pitchFamily="49" charset="0"/>
              </a:rPr>
              <a:t>ListIterator</a:t>
            </a:r>
            <a:r>
              <a:rPr lang="en-US" sz="1400" dirty="0">
                <a:latin typeface="Courier New" pitchFamily="49" charset="0"/>
              </a:rPr>
              <a:t>&lt;E&gt; extends Iterator&lt;E&gt; {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hasNext</a:t>
            </a:r>
            <a:r>
              <a:rPr lang="en-US" sz="14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    E next();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hasPrevious</a:t>
            </a:r>
            <a:r>
              <a:rPr lang="en-US" sz="14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    E previous();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nextIndex</a:t>
            </a:r>
            <a:r>
              <a:rPr lang="en-US" sz="14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previousIndex</a:t>
            </a:r>
            <a:r>
              <a:rPr lang="en-US" sz="14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    void remove(); //optional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de-DE" sz="1400" dirty="0">
                <a:latin typeface="Courier New" pitchFamily="49" charset="0"/>
              </a:rPr>
              <a:t>void set(E e); //optional</a:t>
            </a:r>
          </a:p>
          <a:p>
            <a:pPr>
              <a:lnSpc>
                <a:spcPct val="80000"/>
              </a:lnSpc>
              <a:buNone/>
            </a:pPr>
            <a:r>
              <a:rPr lang="de-DE" sz="1400" dirty="0">
                <a:latin typeface="Courier New" pitchFamily="49" charset="0"/>
              </a:rPr>
              <a:t>    void add(E e); //optional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endParaRPr lang="en-IN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Queue Interface in Java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Queue as per the </a:t>
            </a:r>
            <a:r>
              <a:rPr lang="en-IN" dirty="0" err="1" smtClean="0"/>
              <a:t>english</a:t>
            </a:r>
            <a:r>
              <a:rPr lang="en-IN" dirty="0" smtClean="0"/>
              <a:t> meaning indicates sequence of elements on the basis of First in first Out(FIFO) </a:t>
            </a:r>
          </a:p>
          <a:p>
            <a:pPr marL="114300" indent="0">
              <a:buNone/>
            </a:pP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As per the data structure any element added in the queue first will be removed first after the completion of its tasks </a:t>
            </a:r>
          </a:p>
          <a:p>
            <a:pPr marL="114300" indent="0">
              <a:buNone/>
            </a:pPr>
            <a:r>
              <a:rPr lang="en-IN" dirty="0" smtClean="0"/>
              <a:t>     Example Queue of People Paying bill at shopping mall</a:t>
            </a:r>
          </a:p>
          <a:p>
            <a:pPr marL="114300" indent="0">
              <a:buNone/>
            </a:pPr>
            <a:endParaRPr lang="en-IN" dirty="0" smtClean="0"/>
          </a:p>
          <a:p>
            <a:r>
              <a:rPr lang="en-IN" dirty="0" smtClean="0"/>
              <a:t> Besides Insertion and Deletion Queue also provides some additional operations like extraction and inspection operations 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367</TotalTime>
  <Words>1039</Words>
  <Application>Microsoft Office PowerPoint</Application>
  <PresentationFormat>On-screen Show (4:3)</PresentationFormat>
  <Paragraphs>193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Collections Framework in  Java   </vt:lpstr>
      <vt:lpstr>Collection Framework Hierarchy </vt:lpstr>
      <vt:lpstr> public interface Collection&lt;E&gt;extends Iterable&lt;E&gt;</vt:lpstr>
      <vt:lpstr>Set Interface in Java</vt:lpstr>
      <vt:lpstr> public interface Set&lt;E&gt;extends Collection&lt;E&gt;</vt:lpstr>
      <vt:lpstr>List Interface in Java</vt:lpstr>
      <vt:lpstr> public interface List&lt;E&gt;extends Collection&lt;E&gt;</vt:lpstr>
      <vt:lpstr> public interface ListIterator&lt;E&gt;extends Iterator&lt;E&gt;</vt:lpstr>
      <vt:lpstr>Queue Interface in Java</vt:lpstr>
      <vt:lpstr>   public interface Queue&lt;E&gt; extends Collection&lt;E&gt;</vt:lpstr>
      <vt:lpstr>Map Interface in Java </vt:lpstr>
      <vt:lpstr> public interface Map&lt;k,v&gt;</vt:lpstr>
      <vt:lpstr>Iterator interface in Java</vt:lpstr>
      <vt:lpstr>Iterator built-in methods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Expressions (JAVA 8)</dc:title>
  <dc:creator>amit</dc:creator>
  <cp:lastModifiedBy>amit</cp:lastModifiedBy>
  <cp:revision>22</cp:revision>
  <dcterms:created xsi:type="dcterms:W3CDTF">2006-08-16T00:00:00Z</dcterms:created>
  <dcterms:modified xsi:type="dcterms:W3CDTF">2022-10-30T13:21:40Z</dcterms:modified>
</cp:coreProperties>
</file>