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DABC-7DE9-4D4A-8E77-BFC4BD8C5D63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A24B-F1D0-4598-85C7-894808DF0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5DDA-4F32-44B3-84E6-ABAEF12813A1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0D9-382C-4110-8CE0-15BD3579C325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0796-F9CE-414C-BC97-2FCD9428773C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0DC5-93B4-49D1-8107-DA14C73A2670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B179-7E8B-4D15-8511-959DAD176A08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82AB-5D27-4D3B-9521-10355D43EDF4}" type="datetime1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131-3024-4097-9EB8-8D1ED4D51D80}" type="datetime1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62BD-17C9-4473-8B1E-E7B6C34E4B50}" type="datetime1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FE3-EFF1-4CFE-A0E1-C647D6AE49F9}" type="datetime1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5D68-D308-413F-93A5-D6E88C2ACE23}" type="datetime1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4CF-754E-4B67-8CBA-1112D4CE38EE}" type="datetime1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265B1D-98E2-4C41-AF3E-7442EFC47BF2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ntribute.geeksforgeeks.org/wp-content/uploads/Memory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458200" cy="1927225"/>
          </a:xfrm>
        </p:spPr>
        <p:txBody>
          <a:bodyPr/>
          <a:lstStyle/>
          <a:p>
            <a:pPr algn="ctr"/>
            <a:r>
              <a:rPr lang="en-IN" dirty="0" smtClean="0"/>
              <a:t>METASPACE JAVA </a:t>
            </a:r>
            <a:r>
              <a:rPr lang="en-IN" dirty="0" smtClean="0"/>
              <a:t>8 Case Study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6400800" cy="1752600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 smtClean="0"/>
              <a:t>@Author</a:t>
            </a:r>
          </a:p>
          <a:p>
            <a:r>
              <a:rPr lang="en-IN" sz="8000" b="1" dirty="0" smtClean="0"/>
              <a:t>#</a:t>
            </a:r>
            <a:r>
              <a:rPr lang="en-IN" sz="8000" b="1" dirty="0" err="1" smtClean="0"/>
              <a:t>TechieMit</a:t>
            </a:r>
            <a:r>
              <a:rPr lang="en-IN" sz="8000" b="1" dirty="0" smtClean="0"/>
              <a:t>         </a:t>
            </a:r>
          </a:p>
          <a:p>
            <a:r>
              <a:rPr lang="en-IN" sz="8000" b="1" dirty="0" smtClean="0"/>
              <a:t> </a:t>
            </a:r>
          </a:p>
          <a:p>
            <a:endParaRPr lang="en-IN" sz="8000" b="1" dirty="0"/>
          </a:p>
          <a:p>
            <a:r>
              <a:rPr lang="en-IN" sz="8000" b="1" dirty="0" smtClean="0"/>
              <a:t> Like ,Comment and Subscribe  to #</a:t>
            </a:r>
            <a:r>
              <a:rPr lang="en-IN" sz="8000" b="1" dirty="0" err="1" smtClean="0"/>
              <a:t>TechieMit</a:t>
            </a:r>
            <a:r>
              <a:rPr lang="en-IN" sz="8000" b="1" dirty="0" smtClean="0"/>
              <a:t> 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Metaspace</a:t>
            </a:r>
            <a:r>
              <a:rPr lang="en-IN" dirty="0" smtClean="0"/>
              <a:t> definition and key aspects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/>
              <a:t> </a:t>
            </a:r>
            <a:r>
              <a:rPr lang="en-IN" sz="2000" dirty="0" smtClean="0">
                <a:latin typeface="Calibri" pitchFamily="34" charset="0"/>
              </a:rPr>
              <a:t>In Java 8 Perm Gen area method area replaced with </a:t>
            </a:r>
            <a:r>
              <a:rPr lang="en-IN" sz="2000" dirty="0" err="1" smtClean="0">
                <a:latin typeface="Calibri" pitchFamily="34" charset="0"/>
              </a:rPr>
              <a:t>Metaspace</a:t>
            </a:r>
            <a:endParaRPr lang="en-IN" sz="2000" dirty="0">
              <a:latin typeface="Calibri" pitchFamily="34" charset="0"/>
            </a:endParaRPr>
          </a:p>
          <a:p>
            <a:endParaRPr lang="en-IN" sz="2000" dirty="0" smtClean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 Its specialized memory space in Native OS called as </a:t>
            </a:r>
            <a:r>
              <a:rPr lang="en-IN" sz="2000" dirty="0" err="1" smtClean="0">
                <a:latin typeface="Calibri" pitchFamily="34" charset="0"/>
              </a:rPr>
              <a:t>Metaspace</a:t>
            </a:r>
            <a:endParaRPr lang="en-IN" sz="2000" dirty="0" smtClean="0">
              <a:latin typeface="Calibri" pitchFamily="34" charset="0"/>
            </a:endParaRPr>
          </a:p>
          <a:p>
            <a:endParaRPr lang="en-IN" sz="2000" dirty="0" smtClean="0">
              <a:latin typeface="Calibri" pitchFamily="34" charset="0"/>
            </a:endParaRPr>
          </a:p>
          <a:p>
            <a:r>
              <a:rPr lang="en-IN" sz="2000" dirty="0">
                <a:latin typeface="Calibri" pitchFamily="34" charset="0"/>
              </a:rPr>
              <a:t>It allows for improvements over </a:t>
            </a:r>
            <a:r>
              <a:rPr lang="en-IN" sz="2000" dirty="0" err="1">
                <a:latin typeface="Calibri" pitchFamily="34" charset="0"/>
              </a:rPr>
              <a:t>PermGen</a:t>
            </a:r>
            <a:r>
              <a:rPr lang="en-IN" sz="2000" dirty="0">
                <a:latin typeface="Calibri" pitchFamily="34" charset="0"/>
              </a:rPr>
              <a:t> space in Garbage collection, auto tuning, concurrent de-allocation of </a:t>
            </a:r>
            <a:r>
              <a:rPr lang="en-IN" sz="2000" dirty="0" smtClean="0">
                <a:latin typeface="Calibri" pitchFamily="34" charset="0"/>
              </a:rPr>
              <a:t>metadata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r>
              <a:rPr lang="en-IN" sz="2000" b="1" dirty="0" err="1">
                <a:latin typeface="Calibri" pitchFamily="34" charset="0"/>
              </a:rPr>
              <a:t>MetaspaceSize</a:t>
            </a:r>
            <a:r>
              <a:rPr lang="en-IN" sz="2000" b="1" dirty="0">
                <a:latin typeface="Calibri" pitchFamily="34" charset="0"/>
              </a:rPr>
              <a:t> and </a:t>
            </a:r>
            <a:r>
              <a:rPr lang="en-IN" sz="2000" b="1" dirty="0" err="1">
                <a:latin typeface="Calibri" pitchFamily="34" charset="0"/>
              </a:rPr>
              <a:t>MaxMetaspaceSize</a:t>
            </a:r>
            <a:r>
              <a:rPr lang="en-IN" sz="2000" b="1" dirty="0">
                <a:latin typeface="Calibri" pitchFamily="34" charset="0"/>
              </a:rPr>
              <a:t> </a:t>
            </a:r>
            <a:r>
              <a:rPr lang="en-IN" sz="2000" i="1" dirty="0">
                <a:latin typeface="Calibri" pitchFamily="34" charset="0"/>
              </a:rPr>
              <a:t>–</a:t>
            </a:r>
            <a:r>
              <a:rPr lang="en-IN" sz="2000" dirty="0">
                <a:latin typeface="Calibri" pitchFamily="34" charset="0"/>
              </a:rPr>
              <a:t> we can set the </a:t>
            </a:r>
            <a:r>
              <a:rPr lang="en-IN" sz="2000" dirty="0" err="1">
                <a:latin typeface="Calibri" pitchFamily="34" charset="0"/>
              </a:rPr>
              <a:t>Metaspace</a:t>
            </a:r>
            <a:r>
              <a:rPr lang="en-IN" sz="2000" dirty="0">
                <a:latin typeface="Calibri" pitchFamily="34" charset="0"/>
              </a:rPr>
              <a:t> upper </a:t>
            </a:r>
            <a:r>
              <a:rPr lang="en-IN" sz="2000" dirty="0" smtClean="0">
                <a:latin typeface="Calibri" pitchFamily="34" charset="0"/>
              </a:rPr>
              <a:t>bounds</a:t>
            </a:r>
          </a:p>
          <a:p>
            <a:pPr marL="0" indent="0">
              <a:buNone/>
            </a:pPr>
            <a:r>
              <a:rPr lang="en-IN" sz="2000" dirty="0" smtClean="0">
                <a:latin typeface="Calibri" pitchFamily="34" charset="0"/>
              </a:rPr>
              <a:t> </a:t>
            </a:r>
          </a:p>
          <a:p>
            <a:r>
              <a:rPr lang="en-IN" sz="2000" i="1" dirty="0" err="1">
                <a:latin typeface="Calibri" pitchFamily="34" charset="0"/>
              </a:rPr>
              <a:t>MinMetaspaceFreeRatio</a:t>
            </a:r>
            <a:r>
              <a:rPr lang="en-IN" sz="2000" i="1" dirty="0">
                <a:latin typeface="Calibri" pitchFamily="34" charset="0"/>
              </a:rPr>
              <a:t> – </a:t>
            </a:r>
            <a:r>
              <a:rPr lang="en-IN" sz="2000" dirty="0">
                <a:latin typeface="Calibri" pitchFamily="34" charset="0"/>
              </a:rPr>
              <a:t>is the minimum percentage of class metadata capacity free </a:t>
            </a:r>
            <a:r>
              <a:rPr lang="en-IN" sz="2000" dirty="0" smtClean="0">
                <a:latin typeface="Calibri" pitchFamily="34" charset="0"/>
              </a:rPr>
              <a:t>after</a:t>
            </a:r>
            <a:r>
              <a:rPr lang="en-IN" sz="2000" dirty="0">
                <a:latin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</a:rPr>
              <a:t>garbage collection</a:t>
            </a:r>
          </a:p>
          <a:p>
            <a:r>
              <a:rPr lang="en-IN" sz="2000" i="1" dirty="0" err="1" smtClean="0">
                <a:latin typeface="Calibri" pitchFamily="34" charset="0"/>
              </a:rPr>
              <a:t>MaxMetaspaceFreeRatio</a:t>
            </a:r>
            <a:r>
              <a:rPr lang="en-IN" sz="2000" i="1" dirty="0" smtClean="0">
                <a:latin typeface="Calibri" pitchFamily="34" charset="0"/>
              </a:rPr>
              <a:t> </a:t>
            </a:r>
            <a:r>
              <a:rPr lang="en-IN" sz="2000" i="1" dirty="0">
                <a:latin typeface="Calibri" pitchFamily="34" charset="0"/>
              </a:rPr>
              <a:t>– </a:t>
            </a:r>
            <a:r>
              <a:rPr lang="en-IN" sz="2000" dirty="0">
                <a:latin typeface="Calibri" pitchFamily="34" charset="0"/>
              </a:rPr>
              <a:t>is the </a:t>
            </a:r>
            <a:r>
              <a:rPr lang="en-IN" sz="2000" dirty="0" smtClean="0">
                <a:latin typeface="Calibri" pitchFamily="34" charset="0"/>
              </a:rPr>
              <a:t>maximum percentage </a:t>
            </a:r>
            <a:r>
              <a:rPr lang="en-IN" sz="2000" dirty="0">
                <a:latin typeface="Calibri" pitchFamily="34" charset="0"/>
              </a:rPr>
              <a:t>of class metadata capacity free after garbage </a:t>
            </a:r>
            <a:r>
              <a:rPr lang="en-IN" sz="2000" dirty="0" smtClean="0">
                <a:latin typeface="Calibri" pitchFamily="34" charset="0"/>
              </a:rPr>
              <a:t>collection to avoid reduction in amount of space</a:t>
            </a:r>
            <a:endParaRPr lang="en-IN" sz="2000" dirty="0">
              <a:latin typeface="Calibri" pitchFamily="34" charset="0"/>
            </a:endParaRPr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0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Difference between </a:t>
            </a:r>
            <a:r>
              <a:rPr lang="en-IN" dirty="0" err="1" smtClean="0"/>
              <a:t>Metaspace</a:t>
            </a:r>
            <a:r>
              <a:rPr lang="en-IN" dirty="0" smtClean="0"/>
              <a:t> and </a:t>
            </a:r>
            <a:r>
              <a:rPr lang="en-IN" dirty="0" err="1" smtClean="0"/>
              <a:t>PermGenSpace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597852"/>
              </p:ext>
            </p:extLst>
          </p:nvPr>
        </p:nvGraphicFramePr>
        <p:xfrm>
          <a:off x="533400" y="1828800"/>
          <a:ext cx="8229600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PermGenSpace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Metaspace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PermGen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always has a fixed maximum size.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Metaspace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 default auto increases its size depending on the underlying OS.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Memory in</a:t>
                      </a:r>
                      <a:r>
                        <a:rPr lang="en-IN" baseline="0" dirty="0" smtClean="0"/>
                        <a:t> form of contiguous heap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Native memory provided by underlying</a:t>
                      </a:r>
                      <a:r>
                        <a:rPr lang="en-IN" baseline="0" dirty="0" smtClean="0"/>
                        <a:t> OS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Frequently</a:t>
                      </a:r>
                      <a:r>
                        <a:rPr lang="en-IN" baseline="0" dirty="0" smtClean="0"/>
                        <a:t> GC pauses and no concurrent de-allocation of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Deallocate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 data concurrently and not during GC pause.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Its removed</a:t>
                      </a:r>
                      <a:r>
                        <a:rPr lang="en-IN" baseline="0" dirty="0" smtClean="0"/>
                        <a:t> from Java 8 and above versions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Its included in Java 8 and above versions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JVM Memory Structure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JVM defines various run-time areas </a:t>
            </a:r>
            <a:r>
              <a:rPr lang="en-IN" dirty="0"/>
              <a:t>is divided into multiple memory area like heap area, stack area, method area, PC Registers </a:t>
            </a:r>
            <a:r>
              <a:rPr lang="en-IN" dirty="0" err="1" smtClean="0"/>
              <a:t>etc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JVM Memory area parts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400800" cy="27895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832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Heap Memory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/>
              <a:t>Young Generation(Nursery):</a:t>
            </a:r>
            <a:r>
              <a:rPr lang="en-IN" dirty="0"/>
              <a:t> </a:t>
            </a:r>
            <a:r>
              <a:rPr lang="en-IN" sz="2000" dirty="0"/>
              <a:t>All the new objects are allocated in this memory. Whenever this memory gets filled, the </a:t>
            </a:r>
            <a:r>
              <a:rPr lang="en-IN" sz="2000" dirty="0" smtClean="0"/>
              <a:t>garbage </a:t>
            </a:r>
            <a:r>
              <a:rPr lang="en-IN" sz="2000" u="sng" dirty="0" smtClean="0"/>
              <a:t>collection</a:t>
            </a:r>
            <a:r>
              <a:rPr lang="en-IN" sz="2000" dirty="0"/>
              <a:t> is performed. This is called as </a:t>
            </a:r>
            <a:r>
              <a:rPr lang="en-IN" sz="2000" i="1" dirty="0"/>
              <a:t>Minor Garbage Collection</a:t>
            </a:r>
            <a:r>
              <a:rPr lang="en-IN" sz="2000" dirty="0" smtClean="0"/>
              <a:t>.</a:t>
            </a:r>
          </a:p>
          <a:p>
            <a:pPr lvl="0"/>
            <a:endParaRPr lang="en-IN" sz="2000" dirty="0"/>
          </a:p>
          <a:p>
            <a:pPr lvl="0"/>
            <a:r>
              <a:rPr lang="en-IN" sz="2000" dirty="0" smtClean="0"/>
              <a:t> </a:t>
            </a:r>
            <a:r>
              <a:rPr lang="en-IN" b="1" dirty="0" smtClean="0"/>
              <a:t>Old </a:t>
            </a:r>
            <a:r>
              <a:rPr lang="en-IN" b="1" dirty="0" err="1" smtClean="0"/>
              <a:t>Generation:</a:t>
            </a:r>
            <a:r>
              <a:rPr lang="en-IN" sz="2000" dirty="0" err="1" smtClean="0"/>
              <a:t>All</a:t>
            </a:r>
            <a:r>
              <a:rPr lang="en-IN" sz="2000" dirty="0" smtClean="0"/>
              <a:t> the long lived objects which have survived many rounds of Garbage Collection are stored here.</a:t>
            </a:r>
            <a:r>
              <a:rPr lang="en-IN" sz="2000" dirty="0"/>
              <a:t> This is called as </a:t>
            </a:r>
            <a:r>
              <a:rPr lang="en-IN" sz="2000" i="1" dirty="0"/>
              <a:t>Minor Garbage Collection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https://media.geeksforgeeks.org/wp-content/uploads/20200609112332/nonhea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10" y="4495800"/>
            <a:ext cx="6393180" cy="196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88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Issue in </a:t>
            </a:r>
            <a:r>
              <a:rPr lang="en-IN" dirty="0" err="1" smtClean="0"/>
              <a:t>PermGen</a:t>
            </a:r>
            <a:r>
              <a:rPr lang="en-IN" dirty="0" smtClean="0"/>
              <a:t>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sz="2000" dirty="0"/>
              <a:t>This is a special space in java heap which is separated from the main memory where all the </a:t>
            </a:r>
            <a:r>
              <a:rPr lang="en-IN" sz="2000" dirty="0" smtClean="0"/>
              <a:t>static content is stored</a:t>
            </a:r>
            <a:r>
              <a:rPr lang="en-IN" sz="2000" dirty="0"/>
              <a:t> in this section. Apart from that, this memory also stores the application metadata required by the JVM. Metadata is a data which is used to describe the </a:t>
            </a:r>
            <a:r>
              <a:rPr lang="en-IN" sz="2000" dirty="0" smtClean="0"/>
              <a:t>data</a:t>
            </a:r>
          </a:p>
          <a:p>
            <a:endParaRPr lang="en-IN" sz="2000" dirty="0" smtClean="0"/>
          </a:p>
          <a:p>
            <a:r>
              <a:rPr lang="en-IN" sz="2000" dirty="0"/>
              <a:t> </a:t>
            </a:r>
            <a:r>
              <a:rPr lang="en-IN" sz="2000" dirty="0"/>
              <a:t>The biggest disadvantage of </a:t>
            </a:r>
            <a:r>
              <a:rPr lang="en-IN" sz="2000" dirty="0" err="1"/>
              <a:t>PermGen</a:t>
            </a:r>
            <a:r>
              <a:rPr lang="en-IN" sz="2000" dirty="0"/>
              <a:t> is that it contains a limited size which leads to an </a:t>
            </a:r>
            <a:r>
              <a:rPr lang="en-IN" sz="2000" dirty="0" err="1" smtClean="0"/>
              <a:t>OutOfMemoryError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/>
              <a:t>The default size of </a:t>
            </a:r>
            <a:r>
              <a:rPr lang="en-IN" sz="2000" dirty="0" err="1"/>
              <a:t>PermGen</a:t>
            </a:r>
            <a:r>
              <a:rPr lang="en-IN" sz="2000" dirty="0"/>
              <a:t> memory is 64 MB on 32-bit JVM and 82 MB on the 64-bit version. Due to this, JVM had to change the size of this memory by frequently performing Garbage collection which is a costly </a:t>
            </a:r>
            <a:r>
              <a:rPr lang="en-IN" sz="2000" dirty="0" smtClean="0"/>
              <a:t>operation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The above issues led to generation of  </a:t>
            </a:r>
            <a:r>
              <a:rPr lang="en-IN" sz="2000" dirty="0" err="1" smtClean="0"/>
              <a:t>Metaspace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647</TotalTime>
  <Words>206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METASPACE JAVA 8 Case Study</vt:lpstr>
      <vt:lpstr>Metaspace definition and key aspects</vt:lpstr>
      <vt:lpstr>Difference between Metaspace and PermGenSpace</vt:lpstr>
      <vt:lpstr>JVM Memory Structure </vt:lpstr>
      <vt:lpstr>Heap Memory </vt:lpstr>
      <vt:lpstr> Issue in PermGen Memory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in JAva</dc:title>
  <dc:creator>amit</dc:creator>
  <cp:lastModifiedBy>amit</cp:lastModifiedBy>
  <cp:revision>48</cp:revision>
  <dcterms:created xsi:type="dcterms:W3CDTF">2006-08-16T00:00:00Z</dcterms:created>
  <dcterms:modified xsi:type="dcterms:W3CDTF">2023-07-08T13:05:27Z</dcterms:modified>
</cp:coreProperties>
</file>