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7"/>
  </p:notesMasterIdLst>
  <p:sldIdLst>
    <p:sldId id="256" r:id="rId2"/>
    <p:sldId id="295" r:id="rId3"/>
    <p:sldId id="257" r:id="rId4"/>
    <p:sldId id="258" r:id="rId5"/>
    <p:sldId id="296" r:id="rId6"/>
    <p:sldId id="259" r:id="rId7"/>
    <p:sldId id="29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9F876-F4AA-49E3-98E1-547A6CF142A3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77F87-EAC9-490B-8E31-AC1DF995A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1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C2E-FD82-495A-AB1A-172D1D063085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80E5-2065-44BA-834A-D6C1B0172559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E936-EA3E-45AA-BB67-884F18810FB1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D1F-75D2-4AB6-98C8-32A44183C760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AB3-DA7E-4AD6-A950-0B9435F24EA4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000F-BD5A-4DEE-9590-B7AFB3B74D01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5104-CC77-488E-A44D-8D4D11FC1F87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BC76-3456-475F-9FA8-906D19088129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7AEF-5FA1-437C-B093-D36306ABC776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88F1-4B67-41B4-923D-55F1C0F72E92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E428-13DB-4DD4-81ED-F684FB5A2DF3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6E0743-CCFF-45B9-85B9-E19A8C76DAC4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OOPS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@Author</a:t>
            </a:r>
          </a:p>
          <a:p>
            <a:r>
              <a:rPr lang="en-IN" dirty="0" smtClean="0"/>
              <a:t>#</a:t>
            </a:r>
            <a:r>
              <a:rPr lang="en-IN" dirty="0" err="1" smtClean="0"/>
              <a:t>TechieMit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Autofit/>
          </a:bodyPr>
          <a:lstStyle/>
          <a:p>
            <a:r>
              <a:rPr lang="en-IN" sz="2800" dirty="0" smtClean="0"/>
              <a:t>Compile Time </a:t>
            </a:r>
            <a:r>
              <a:rPr lang="en-IN" sz="2800" dirty="0" err="1" smtClean="0"/>
              <a:t>PolyMorphism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(Method Overloading)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IN" sz="800" dirty="0"/>
              <a:t>class Calculator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/>
              <a:t>// Method  Overloading Demo</a:t>
            </a:r>
          </a:p>
          <a:p>
            <a:r>
              <a:rPr lang="sv-SE" sz="800" dirty="0"/>
              <a:t>int  add(int intVar,int intVar1,int intVar2)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/>
              <a:t>return intVar+intVar1+intVar2</a:t>
            </a:r>
            <a:r>
              <a:rPr lang="en-IN" sz="800" dirty="0" smtClean="0"/>
              <a:t>;</a:t>
            </a:r>
            <a:endParaRPr lang="en-IN" sz="800" dirty="0"/>
          </a:p>
          <a:p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 err="1"/>
              <a:t>int</a:t>
            </a:r>
            <a:r>
              <a:rPr lang="en-IN" sz="800" dirty="0"/>
              <a:t> add(</a:t>
            </a:r>
            <a:r>
              <a:rPr lang="en-IN" sz="800" dirty="0" err="1"/>
              <a:t>int</a:t>
            </a:r>
            <a:r>
              <a:rPr lang="en-IN" sz="800" dirty="0"/>
              <a:t> </a:t>
            </a:r>
            <a:r>
              <a:rPr lang="en-IN" sz="800" dirty="0" err="1"/>
              <a:t>intVar,int</a:t>
            </a:r>
            <a:r>
              <a:rPr lang="en-IN" sz="800" dirty="0"/>
              <a:t> intVar1)</a:t>
            </a:r>
          </a:p>
          <a:p>
            <a:r>
              <a:rPr lang="en-IN" sz="800" dirty="0" smtClean="0"/>
              <a:t>{</a:t>
            </a:r>
            <a:endParaRPr lang="en-IN" sz="800" dirty="0"/>
          </a:p>
          <a:p>
            <a:r>
              <a:rPr lang="en-IN" sz="800" dirty="0"/>
              <a:t>return intVar+intVar1;</a:t>
            </a:r>
          </a:p>
          <a:p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double add(</a:t>
            </a:r>
            <a:r>
              <a:rPr lang="en-IN" sz="800" dirty="0" err="1"/>
              <a:t>int</a:t>
            </a:r>
            <a:r>
              <a:rPr lang="en-IN" sz="800" dirty="0"/>
              <a:t> </a:t>
            </a:r>
            <a:r>
              <a:rPr lang="en-IN" sz="800" dirty="0" err="1"/>
              <a:t>intVar,double</a:t>
            </a:r>
            <a:r>
              <a:rPr lang="en-IN" sz="800" dirty="0"/>
              <a:t> </a:t>
            </a:r>
            <a:r>
              <a:rPr lang="en-IN" sz="800" dirty="0" err="1"/>
              <a:t>doubleVar</a:t>
            </a:r>
            <a:r>
              <a:rPr lang="en-IN" sz="800" dirty="0"/>
              <a:t>)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/>
              <a:t>return </a:t>
            </a:r>
            <a:r>
              <a:rPr lang="en-IN" sz="800" dirty="0" err="1"/>
              <a:t>intVar+doubleVar</a:t>
            </a:r>
            <a:r>
              <a:rPr lang="en-IN" sz="800" dirty="0"/>
              <a:t>;</a:t>
            </a:r>
          </a:p>
          <a:p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}</a:t>
            </a:r>
          </a:p>
          <a:p>
            <a:r>
              <a:rPr lang="en-IN" sz="800" dirty="0"/>
              <a:t>public class </a:t>
            </a:r>
            <a:r>
              <a:rPr lang="en-IN" sz="800" dirty="0" err="1"/>
              <a:t>CompileTimePolymorphism</a:t>
            </a:r>
            <a:r>
              <a:rPr lang="en-IN" sz="800" dirty="0"/>
              <a:t> </a:t>
            </a:r>
            <a:r>
              <a:rPr lang="en-IN" sz="800" dirty="0" smtClean="0"/>
              <a:t>{</a:t>
            </a:r>
            <a:endParaRPr lang="en-IN" sz="800" dirty="0"/>
          </a:p>
          <a:p>
            <a:r>
              <a:rPr lang="en-IN" sz="800" dirty="0"/>
              <a:t>public static void main(String[] </a:t>
            </a:r>
            <a:r>
              <a:rPr lang="en-IN" sz="800" dirty="0" err="1"/>
              <a:t>args</a:t>
            </a:r>
            <a:r>
              <a:rPr lang="en-IN" sz="800" dirty="0"/>
              <a:t>) {</a:t>
            </a:r>
          </a:p>
          <a:p>
            <a:r>
              <a:rPr lang="en-IN" sz="800" dirty="0"/>
              <a:t>// Compile Time </a:t>
            </a:r>
            <a:r>
              <a:rPr lang="en-IN" sz="800" dirty="0" err="1"/>
              <a:t>PolyMorphism</a:t>
            </a:r>
            <a:endParaRPr lang="en-IN" sz="800" dirty="0"/>
          </a:p>
          <a:p>
            <a:r>
              <a:rPr lang="en-IN" sz="800" dirty="0"/>
              <a:t>Calculator </a:t>
            </a:r>
            <a:r>
              <a:rPr lang="en-IN" sz="800" dirty="0" err="1"/>
              <a:t>calc</a:t>
            </a:r>
            <a:r>
              <a:rPr lang="en-IN" sz="800" dirty="0"/>
              <a:t>=new Calculator</a:t>
            </a:r>
            <a:r>
              <a:rPr lang="en-IN" sz="800" dirty="0" smtClean="0"/>
              <a:t>();</a:t>
            </a:r>
            <a:endParaRPr lang="en-IN" sz="800" dirty="0"/>
          </a:p>
          <a:p>
            <a:r>
              <a:rPr lang="en-IN" sz="800" dirty="0" err="1"/>
              <a:t>System.</a:t>
            </a:r>
            <a:r>
              <a:rPr lang="en-IN" sz="800" i="1" dirty="0" err="1"/>
              <a:t>out.println</a:t>
            </a:r>
            <a:r>
              <a:rPr lang="en-IN" sz="800" i="1" dirty="0"/>
              <a:t>("Method Overloading Demo"+"\n");</a:t>
            </a:r>
          </a:p>
          <a:p>
            <a:endParaRPr lang="en-IN" sz="800" dirty="0"/>
          </a:p>
          <a:p>
            <a:r>
              <a:rPr lang="en-IN" sz="800" dirty="0" err="1"/>
              <a:t>System.</a:t>
            </a:r>
            <a:r>
              <a:rPr lang="en-IN" sz="800" i="1" dirty="0" err="1"/>
              <a:t>out.println</a:t>
            </a:r>
            <a:r>
              <a:rPr lang="en-IN" sz="800" i="1" dirty="0"/>
              <a:t>(" Addition of </a:t>
            </a:r>
            <a:r>
              <a:rPr lang="en-IN" sz="800" i="1" dirty="0" err="1"/>
              <a:t>int</a:t>
            </a:r>
            <a:r>
              <a:rPr lang="en-IN" sz="800" i="1" dirty="0"/>
              <a:t> and double is:::"+</a:t>
            </a:r>
            <a:r>
              <a:rPr lang="en-IN" sz="800" i="1" dirty="0" err="1"/>
              <a:t>calc.add</a:t>
            </a:r>
            <a:r>
              <a:rPr lang="en-IN" sz="800" i="1" dirty="0"/>
              <a:t>(4, 3.77));</a:t>
            </a:r>
          </a:p>
          <a:p>
            <a:endParaRPr lang="en-IN" sz="800" dirty="0"/>
          </a:p>
          <a:p>
            <a:r>
              <a:rPr lang="en-IN" sz="800" dirty="0" err="1"/>
              <a:t>System.</a:t>
            </a:r>
            <a:r>
              <a:rPr lang="en-IN" sz="800" i="1" dirty="0" err="1"/>
              <a:t>out.println</a:t>
            </a:r>
            <a:r>
              <a:rPr lang="en-IN" sz="800" i="1" dirty="0"/>
              <a:t>(" Addition of 2 integers is:::"+</a:t>
            </a:r>
            <a:r>
              <a:rPr lang="en-IN" sz="800" i="1" dirty="0" err="1"/>
              <a:t>calc.add</a:t>
            </a:r>
            <a:r>
              <a:rPr lang="en-IN" sz="800" i="1" dirty="0"/>
              <a:t>(100, 200</a:t>
            </a:r>
            <a:r>
              <a:rPr lang="en-IN" sz="800" i="1" dirty="0" smtClean="0"/>
              <a:t>));</a:t>
            </a:r>
            <a:endParaRPr lang="en-IN" sz="800" dirty="0"/>
          </a:p>
          <a:p>
            <a:endParaRPr lang="en-IN" sz="800" dirty="0"/>
          </a:p>
          <a:p>
            <a:r>
              <a:rPr lang="en-IN" sz="800" dirty="0" err="1"/>
              <a:t>System.</a:t>
            </a:r>
            <a:r>
              <a:rPr lang="en-IN" sz="800" i="1" dirty="0" err="1"/>
              <a:t>out.println</a:t>
            </a:r>
            <a:r>
              <a:rPr lang="en-IN" sz="800" i="1" dirty="0"/>
              <a:t>(" Addition of 3 integers is:::"+</a:t>
            </a:r>
            <a:r>
              <a:rPr lang="en-IN" sz="800" i="1" dirty="0" err="1"/>
              <a:t>calc.add</a:t>
            </a:r>
            <a:r>
              <a:rPr lang="en-IN" sz="800" i="1" dirty="0"/>
              <a:t>(500,500,500));</a:t>
            </a:r>
          </a:p>
          <a:p>
            <a:r>
              <a:rPr lang="en-IN" sz="800" dirty="0" smtClean="0"/>
              <a:t>}}  </a:t>
            </a:r>
          </a:p>
          <a:p>
            <a:pPr marL="0" indent="0" algn="ctr">
              <a:buNone/>
            </a:pPr>
            <a:r>
              <a:rPr lang="en-IN" sz="800" dirty="0" smtClean="0"/>
              <a:t>OUTPUT            </a:t>
            </a:r>
          </a:p>
          <a:p>
            <a:pPr marL="0" indent="0" algn="ctr">
              <a:buNone/>
            </a:pPr>
            <a:r>
              <a:rPr lang="en-IN" sz="800" dirty="0" smtClean="0"/>
              <a:t>Method </a:t>
            </a:r>
            <a:r>
              <a:rPr lang="en-IN" sz="800" dirty="0"/>
              <a:t>Overloading </a:t>
            </a:r>
            <a:r>
              <a:rPr lang="en-IN" sz="800" dirty="0" smtClean="0"/>
              <a:t>Demo</a:t>
            </a:r>
          </a:p>
          <a:p>
            <a:pPr marL="0" indent="0" algn="ctr">
              <a:buNone/>
            </a:pPr>
            <a:r>
              <a:rPr lang="en-IN" sz="800" dirty="0" smtClean="0"/>
              <a:t>Addition </a:t>
            </a:r>
            <a:r>
              <a:rPr lang="en-IN" sz="800" dirty="0"/>
              <a:t>of </a:t>
            </a:r>
            <a:r>
              <a:rPr lang="en-IN" sz="800" dirty="0" err="1"/>
              <a:t>int</a:t>
            </a:r>
            <a:r>
              <a:rPr lang="en-IN" sz="800" dirty="0"/>
              <a:t> and double is:::</a:t>
            </a:r>
            <a:r>
              <a:rPr lang="en-IN" sz="800" dirty="0" smtClean="0"/>
              <a:t>7.77</a:t>
            </a:r>
          </a:p>
          <a:p>
            <a:pPr marL="0" indent="0" algn="ctr">
              <a:buNone/>
            </a:pPr>
            <a:r>
              <a:rPr lang="en-IN" sz="800" dirty="0" smtClean="0"/>
              <a:t> Addition of 2 integers is:::300</a:t>
            </a:r>
          </a:p>
          <a:p>
            <a:pPr marL="0" indent="0" algn="ctr">
              <a:buNone/>
            </a:pPr>
            <a:r>
              <a:rPr lang="en-IN" sz="800" dirty="0" smtClean="0"/>
              <a:t> </a:t>
            </a:r>
            <a:r>
              <a:rPr lang="en-IN" sz="800" dirty="0"/>
              <a:t>Addition of 3 integers is:::</a:t>
            </a:r>
            <a:r>
              <a:rPr lang="en-IN" sz="800" dirty="0" smtClean="0"/>
              <a:t>1500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RunTime</a:t>
            </a:r>
            <a:r>
              <a:rPr lang="en-IN" sz="2800" dirty="0" smtClean="0"/>
              <a:t> </a:t>
            </a:r>
            <a:r>
              <a:rPr lang="en-IN" sz="2800" dirty="0" err="1" smtClean="0"/>
              <a:t>PolyMorphism</a:t>
            </a:r>
            <a:r>
              <a:rPr lang="en-IN" sz="2800" dirty="0" smtClean="0"/>
              <a:t>(Method Overriding)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25000" lnSpcReduction="20000"/>
          </a:bodyPr>
          <a:lstStyle/>
          <a:p>
            <a:r>
              <a:rPr lang="en-IN" sz="3100" dirty="0"/>
              <a:t>class </a:t>
            </a:r>
            <a:r>
              <a:rPr lang="en-IN" sz="3100" dirty="0" err="1"/>
              <a:t>TwoWeheeler</a:t>
            </a:r>
            <a:endParaRPr lang="en-IN" sz="3100" dirty="0"/>
          </a:p>
          <a:p>
            <a:r>
              <a:rPr lang="en-IN" sz="3100" dirty="0"/>
              <a:t>{</a:t>
            </a:r>
          </a:p>
          <a:p>
            <a:r>
              <a:rPr lang="en-IN" sz="3100" dirty="0"/>
              <a:t>public void transmission()</a:t>
            </a:r>
          </a:p>
          <a:p>
            <a:r>
              <a:rPr lang="en-IN" sz="3100" dirty="0"/>
              <a:t>{</a:t>
            </a:r>
          </a:p>
          <a:p>
            <a:r>
              <a:rPr lang="en-IN" sz="3100" dirty="0" err="1"/>
              <a:t>System.</a:t>
            </a:r>
            <a:r>
              <a:rPr lang="en-IN" sz="3100" i="1" dirty="0" err="1"/>
              <a:t>out.println</a:t>
            </a:r>
            <a:r>
              <a:rPr lang="en-IN" sz="3100" i="1" dirty="0"/>
              <a:t>("All Two Wheelers have internal transmission system");</a:t>
            </a:r>
          </a:p>
          <a:p>
            <a:r>
              <a:rPr lang="en-IN" sz="3100" dirty="0"/>
              <a:t>}</a:t>
            </a:r>
          </a:p>
          <a:p>
            <a:r>
              <a:rPr lang="en-IN" sz="3100" dirty="0" smtClean="0"/>
              <a:t>}</a:t>
            </a:r>
            <a:endParaRPr lang="en-IN" sz="3100" dirty="0"/>
          </a:p>
          <a:p>
            <a:r>
              <a:rPr lang="en-IN" sz="3100" dirty="0"/>
              <a:t>class </a:t>
            </a:r>
            <a:r>
              <a:rPr lang="en-IN" sz="3100" dirty="0" err="1"/>
              <a:t>AutoMaticTransmission</a:t>
            </a:r>
            <a:r>
              <a:rPr lang="en-IN" sz="3100" dirty="0"/>
              <a:t> extends </a:t>
            </a:r>
            <a:r>
              <a:rPr lang="en-IN" sz="3100" dirty="0" err="1"/>
              <a:t>TwoWeheeler</a:t>
            </a:r>
            <a:endParaRPr lang="en-IN" sz="3100" dirty="0"/>
          </a:p>
          <a:p>
            <a:r>
              <a:rPr lang="en-IN" sz="3100" dirty="0"/>
              <a:t>{</a:t>
            </a:r>
          </a:p>
          <a:p>
            <a:r>
              <a:rPr lang="en-IN" sz="3100" dirty="0"/>
              <a:t>public void transmission()</a:t>
            </a:r>
          </a:p>
          <a:p>
            <a:r>
              <a:rPr lang="en-IN" sz="3100" dirty="0"/>
              <a:t>{</a:t>
            </a:r>
          </a:p>
          <a:p>
            <a:r>
              <a:rPr lang="en-IN" sz="3100" dirty="0" err="1"/>
              <a:t>System.</a:t>
            </a:r>
            <a:r>
              <a:rPr lang="en-IN" sz="3100" i="1" dirty="0" err="1"/>
              <a:t>out.println</a:t>
            </a:r>
            <a:r>
              <a:rPr lang="en-IN" sz="3100" i="1" dirty="0"/>
              <a:t>("Just apply brakes and </a:t>
            </a:r>
            <a:r>
              <a:rPr lang="en-IN" sz="3100" i="1" dirty="0" err="1"/>
              <a:t>acclerator</a:t>
            </a:r>
            <a:r>
              <a:rPr lang="en-IN" sz="3100" i="1" dirty="0"/>
              <a:t> to move");</a:t>
            </a:r>
          </a:p>
          <a:p>
            <a:r>
              <a:rPr lang="en-IN" sz="3100" dirty="0"/>
              <a:t>}</a:t>
            </a:r>
          </a:p>
          <a:p>
            <a:r>
              <a:rPr lang="en-IN" sz="3100" dirty="0" smtClean="0"/>
              <a:t>}</a:t>
            </a:r>
            <a:endParaRPr lang="en-IN" sz="3100" dirty="0"/>
          </a:p>
          <a:p>
            <a:r>
              <a:rPr lang="en-IN" sz="3100" dirty="0"/>
              <a:t>class </a:t>
            </a:r>
            <a:r>
              <a:rPr lang="en-IN" sz="3100" dirty="0" err="1"/>
              <a:t>ManualTransmission</a:t>
            </a:r>
            <a:r>
              <a:rPr lang="en-IN" sz="3100" dirty="0"/>
              <a:t> extends </a:t>
            </a:r>
            <a:r>
              <a:rPr lang="en-IN" sz="3100" dirty="0" err="1"/>
              <a:t>TwoWeheeler</a:t>
            </a:r>
            <a:endParaRPr lang="en-IN" sz="3100" dirty="0"/>
          </a:p>
          <a:p>
            <a:r>
              <a:rPr lang="en-IN" sz="3100" dirty="0"/>
              <a:t>{</a:t>
            </a:r>
          </a:p>
          <a:p>
            <a:r>
              <a:rPr lang="en-IN" sz="3100" dirty="0"/>
              <a:t>public void transmission()</a:t>
            </a:r>
          </a:p>
          <a:p>
            <a:r>
              <a:rPr lang="en-IN" sz="3100" dirty="0"/>
              <a:t>{</a:t>
            </a:r>
          </a:p>
          <a:p>
            <a:r>
              <a:rPr lang="en-IN" sz="3100" dirty="0" err="1"/>
              <a:t>System.</a:t>
            </a:r>
            <a:r>
              <a:rPr lang="en-IN" sz="3100" i="1" dirty="0" err="1"/>
              <a:t>out.println</a:t>
            </a:r>
            <a:r>
              <a:rPr lang="en-IN" sz="3100" i="1" dirty="0"/>
              <a:t>("Need to apply break </a:t>
            </a:r>
            <a:r>
              <a:rPr lang="en-IN" sz="3100" i="1" dirty="0" err="1"/>
              <a:t>accelrator</a:t>
            </a:r>
            <a:r>
              <a:rPr lang="en-IN" sz="3100" i="1" dirty="0"/>
              <a:t> clutch and gears to move");</a:t>
            </a:r>
          </a:p>
          <a:p>
            <a:r>
              <a:rPr lang="en-IN" sz="3100" dirty="0"/>
              <a:t>}</a:t>
            </a:r>
          </a:p>
          <a:p>
            <a:r>
              <a:rPr lang="en-IN" sz="3100" dirty="0"/>
              <a:t>}</a:t>
            </a:r>
          </a:p>
          <a:p>
            <a:pPr marL="0" indent="0">
              <a:buNone/>
            </a:pPr>
            <a:r>
              <a:rPr lang="en-IN" sz="3100" dirty="0"/>
              <a:t> </a:t>
            </a:r>
            <a:r>
              <a:rPr lang="en-IN" sz="3100" dirty="0" smtClean="0"/>
              <a:t>     public </a:t>
            </a:r>
            <a:r>
              <a:rPr lang="en-IN" sz="3100" dirty="0"/>
              <a:t>class </a:t>
            </a:r>
            <a:r>
              <a:rPr lang="en-IN" sz="3100" dirty="0" err="1"/>
              <a:t>RunTimePolyMorphism</a:t>
            </a:r>
            <a:r>
              <a:rPr lang="en-IN" sz="3100" dirty="0"/>
              <a:t> {</a:t>
            </a:r>
          </a:p>
          <a:p>
            <a:endParaRPr lang="en-IN" sz="3100" dirty="0"/>
          </a:p>
          <a:p>
            <a:r>
              <a:rPr lang="en-IN" sz="3100" dirty="0"/>
              <a:t>public static void main(String[] </a:t>
            </a:r>
            <a:r>
              <a:rPr lang="en-IN" sz="3100" dirty="0" err="1"/>
              <a:t>args</a:t>
            </a:r>
            <a:r>
              <a:rPr lang="en-IN" sz="3100" dirty="0"/>
              <a:t>) {</a:t>
            </a:r>
          </a:p>
          <a:p>
            <a:r>
              <a:rPr lang="en-IN" sz="3100" dirty="0"/>
              <a:t>// Using </a:t>
            </a:r>
            <a:r>
              <a:rPr lang="en-IN" sz="3100" dirty="0" err="1"/>
              <a:t>TwoWheelers</a:t>
            </a:r>
            <a:r>
              <a:rPr lang="en-IN" sz="3100" dirty="0"/>
              <a:t> reference we created </a:t>
            </a:r>
            <a:r>
              <a:rPr lang="en-IN" sz="3100" dirty="0" err="1"/>
              <a:t>AutomaticTransmission</a:t>
            </a:r>
            <a:r>
              <a:rPr lang="en-IN" sz="3100" dirty="0"/>
              <a:t> object</a:t>
            </a:r>
          </a:p>
          <a:p>
            <a:r>
              <a:rPr lang="en-IN" sz="3100" dirty="0" err="1"/>
              <a:t>TwoWeheeler</a:t>
            </a:r>
            <a:r>
              <a:rPr lang="en-IN" sz="3100" dirty="0"/>
              <a:t> </a:t>
            </a:r>
            <a:r>
              <a:rPr lang="en-IN" sz="3100" dirty="0" err="1"/>
              <a:t>autoTwoWheeler</a:t>
            </a:r>
            <a:r>
              <a:rPr lang="en-IN" sz="3100" dirty="0"/>
              <a:t>=new  </a:t>
            </a:r>
            <a:r>
              <a:rPr lang="en-IN" sz="3100" dirty="0" err="1"/>
              <a:t>AutoMaticTransmission</a:t>
            </a:r>
            <a:r>
              <a:rPr lang="en-IN" sz="3100" dirty="0"/>
              <a:t>();</a:t>
            </a:r>
          </a:p>
          <a:p>
            <a:r>
              <a:rPr lang="en-IN" sz="3100" dirty="0" err="1"/>
              <a:t>autoTwoWheeler.transmission</a:t>
            </a:r>
            <a:r>
              <a:rPr lang="en-IN" sz="3100" dirty="0"/>
              <a:t>();</a:t>
            </a:r>
          </a:p>
          <a:p>
            <a:endParaRPr lang="en-IN" sz="3100" dirty="0"/>
          </a:p>
          <a:p>
            <a:r>
              <a:rPr lang="en-IN" sz="3100" dirty="0"/>
              <a:t>// Similarly </a:t>
            </a:r>
            <a:r>
              <a:rPr lang="en-IN" sz="3100" dirty="0" err="1"/>
              <a:t>TwoWheelers</a:t>
            </a:r>
            <a:r>
              <a:rPr lang="en-IN" sz="3100" dirty="0"/>
              <a:t> reference  referring to Manual Transmission object</a:t>
            </a:r>
          </a:p>
          <a:p>
            <a:r>
              <a:rPr lang="en-IN" sz="3100" dirty="0" err="1"/>
              <a:t>TwoWeheeler</a:t>
            </a:r>
            <a:r>
              <a:rPr lang="en-IN" sz="3100" dirty="0"/>
              <a:t> </a:t>
            </a:r>
            <a:r>
              <a:rPr lang="en-IN" sz="3100" dirty="0" err="1"/>
              <a:t>manualTwoWheeler</a:t>
            </a:r>
            <a:r>
              <a:rPr lang="en-IN" sz="3100" dirty="0"/>
              <a:t>=new  </a:t>
            </a:r>
            <a:r>
              <a:rPr lang="en-IN" sz="3100" dirty="0" err="1"/>
              <a:t>ManualTransmission</a:t>
            </a:r>
            <a:r>
              <a:rPr lang="en-IN" sz="3100" dirty="0"/>
              <a:t>();</a:t>
            </a:r>
          </a:p>
          <a:p>
            <a:r>
              <a:rPr lang="en-IN" sz="3100" dirty="0" err="1"/>
              <a:t>manualTwoWheeler.transmission</a:t>
            </a:r>
            <a:r>
              <a:rPr lang="en-IN" sz="3100" dirty="0"/>
              <a:t>();</a:t>
            </a:r>
          </a:p>
          <a:p>
            <a:pPr marL="0" indent="0">
              <a:buNone/>
            </a:pPr>
            <a:r>
              <a:rPr lang="en-IN" sz="3100" dirty="0"/>
              <a:t> </a:t>
            </a:r>
            <a:r>
              <a:rPr lang="en-IN" sz="3100" dirty="0" smtClean="0"/>
              <a:t>           }</a:t>
            </a:r>
            <a:endParaRPr lang="en-IN" sz="3100" dirty="0"/>
          </a:p>
          <a:p>
            <a:r>
              <a:rPr lang="en-IN" sz="3100" dirty="0" smtClean="0"/>
              <a:t>}</a:t>
            </a:r>
          </a:p>
          <a:p>
            <a:pPr marL="0" indent="0">
              <a:buNone/>
            </a:pPr>
            <a:r>
              <a:rPr lang="en-IN" sz="3100" dirty="0" smtClean="0"/>
              <a:t>  				</a:t>
            </a:r>
            <a:r>
              <a:rPr lang="en-IN" sz="4000" b="1" dirty="0" smtClean="0"/>
              <a:t>OUTPUT</a:t>
            </a:r>
            <a:endParaRPr lang="en-IN" sz="4000" b="1" dirty="0"/>
          </a:p>
          <a:p>
            <a:pPr marL="1737360" lvl="8" indent="0">
              <a:buNone/>
            </a:pPr>
            <a:r>
              <a:rPr lang="en-IN" sz="4000" dirty="0"/>
              <a:t>                      Just apply brakes and </a:t>
            </a:r>
            <a:r>
              <a:rPr lang="en-IN" sz="4000" dirty="0" err="1"/>
              <a:t>acclerator</a:t>
            </a:r>
            <a:r>
              <a:rPr lang="en-IN" sz="4000" dirty="0"/>
              <a:t> to move</a:t>
            </a:r>
          </a:p>
          <a:p>
            <a:pPr marL="1737360" lvl="8" indent="0">
              <a:buNone/>
            </a:pPr>
            <a:r>
              <a:rPr lang="en-IN" sz="4000" dirty="0" smtClean="0"/>
              <a:t>  	                   Need </a:t>
            </a:r>
            <a:r>
              <a:rPr lang="en-IN" sz="4000" dirty="0"/>
              <a:t>to apply break </a:t>
            </a:r>
            <a:r>
              <a:rPr lang="en-IN" sz="4000" dirty="0" err="1"/>
              <a:t>accelrator</a:t>
            </a:r>
            <a:r>
              <a:rPr lang="en-IN" sz="4000" dirty="0"/>
              <a:t> clutch and gears to move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IN" dirty="0" smtClean="0"/>
              <a:t>Abstraction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IN" sz="1000" b="1" dirty="0" smtClean="0"/>
              <a:t>abstract </a:t>
            </a:r>
            <a:r>
              <a:rPr lang="en-IN" sz="1000" b="1" dirty="0"/>
              <a:t>class Bike {</a:t>
            </a:r>
          </a:p>
          <a:p>
            <a:r>
              <a:rPr lang="en-IN" sz="1000" b="1" dirty="0"/>
              <a:t>abstract void  pickup();</a:t>
            </a:r>
          </a:p>
          <a:p>
            <a:r>
              <a:rPr lang="en-IN" sz="1000" dirty="0"/>
              <a:t>}</a:t>
            </a:r>
          </a:p>
          <a:p>
            <a:endParaRPr lang="en-IN" sz="1000" dirty="0"/>
          </a:p>
          <a:p>
            <a:r>
              <a:rPr lang="en-IN" sz="1000" b="1" dirty="0"/>
              <a:t>class </a:t>
            </a:r>
            <a:r>
              <a:rPr lang="en-IN" sz="1000" b="1" dirty="0" err="1"/>
              <a:t>AbstractDemo</a:t>
            </a:r>
            <a:r>
              <a:rPr lang="en-IN" sz="1000" b="1" dirty="0"/>
              <a:t> extends Bike</a:t>
            </a:r>
          </a:p>
          <a:p>
            <a:r>
              <a:rPr lang="en-IN" sz="1000" dirty="0"/>
              <a:t>{</a:t>
            </a:r>
          </a:p>
          <a:p>
            <a:r>
              <a:rPr lang="en-IN" sz="1000" b="1" dirty="0"/>
              <a:t>public static void main(String []</a:t>
            </a:r>
            <a:r>
              <a:rPr lang="en-IN" sz="1000" b="1" dirty="0" err="1"/>
              <a:t>str</a:t>
            </a:r>
            <a:r>
              <a:rPr lang="en-IN" sz="1000" b="1" dirty="0"/>
              <a:t>)</a:t>
            </a:r>
          </a:p>
          <a:p>
            <a:r>
              <a:rPr lang="en-IN" sz="1000" dirty="0"/>
              <a:t>{</a:t>
            </a:r>
          </a:p>
          <a:p>
            <a:r>
              <a:rPr lang="en-IN" sz="1000" dirty="0" err="1"/>
              <a:t>AbstractDemo</a:t>
            </a:r>
            <a:r>
              <a:rPr lang="en-IN" sz="1000" dirty="0"/>
              <a:t> </a:t>
            </a:r>
            <a:r>
              <a:rPr lang="en-IN" sz="1000" dirty="0" err="1"/>
              <a:t>bikeInstance</a:t>
            </a:r>
            <a:r>
              <a:rPr lang="en-IN" sz="1000" dirty="0"/>
              <a:t>=</a:t>
            </a:r>
            <a:r>
              <a:rPr lang="en-IN" sz="1000" b="1" dirty="0"/>
              <a:t>new </a:t>
            </a:r>
            <a:r>
              <a:rPr lang="en-IN" sz="1000" b="1" dirty="0" err="1"/>
              <a:t>AbstractDemo</a:t>
            </a:r>
            <a:r>
              <a:rPr lang="en-IN" sz="1000" b="1" dirty="0"/>
              <a:t>();</a:t>
            </a:r>
          </a:p>
          <a:p>
            <a:r>
              <a:rPr lang="en-IN" sz="1000" dirty="0" err="1"/>
              <a:t>bikeInstance.pickup</a:t>
            </a:r>
            <a:r>
              <a:rPr lang="en-IN" sz="1000" dirty="0"/>
              <a:t>();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/>
              <a:t>@Override</a:t>
            </a:r>
          </a:p>
          <a:p>
            <a:r>
              <a:rPr lang="en-IN" sz="1000" b="1" dirty="0"/>
              <a:t>void pickup() {</a:t>
            </a:r>
          </a:p>
          <a:p>
            <a:r>
              <a:rPr lang="en-IN" sz="1000" dirty="0"/>
              <a:t>String </a:t>
            </a:r>
            <a:r>
              <a:rPr lang="en-IN" sz="1000" dirty="0" err="1"/>
              <a:t>bikeName</a:t>
            </a:r>
            <a:r>
              <a:rPr lang="en-IN" sz="1000" dirty="0"/>
              <a:t>="KTM </a:t>
            </a:r>
            <a:r>
              <a:rPr lang="en-IN" sz="1000" dirty="0" err="1"/>
              <a:t>Duke",pickup</a:t>
            </a:r>
            <a:r>
              <a:rPr lang="en-IN" sz="1000" dirty="0"/>
              <a:t>="140 </a:t>
            </a:r>
            <a:r>
              <a:rPr lang="en-IN" sz="1000" dirty="0" err="1"/>
              <a:t>kmph</a:t>
            </a:r>
            <a:r>
              <a:rPr lang="en-IN" sz="1000" dirty="0"/>
              <a:t>";</a:t>
            </a:r>
          </a:p>
          <a:p>
            <a:r>
              <a:rPr lang="en-IN" sz="1000" dirty="0" err="1"/>
              <a:t>System.</a:t>
            </a:r>
            <a:r>
              <a:rPr lang="en-IN" sz="1000" b="1" i="1" dirty="0" err="1"/>
              <a:t>out.println</a:t>
            </a:r>
            <a:r>
              <a:rPr lang="en-IN" sz="1000" b="1" i="1" dirty="0"/>
              <a:t>("Bike ::"+</a:t>
            </a:r>
            <a:r>
              <a:rPr lang="en-IN" sz="1000" b="1" i="1" dirty="0" err="1"/>
              <a:t>bikeName</a:t>
            </a:r>
            <a:r>
              <a:rPr lang="en-IN" sz="1000" b="1" i="1" dirty="0"/>
              <a:t>+"Pickup is::"+pickup);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/>
              <a:t>}</a:t>
            </a:r>
            <a:r>
              <a:rPr lang="en-IN" sz="1000" dirty="0" smtClean="0"/>
              <a:t>                                                                                  </a:t>
            </a:r>
          </a:p>
          <a:p>
            <a:pPr marL="548640" lvl="2" indent="0">
              <a:buNone/>
            </a:pPr>
            <a:r>
              <a:rPr lang="en-IN" sz="800" dirty="0" smtClean="0"/>
              <a:t>                                                                                    </a:t>
            </a:r>
            <a:r>
              <a:rPr lang="en-IN" sz="1000" b="1" dirty="0" smtClean="0"/>
              <a:t>OUTPUT</a:t>
            </a:r>
          </a:p>
          <a:p>
            <a:pPr marL="1737360" lvl="8" indent="0">
              <a:buNone/>
            </a:pPr>
            <a:r>
              <a:rPr lang="en-IN" sz="900" b="1" dirty="0"/>
              <a:t> </a:t>
            </a:r>
            <a:r>
              <a:rPr lang="en-IN" sz="900" b="1" dirty="0" smtClean="0"/>
              <a:t>                   Bike </a:t>
            </a:r>
            <a:r>
              <a:rPr lang="en-IN" sz="900" b="1" dirty="0"/>
              <a:t>::KTM </a:t>
            </a:r>
            <a:r>
              <a:rPr lang="en-IN" sz="900" b="1" dirty="0" err="1"/>
              <a:t>DukePickup</a:t>
            </a:r>
            <a:r>
              <a:rPr lang="en-IN" sz="900" b="1" dirty="0"/>
              <a:t> is::140 </a:t>
            </a:r>
            <a:r>
              <a:rPr lang="en-IN" sz="900" b="1" dirty="0" err="1"/>
              <a:t>kmph</a:t>
            </a:r>
            <a:endParaRPr lang="en-IN" sz="900" b="1" dirty="0" smtClean="0"/>
          </a:p>
          <a:p>
            <a:pPr marL="0" indent="0">
              <a:buNone/>
            </a:pPr>
            <a:r>
              <a:rPr lang="en-IN" sz="200" dirty="0" smtClean="0"/>
              <a:t>T</a:t>
            </a:r>
            <a:endParaRPr lang="en-IN" sz="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Encapsulation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Autofit/>
          </a:bodyPr>
          <a:lstStyle/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public class Employee {</a:t>
            </a:r>
          </a:p>
          <a:p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employeeBloodGroup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employeeAddress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getEmployeeName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setEmployeeName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this.employeeName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getEmployeeBloodGroup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employeeBloodGroup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setEmployeeBloodGroup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employeeBloodGroup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this.employeeBloodGroup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employeeBloodGroup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getEmployeeAddress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employeeAddress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setEmployeeAddress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employeeAddress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this.employeeAddress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employeeAddress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Interfaces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IN" sz="1000" dirty="0"/>
              <a:t>public interface </a:t>
            </a:r>
            <a:r>
              <a:rPr lang="en-IN" sz="1000" dirty="0" err="1"/>
              <a:t>CollegeLibrary</a:t>
            </a:r>
            <a:r>
              <a:rPr lang="en-IN" sz="1000" dirty="0"/>
              <a:t> {</a:t>
            </a:r>
          </a:p>
          <a:p>
            <a:r>
              <a:rPr lang="en-IN" sz="1000" dirty="0"/>
              <a:t>public String </a:t>
            </a:r>
            <a:r>
              <a:rPr lang="en-IN" sz="1000" dirty="0" err="1"/>
              <a:t>borrowReferenceBooks</a:t>
            </a:r>
            <a:r>
              <a:rPr lang="en-IN" sz="1000" dirty="0"/>
              <a:t>();</a:t>
            </a:r>
          </a:p>
          <a:p>
            <a:r>
              <a:rPr lang="en-IN" sz="1000" dirty="0"/>
              <a:t>public </a:t>
            </a:r>
            <a:r>
              <a:rPr lang="en-IN" sz="1000" dirty="0" smtClean="0"/>
              <a:t> void  </a:t>
            </a:r>
            <a:r>
              <a:rPr lang="en-IN" sz="1000" dirty="0"/>
              <a:t>study</a:t>
            </a:r>
            <a:r>
              <a:rPr lang="en-IN" sz="1000" dirty="0" smtClean="0"/>
              <a:t>();</a:t>
            </a:r>
            <a:endParaRPr lang="en-IN" sz="1000" dirty="0"/>
          </a:p>
          <a:p>
            <a:r>
              <a:rPr lang="en-IN" sz="1000" dirty="0" smtClean="0"/>
              <a:t>}</a:t>
            </a:r>
          </a:p>
          <a:p>
            <a:r>
              <a:rPr lang="en-IN" sz="1000" dirty="0"/>
              <a:t>public class </a:t>
            </a:r>
            <a:r>
              <a:rPr lang="en-IN" sz="1000" dirty="0" err="1"/>
              <a:t>CollegeStudent</a:t>
            </a:r>
            <a:r>
              <a:rPr lang="en-IN" sz="1000" dirty="0"/>
              <a:t>  implements </a:t>
            </a:r>
            <a:r>
              <a:rPr lang="en-IN" sz="1000" dirty="0" err="1"/>
              <a:t>CollegeLibrary</a:t>
            </a:r>
            <a:r>
              <a:rPr lang="en-IN" sz="1000" dirty="0"/>
              <a:t>{</a:t>
            </a:r>
          </a:p>
          <a:p>
            <a:r>
              <a:rPr lang="en-IN" sz="1000" dirty="0"/>
              <a:t>public static void main(String[] </a:t>
            </a:r>
            <a:r>
              <a:rPr lang="en-IN" sz="1000" dirty="0" err="1"/>
              <a:t>args</a:t>
            </a:r>
            <a:r>
              <a:rPr lang="en-IN" sz="1000" dirty="0"/>
              <a:t>) {</a:t>
            </a:r>
          </a:p>
          <a:p>
            <a:endParaRPr lang="en-IN" sz="1000" dirty="0"/>
          </a:p>
          <a:p>
            <a:r>
              <a:rPr lang="en-IN" sz="1000" dirty="0"/>
              <a:t>String </a:t>
            </a:r>
            <a:r>
              <a:rPr lang="en-IN" sz="1000" dirty="0" err="1"/>
              <a:t>bookName</a:t>
            </a:r>
            <a:r>
              <a:rPr lang="en-IN" sz="1000" dirty="0"/>
              <a:t>;</a:t>
            </a:r>
          </a:p>
          <a:p>
            <a:r>
              <a:rPr lang="en-IN" sz="1000" dirty="0" err="1"/>
              <a:t>CollegeStudent</a:t>
            </a:r>
            <a:r>
              <a:rPr lang="en-IN" sz="1000" dirty="0"/>
              <a:t> </a:t>
            </a:r>
            <a:r>
              <a:rPr lang="en-IN" sz="1000" dirty="0" err="1"/>
              <a:t>compEngStudent</a:t>
            </a:r>
            <a:r>
              <a:rPr lang="en-IN" sz="1000" dirty="0"/>
              <a:t>=new </a:t>
            </a:r>
            <a:r>
              <a:rPr lang="en-IN" sz="1000" dirty="0" err="1"/>
              <a:t>CollegeStudent</a:t>
            </a:r>
            <a:r>
              <a:rPr lang="en-IN" sz="1000" dirty="0"/>
              <a:t>();</a:t>
            </a:r>
          </a:p>
          <a:p>
            <a:r>
              <a:rPr lang="en-IN" sz="1000" dirty="0" err="1"/>
              <a:t>bookName</a:t>
            </a:r>
            <a:r>
              <a:rPr lang="en-IN" sz="1000" dirty="0"/>
              <a:t>=</a:t>
            </a:r>
            <a:r>
              <a:rPr lang="en-IN" sz="1000" dirty="0" err="1"/>
              <a:t>compEngStudent.borrowReferenceBooks</a:t>
            </a:r>
            <a:r>
              <a:rPr lang="en-IN" sz="1000" dirty="0"/>
              <a:t>();</a:t>
            </a:r>
          </a:p>
          <a:p>
            <a:endParaRPr lang="en-IN" sz="1000" dirty="0"/>
          </a:p>
          <a:p>
            <a:r>
              <a:rPr lang="en-IN" sz="1000" dirty="0" err="1"/>
              <a:t>System.</a:t>
            </a:r>
            <a:r>
              <a:rPr lang="en-IN" sz="1000" i="1" dirty="0" err="1"/>
              <a:t>out.println</a:t>
            </a:r>
            <a:r>
              <a:rPr lang="en-IN" sz="1000" i="1" dirty="0"/>
              <a:t>("The good reference book for Java developers is::"+</a:t>
            </a:r>
            <a:r>
              <a:rPr lang="en-IN" sz="1000" i="1" dirty="0" err="1"/>
              <a:t>bookName</a:t>
            </a:r>
            <a:r>
              <a:rPr lang="en-IN" sz="1000" i="1" dirty="0"/>
              <a:t>);</a:t>
            </a:r>
          </a:p>
          <a:p>
            <a:r>
              <a:rPr lang="en-IN" sz="1000" dirty="0" err="1"/>
              <a:t>compEngStudent.study</a:t>
            </a:r>
            <a:r>
              <a:rPr lang="en-IN" sz="1000" dirty="0"/>
              <a:t>();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/>
              <a:t>@Override</a:t>
            </a:r>
          </a:p>
          <a:p>
            <a:r>
              <a:rPr lang="en-IN" sz="1000" dirty="0"/>
              <a:t>public String </a:t>
            </a:r>
            <a:r>
              <a:rPr lang="en-IN" sz="1000" dirty="0" err="1"/>
              <a:t>borrowReferenceBooks</a:t>
            </a:r>
            <a:r>
              <a:rPr lang="en-IN" sz="1000" dirty="0"/>
              <a:t>() {</a:t>
            </a:r>
          </a:p>
          <a:p>
            <a:r>
              <a:rPr lang="en-IN" sz="1000" dirty="0"/>
              <a:t>String </a:t>
            </a:r>
            <a:r>
              <a:rPr lang="en-IN" sz="1000" dirty="0" err="1"/>
              <a:t>refbookName</a:t>
            </a:r>
            <a:r>
              <a:rPr lang="en-IN" sz="1000" dirty="0"/>
              <a:t>="Java: The Complete Reference, Eleventh Edition";</a:t>
            </a:r>
          </a:p>
          <a:p>
            <a:r>
              <a:rPr lang="en-IN" sz="1000" dirty="0"/>
              <a:t>return </a:t>
            </a:r>
            <a:r>
              <a:rPr lang="en-IN" sz="1000" dirty="0" err="1"/>
              <a:t>refbookName</a:t>
            </a:r>
            <a:r>
              <a:rPr lang="en-IN" sz="1000" dirty="0"/>
              <a:t>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/>
              <a:t>@Override</a:t>
            </a:r>
          </a:p>
          <a:p>
            <a:r>
              <a:rPr lang="en-IN" sz="1000" dirty="0"/>
              <a:t>public void study() {</a:t>
            </a:r>
          </a:p>
          <a:p>
            <a:r>
              <a:rPr lang="en-IN" sz="1000" dirty="0" err="1"/>
              <a:t>System.</a:t>
            </a:r>
            <a:r>
              <a:rPr lang="en-IN" sz="1000" i="1" dirty="0" err="1"/>
              <a:t>out.println</a:t>
            </a:r>
            <a:r>
              <a:rPr lang="en-IN" sz="1000" i="1" dirty="0"/>
              <a:t>("Usually afternoon time after lectures is considered for studies");</a:t>
            </a:r>
          </a:p>
          <a:p>
            <a:r>
              <a:rPr lang="en-IN" sz="1000" dirty="0" smtClean="0"/>
              <a:t>}</a:t>
            </a:r>
            <a:endParaRPr lang="en-IN" sz="1000" dirty="0"/>
          </a:p>
          <a:p>
            <a:r>
              <a:rPr lang="en-IN" sz="1000" dirty="0" smtClean="0"/>
              <a:t>}</a:t>
            </a:r>
          </a:p>
          <a:p>
            <a:pPr lvl="3"/>
            <a:r>
              <a:rPr lang="en-IN" sz="200" dirty="0"/>
              <a:t> </a:t>
            </a:r>
            <a:r>
              <a:rPr lang="en-IN" sz="200" dirty="0" smtClean="0"/>
              <a:t>                      </a:t>
            </a:r>
            <a:endParaRPr lang="en-IN" sz="1000" dirty="0" smtClean="0"/>
          </a:p>
          <a:p>
            <a:pPr marL="822960" lvl="3" indent="0">
              <a:buNone/>
            </a:pPr>
            <a:r>
              <a:rPr lang="en-IN" sz="1000" dirty="0" smtClean="0"/>
              <a:t>                                       	</a:t>
            </a:r>
            <a:r>
              <a:rPr lang="en-IN" sz="1000" b="1" dirty="0" smtClean="0"/>
              <a:t>	OUTPUT</a:t>
            </a:r>
            <a:endParaRPr lang="en-IN" sz="1000" b="1" dirty="0"/>
          </a:p>
          <a:p>
            <a:pPr marL="822960" lvl="3" indent="0">
              <a:buNone/>
            </a:pPr>
            <a:r>
              <a:rPr lang="en-IN" sz="1000" b="1" dirty="0"/>
              <a:t>                             </a:t>
            </a:r>
            <a:r>
              <a:rPr lang="en-IN" sz="1000" b="1" dirty="0" smtClean="0"/>
              <a:t>  </a:t>
            </a:r>
            <a:r>
              <a:rPr lang="en-IN" sz="1000" b="1" dirty="0"/>
              <a:t>The good reference book for Java developers is::Java: The Complete Reference, Eleventh Edition</a:t>
            </a:r>
          </a:p>
          <a:p>
            <a:pPr marL="822960" lvl="3" indent="0">
              <a:buNone/>
            </a:pPr>
            <a:r>
              <a:rPr lang="en-IN" sz="1000" b="1" dirty="0" smtClean="0"/>
              <a:t>                              Usually </a:t>
            </a:r>
            <a:r>
              <a:rPr lang="en-IN" sz="1000" b="1" dirty="0"/>
              <a:t>afternoon time after lectures is considered for studies                                                         </a:t>
            </a:r>
            <a:endParaRPr lang="en-IN" sz="10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IN" sz="2000" dirty="0"/>
              <a:t>Packages are </a:t>
            </a:r>
            <a:r>
              <a:rPr lang="en-IN" sz="2000" dirty="0" smtClean="0"/>
              <a:t> basically to store similar category of </a:t>
            </a:r>
            <a:r>
              <a:rPr lang="en-IN" sz="2000" dirty="0" err="1" smtClean="0"/>
              <a:t>classes,interfaces,annotations</a:t>
            </a:r>
            <a:r>
              <a:rPr lang="en-IN" sz="2000" dirty="0" smtClean="0"/>
              <a:t> and enumerations together in bundle</a:t>
            </a:r>
          </a:p>
          <a:p>
            <a:r>
              <a:rPr lang="en-IN" sz="2000" dirty="0" smtClean="0"/>
              <a:t>in order to avoid </a:t>
            </a:r>
            <a:r>
              <a:rPr lang="en-IN" sz="2000" dirty="0" err="1" smtClean="0"/>
              <a:t>classpath</a:t>
            </a:r>
            <a:r>
              <a:rPr lang="en-IN" sz="2000" dirty="0" smtClean="0"/>
              <a:t> conflicts and to ease retrieval of search location of classes</a:t>
            </a:r>
          </a:p>
          <a:p>
            <a:endParaRPr lang="en-IN" sz="2000" dirty="0"/>
          </a:p>
          <a:p>
            <a:r>
              <a:rPr lang="en-IN" sz="2000" dirty="0" smtClean="0"/>
              <a:t>A</a:t>
            </a:r>
            <a:r>
              <a:rPr lang="en-IN" sz="2000" dirty="0"/>
              <a:t> </a:t>
            </a:r>
            <a:r>
              <a:rPr lang="en-IN" sz="2000" b="1" dirty="0"/>
              <a:t>Package</a:t>
            </a:r>
            <a:r>
              <a:rPr lang="en-IN" sz="2000" dirty="0"/>
              <a:t> can be defined as a grouping of related types (classes, interfaces, enumerations and annotations ) providing access protection and namespace management.</a:t>
            </a:r>
          </a:p>
          <a:p>
            <a:r>
              <a:rPr lang="en-IN" sz="2000" dirty="0"/>
              <a:t>Some of the existing packages in Java are −</a:t>
            </a:r>
          </a:p>
          <a:p>
            <a:r>
              <a:rPr lang="en-IN" sz="2000" b="1" dirty="0" err="1"/>
              <a:t>java.lang</a:t>
            </a:r>
            <a:r>
              <a:rPr lang="en-IN" sz="2000" dirty="0"/>
              <a:t> − bundles the fundamental classes</a:t>
            </a:r>
          </a:p>
          <a:p>
            <a:r>
              <a:rPr lang="en-IN" sz="2000" b="1" dirty="0"/>
              <a:t>java.io</a:t>
            </a:r>
            <a:r>
              <a:rPr lang="en-IN" sz="2000" dirty="0"/>
              <a:t> − classes for input , output functions are bundled in this package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MAJOR OOPS CONCEPTS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Classes &amp; Objects</a:t>
            </a:r>
          </a:p>
          <a:p>
            <a:endParaRPr lang="en-IN" dirty="0" smtClean="0"/>
          </a:p>
          <a:p>
            <a:r>
              <a:rPr lang="en-IN" dirty="0" smtClean="0"/>
              <a:t>Inheritance</a:t>
            </a:r>
          </a:p>
          <a:p>
            <a:endParaRPr lang="en-IN" dirty="0" smtClean="0"/>
          </a:p>
          <a:p>
            <a:r>
              <a:rPr lang="en-IN" dirty="0" smtClean="0"/>
              <a:t>Polymorphism(Compile Time &amp; </a:t>
            </a:r>
            <a:r>
              <a:rPr lang="en-IN" dirty="0" err="1" smtClean="0"/>
              <a:t>RunTime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Abstraction</a:t>
            </a:r>
          </a:p>
          <a:p>
            <a:endParaRPr lang="en-IN" dirty="0" smtClean="0"/>
          </a:p>
          <a:p>
            <a:r>
              <a:rPr lang="en-IN" dirty="0" smtClean="0"/>
              <a:t>Encapsulation</a:t>
            </a:r>
          </a:p>
          <a:p>
            <a:endParaRPr lang="en-IN" dirty="0" smtClean="0"/>
          </a:p>
          <a:p>
            <a:r>
              <a:rPr lang="en-IN" dirty="0" smtClean="0"/>
              <a:t>Interfaces &amp; Packages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3100" dirty="0"/>
              <a:t>CLASS  &amp; OBJECT (Actual  Use)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77317" cy="4267200"/>
          </a:xfrm>
        </p:spPr>
        <p:txBody>
          <a:bodyPr>
            <a:normAutofit fontScale="32500" lnSpcReduction="20000"/>
          </a:bodyPr>
          <a:lstStyle/>
          <a:p>
            <a:endParaRPr lang="en-IN" sz="3100" dirty="0"/>
          </a:p>
          <a:p>
            <a:r>
              <a:rPr lang="en-IN" sz="3100" b="1" dirty="0"/>
              <a:t>public class </a:t>
            </a:r>
            <a:r>
              <a:rPr lang="en-IN" sz="3100" b="1" dirty="0" err="1"/>
              <a:t>ClassDemo</a:t>
            </a:r>
            <a:r>
              <a:rPr lang="en-IN" sz="3100" b="1" dirty="0"/>
              <a:t> {</a:t>
            </a:r>
          </a:p>
          <a:p>
            <a:r>
              <a:rPr lang="en-IN" sz="3100" dirty="0"/>
              <a:t>String </a:t>
            </a:r>
            <a:r>
              <a:rPr lang="en-IN" sz="3100" dirty="0" err="1"/>
              <a:t>empName</a:t>
            </a:r>
            <a:r>
              <a:rPr lang="en-IN" sz="3100" dirty="0"/>
              <a:t>="Sham";</a:t>
            </a:r>
          </a:p>
          <a:p>
            <a:endParaRPr lang="en-IN" sz="3100" dirty="0"/>
          </a:p>
          <a:p>
            <a:r>
              <a:rPr lang="en-IN" sz="3100" dirty="0"/>
              <a:t>String </a:t>
            </a:r>
            <a:r>
              <a:rPr lang="en-IN" sz="3100" dirty="0" err="1"/>
              <a:t>empAddress</a:t>
            </a:r>
            <a:r>
              <a:rPr lang="en-IN" sz="3100" dirty="0"/>
              <a:t>="Mumbai";</a:t>
            </a:r>
          </a:p>
          <a:p>
            <a:r>
              <a:rPr lang="en-IN" sz="3100" b="1" dirty="0"/>
              <a:t>public static void main(String []</a:t>
            </a:r>
            <a:r>
              <a:rPr lang="en-IN" sz="3100" b="1" dirty="0" err="1"/>
              <a:t>str</a:t>
            </a:r>
            <a:r>
              <a:rPr lang="en-IN" sz="3100" b="1" dirty="0"/>
              <a:t>)</a:t>
            </a:r>
          </a:p>
          <a:p>
            <a:r>
              <a:rPr lang="en-IN" sz="3100" dirty="0"/>
              <a:t>{</a:t>
            </a:r>
          </a:p>
          <a:p>
            <a:endParaRPr lang="en-IN" sz="3100" dirty="0"/>
          </a:p>
          <a:p>
            <a:r>
              <a:rPr lang="en-IN" sz="3100" dirty="0" err="1"/>
              <a:t>ClassDemo</a:t>
            </a:r>
            <a:r>
              <a:rPr lang="en-IN" sz="3100" dirty="0"/>
              <a:t> </a:t>
            </a:r>
            <a:r>
              <a:rPr lang="en-IN" sz="3100" dirty="0" err="1"/>
              <a:t>classDemo</a:t>
            </a:r>
            <a:r>
              <a:rPr lang="en-IN" sz="3100" dirty="0"/>
              <a:t>=</a:t>
            </a:r>
            <a:r>
              <a:rPr lang="en-IN" sz="3100" b="1" dirty="0"/>
              <a:t>new </a:t>
            </a:r>
            <a:r>
              <a:rPr lang="en-IN" sz="3100" b="1" dirty="0" err="1"/>
              <a:t>ClassDemo</a:t>
            </a:r>
            <a:r>
              <a:rPr lang="en-IN" sz="3100" b="1" dirty="0"/>
              <a:t>();</a:t>
            </a:r>
          </a:p>
          <a:p>
            <a:endParaRPr lang="en-IN" sz="3100" dirty="0"/>
          </a:p>
          <a:p>
            <a:r>
              <a:rPr lang="en-IN" sz="3100" dirty="0" err="1"/>
              <a:t>System.</a:t>
            </a:r>
            <a:r>
              <a:rPr lang="en-IN" sz="3100" b="1" i="1" dirty="0" err="1"/>
              <a:t>out.println</a:t>
            </a:r>
            <a:r>
              <a:rPr lang="en-IN" sz="3100" b="1" i="1" dirty="0"/>
              <a:t>("</a:t>
            </a:r>
            <a:r>
              <a:rPr lang="en-IN" sz="3100" b="1" i="1" dirty="0" err="1"/>
              <a:t>EmpName</a:t>
            </a:r>
            <a:r>
              <a:rPr lang="en-IN" sz="3100" b="1" i="1" dirty="0"/>
              <a:t> is::"+</a:t>
            </a:r>
            <a:r>
              <a:rPr lang="en-IN" sz="3100" b="1" i="1" dirty="0" err="1"/>
              <a:t>classDemo.empName</a:t>
            </a:r>
            <a:r>
              <a:rPr lang="en-IN" sz="3100" b="1" i="1" dirty="0"/>
              <a:t>+"\t"+</a:t>
            </a:r>
          </a:p>
          <a:p>
            <a:r>
              <a:rPr lang="en-IN" sz="3100" dirty="0"/>
              <a:t>"</a:t>
            </a:r>
            <a:r>
              <a:rPr lang="en-IN" sz="3100" dirty="0" err="1"/>
              <a:t>Emp</a:t>
            </a:r>
            <a:r>
              <a:rPr lang="en-IN" sz="3100" dirty="0"/>
              <a:t> Address is::"+</a:t>
            </a:r>
            <a:r>
              <a:rPr lang="en-IN" sz="3100" dirty="0" err="1"/>
              <a:t>classDemo.empAddress</a:t>
            </a:r>
            <a:r>
              <a:rPr lang="en-IN" sz="3100" dirty="0"/>
              <a:t>);</a:t>
            </a:r>
          </a:p>
          <a:p>
            <a:endParaRPr lang="en-IN" sz="3100" dirty="0"/>
          </a:p>
          <a:p>
            <a:r>
              <a:rPr lang="en-IN" sz="3100" dirty="0" err="1"/>
              <a:t>classDemo.displayMessage</a:t>
            </a:r>
            <a:r>
              <a:rPr lang="en-IN" sz="3100" dirty="0"/>
              <a:t>();</a:t>
            </a:r>
          </a:p>
          <a:p>
            <a:endParaRPr lang="en-IN" sz="3100" dirty="0"/>
          </a:p>
          <a:p>
            <a:r>
              <a:rPr lang="en-IN" sz="3100" dirty="0"/>
              <a:t>}</a:t>
            </a:r>
          </a:p>
          <a:p>
            <a:r>
              <a:rPr lang="en-IN" sz="3100" b="1" dirty="0"/>
              <a:t>void </a:t>
            </a:r>
            <a:r>
              <a:rPr lang="en-IN" sz="3100" b="1" dirty="0" err="1"/>
              <a:t>displayMessage</a:t>
            </a:r>
            <a:r>
              <a:rPr lang="en-IN" sz="3100" b="1" dirty="0"/>
              <a:t>()</a:t>
            </a:r>
          </a:p>
          <a:p>
            <a:r>
              <a:rPr lang="en-IN" sz="3100" dirty="0"/>
              <a:t>{</a:t>
            </a:r>
          </a:p>
          <a:p>
            <a:r>
              <a:rPr lang="en-IN" sz="3100" dirty="0" err="1"/>
              <a:t>System.</a:t>
            </a:r>
            <a:r>
              <a:rPr lang="en-IN" sz="3100" b="1" i="1" dirty="0" err="1"/>
              <a:t>out.println</a:t>
            </a:r>
            <a:r>
              <a:rPr lang="en-IN" sz="3100" b="1" i="1" dirty="0"/>
              <a:t>("This is class Demo");</a:t>
            </a:r>
          </a:p>
          <a:p>
            <a:r>
              <a:rPr lang="en-IN" sz="3100" dirty="0"/>
              <a:t>}</a:t>
            </a:r>
          </a:p>
          <a:p>
            <a:r>
              <a:rPr lang="en-IN" sz="3100" dirty="0" smtClean="0"/>
              <a:t>}</a:t>
            </a:r>
          </a:p>
          <a:p>
            <a:endParaRPr lang="en-IN" b="1" dirty="0"/>
          </a:p>
          <a:p>
            <a:pPr algn="ctr"/>
            <a:r>
              <a:rPr lang="en-IN" sz="3100" b="1" dirty="0" smtClean="0"/>
              <a:t>Output</a:t>
            </a:r>
            <a:r>
              <a:rPr lang="en-IN" sz="3100" dirty="0" smtClean="0"/>
              <a:t> </a:t>
            </a:r>
          </a:p>
          <a:p>
            <a:pPr lvl="4"/>
            <a:r>
              <a:rPr lang="en-IN" sz="3100" b="1" dirty="0" err="1"/>
              <a:t>EmpName</a:t>
            </a:r>
            <a:r>
              <a:rPr lang="en-IN" sz="3100" b="1" dirty="0"/>
              <a:t> is::Sham	</a:t>
            </a:r>
            <a:r>
              <a:rPr lang="en-IN" sz="3100" b="1" dirty="0" err="1"/>
              <a:t>Emp</a:t>
            </a:r>
            <a:r>
              <a:rPr lang="en-IN" sz="3100" b="1" dirty="0"/>
              <a:t> Address is::Mumbai</a:t>
            </a:r>
          </a:p>
          <a:p>
            <a:pPr lvl="4"/>
            <a:r>
              <a:rPr lang="en-IN" sz="3100" b="1" dirty="0"/>
              <a:t>This is class Demo</a:t>
            </a:r>
          </a:p>
          <a:p>
            <a:pPr lvl="4"/>
            <a:endParaRPr lang="en-IN" dirty="0"/>
          </a:p>
          <a:p>
            <a:pPr algn="ctr"/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sz="2800" dirty="0" smtClean="0"/>
              <a:t>Inheritances supported (Part A)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" y="1266463"/>
            <a:ext cx="9033164" cy="505813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109728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Level      	  			     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MultiLevel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			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408217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5" idx="0"/>
            <a:endCxn id="10" idx="2"/>
          </p:cNvCxnSpPr>
          <p:nvPr/>
        </p:nvCxnSpPr>
        <p:spPr>
          <a:xfrm flipV="1">
            <a:off x="1676400" y="2715491"/>
            <a:ext cx="0" cy="692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202969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3065317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02969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6477000" y="2715491"/>
            <a:ext cx="0" cy="45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7400" y="4246418"/>
            <a:ext cx="135081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 C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 flipH="1" flipV="1">
            <a:off x="6477000" y="3751117"/>
            <a:ext cx="13855" cy="852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 Inheritances supported (Part B)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" y="1266463"/>
            <a:ext cx="9033164" cy="505813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109728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	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Hierarchial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	  		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 Inheritances (Possible only for   interfaces)             			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415146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  <a:endParaRPr lang="en-IN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762000" y="2715492"/>
            <a:ext cx="533400" cy="699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202969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  <a:endParaRPr lang="en-IN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4618" y="3236769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  <a:endParaRPr lang="en-IN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02969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  <a:endParaRPr lang="en-IN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811982" y="2747529"/>
            <a:ext cx="346363" cy="429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3418" y="3231574"/>
            <a:ext cx="135081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</a:t>
            </a:r>
            <a:endParaRPr lang="en-IN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 flipH="1" flipV="1">
            <a:off x="5694218" y="3922569"/>
            <a:ext cx="367144" cy="426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81200" y="3428999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</a:t>
            </a:r>
            <a:endParaRPr lang="en-IN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981200" y="2715491"/>
            <a:ext cx="692727" cy="104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25961" y="2747529"/>
            <a:ext cx="576696" cy="493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95109" y="4371124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</a:t>
            </a:r>
            <a:endParaRPr lang="en-IN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004336" y="3922569"/>
            <a:ext cx="154132" cy="465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Single inheritance example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638800"/>
          </a:xfrm>
        </p:spPr>
        <p:txBody>
          <a:bodyPr>
            <a:normAutofit/>
          </a:bodyPr>
          <a:lstStyle/>
          <a:p>
            <a:endParaRPr lang="en-IN" sz="800" dirty="0">
              <a:latin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class Pen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String ink;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void write()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("Generally pens are used for writing on paper");</a:t>
            </a:r>
          </a:p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BallPointPen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 extends Pen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refilInk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changeRefill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("Only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BallpointPens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 refills can be changed </a:t>
            </a:r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SingleInheritance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[]string)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BallPointPen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pilotOne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BallPointPen</a:t>
            </a:r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pilotOne.write</a:t>
            </a:r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pilotOne.changeRefill</a:t>
            </a:r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ctr">
              <a:buNone/>
            </a:pPr>
            <a:endParaRPr lang="en-IN" sz="800" dirty="0" smtClean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800" dirty="0" smtClean="0">
                <a:latin typeface="Arial" panose="020B0604020202020204" pitchFamily="34" charset="0"/>
              </a:rPr>
              <a:t>   </a:t>
            </a:r>
            <a:r>
              <a:rPr lang="en-IN" sz="800" b="1" dirty="0" smtClean="0">
                <a:latin typeface="Arial" panose="020B0604020202020204" pitchFamily="34" charset="0"/>
              </a:rPr>
              <a:t>OUTPUT:</a:t>
            </a:r>
          </a:p>
          <a:p>
            <a:pPr marL="0" indent="0" algn="ctr">
              <a:buNone/>
            </a:pPr>
            <a:r>
              <a:rPr lang="en-IN" sz="800" b="1" dirty="0">
                <a:latin typeface="Arial" panose="020B0604020202020204" pitchFamily="34" charset="0"/>
              </a:rPr>
              <a:t>Generally pens are used for writing on paper</a:t>
            </a:r>
          </a:p>
          <a:p>
            <a:pPr marL="0" indent="0" algn="ctr">
              <a:buNone/>
            </a:pPr>
            <a:r>
              <a:rPr lang="en-IN" sz="800" b="1" dirty="0">
                <a:latin typeface="Arial" panose="020B0604020202020204" pitchFamily="34" charset="0"/>
              </a:rPr>
              <a:t>Only </a:t>
            </a:r>
            <a:r>
              <a:rPr lang="en-IN" sz="800" b="1" dirty="0" err="1">
                <a:latin typeface="Arial" panose="020B0604020202020204" pitchFamily="34" charset="0"/>
              </a:rPr>
              <a:t>BallpointPens</a:t>
            </a:r>
            <a:r>
              <a:rPr lang="en-IN" sz="800" b="1" dirty="0">
                <a:latin typeface="Arial" panose="020B0604020202020204" pitchFamily="34" charset="0"/>
              </a:rPr>
              <a:t> refills can be changed </a:t>
            </a:r>
          </a:p>
          <a:p>
            <a:endParaRPr lang="en-IN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05691"/>
          </a:xfrm>
        </p:spPr>
        <p:txBody>
          <a:bodyPr>
            <a:noAutofit/>
          </a:bodyPr>
          <a:lstStyle/>
          <a:p>
            <a:r>
              <a:rPr lang="en-IN" sz="2800" dirty="0" err="1" smtClean="0"/>
              <a:t>MultiLevel</a:t>
            </a:r>
            <a:r>
              <a:rPr lang="en-IN" sz="2800" dirty="0" smtClean="0"/>
              <a:t> inheritance example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6096000"/>
          </a:xfrm>
        </p:spPr>
        <p:txBody>
          <a:bodyPr>
            <a:noAutofit/>
          </a:bodyPr>
          <a:lstStyle/>
          <a:p>
            <a:endParaRPr lang="en-IN" sz="800" dirty="0" smtClean="0">
              <a:latin typeface="+mj-lt"/>
              <a:cs typeface="Arial" panose="020B0604020202020204" pitchFamily="34" charset="0"/>
            </a:endParaRPr>
          </a:p>
          <a:p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 smtClean="0">
                <a:latin typeface="+mj-lt"/>
                <a:cs typeface="Arial" panose="020B0604020202020204" pitchFamily="34" charset="0"/>
              </a:rPr>
              <a:t>class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PenDemo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{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String ink;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void write()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{</a:t>
            </a:r>
          </a:p>
          <a:p>
            <a:r>
              <a:rPr lang="en-IN" sz="800" dirty="0" err="1">
                <a:latin typeface="+mj-lt"/>
                <a:cs typeface="Arial" panose="020B0604020202020204" pitchFamily="34" charset="0"/>
              </a:rPr>
              <a:t>System.out.println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("Generally pens are used for writing on papers or notebooks");</a:t>
            </a:r>
          </a:p>
          <a:p>
            <a:pPr marL="0" indent="0">
              <a:buNone/>
            </a:pPr>
            <a:r>
              <a:rPr lang="en-IN" sz="8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800" dirty="0" smtClean="0">
                <a:latin typeface="+mj-lt"/>
                <a:cs typeface="Arial" panose="020B0604020202020204" pitchFamily="34" charset="0"/>
              </a:rPr>
              <a:t>     }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 smtClean="0">
                <a:latin typeface="+mj-lt"/>
                <a:cs typeface="Arial" panose="020B0604020202020204" pitchFamily="34" charset="0"/>
              </a:rPr>
              <a:t>}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class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FountainPen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 extends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PenDemo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{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void 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refillInk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()</a:t>
            </a:r>
          </a:p>
          <a:p>
            <a:r>
              <a:rPr lang="en-IN" sz="800" dirty="0" smtClean="0">
                <a:latin typeface="+mj-lt"/>
                <a:cs typeface="Arial" panose="020B0604020202020204" pitchFamily="34" charset="0"/>
              </a:rPr>
              <a:t>{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 err="1">
                <a:latin typeface="+mj-lt"/>
                <a:cs typeface="Arial" panose="020B0604020202020204" pitchFamily="34" charset="0"/>
              </a:rPr>
              <a:t>System.out.println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("Fountains Pens are required to refill ink with ink bottles </a:t>
            </a:r>
            <a:r>
              <a:rPr lang="en-IN" sz="800" dirty="0" smtClean="0">
                <a:latin typeface="+mj-lt"/>
                <a:cs typeface="Arial" panose="020B0604020202020204" pitchFamily="34" charset="0"/>
              </a:rPr>
              <a:t>");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}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}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class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BallPointPenDemo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 extends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FountainPen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{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void 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changeRefill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()</a:t>
            </a:r>
          </a:p>
          <a:p>
            <a:r>
              <a:rPr lang="en-IN" sz="800" dirty="0" smtClean="0">
                <a:latin typeface="+mj-lt"/>
                <a:cs typeface="Arial" panose="020B0604020202020204" pitchFamily="34" charset="0"/>
              </a:rPr>
              <a:t>{</a:t>
            </a:r>
          </a:p>
          <a:p>
            <a:r>
              <a:rPr lang="en-IN" sz="800" dirty="0" err="1" smtClean="0">
                <a:latin typeface="+mj-lt"/>
                <a:cs typeface="Arial" panose="020B0604020202020204" pitchFamily="34" charset="0"/>
              </a:rPr>
              <a:t>System.out.println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("Only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BallpointPens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 refills can be changed with new refill </a:t>
            </a:r>
            <a:r>
              <a:rPr lang="en-IN" sz="800" dirty="0" smtClean="0">
                <a:latin typeface="+mj-lt"/>
                <a:cs typeface="Arial" panose="020B0604020202020204" pitchFamily="34" charset="0"/>
              </a:rPr>
              <a:t>");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}</a:t>
            </a:r>
          </a:p>
          <a:p>
            <a:r>
              <a:rPr lang="en-IN" sz="800" dirty="0" smtClean="0">
                <a:latin typeface="+mj-lt"/>
                <a:cs typeface="Arial" panose="020B0604020202020204" pitchFamily="34" charset="0"/>
              </a:rPr>
              <a:t>}</a:t>
            </a:r>
            <a:endParaRPr lang="en-IN" sz="800" dirty="0">
              <a:latin typeface="+mj-lt"/>
              <a:cs typeface="Arial" panose="020B0604020202020204" pitchFamily="34" charset="0"/>
            </a:endParaRP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MultiLevelInheritance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 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{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public static void main(String[]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args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) 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{</a:t>
            </a:r>
          </a:p>
          <a:p>
            <a:r>
              <a:rPr lang="en-IN" sz="800" dirty="0">
                <a:latin typeface="+mj-lt"/>
                <a:cs typeface="Arial" panose="020B0604020202020204" pitchFamily="34" charset="0"/>
              </a:rPr>
              <a:t>// Order of execution</a:t>
            </a:r>
          </a:p>
          <a:p>
            <a:r>
              <a:rPr lang="en-IN" sz="800" dirty="0" err="1">
                <a:latin typeface="+mj-lt"/>
                <a:cs typeface="Arial" panose="020B0604020202020204" pitchFamily="34" charset="0"/>
              </a:rPr>
              <a:t>BallPointPenDemo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ballPointPen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=new </a:t>
            </a:r>
            <a:r>
              <a:rPr lang="en-IN" sz="800" dirty="0" err="1">
                <a:latin typeface="+mj-lt"/>
                <a:cs typeface="Arial" panose="020B0604020202020204" pitchFamily="34" charset="0"/>
              </a:rPr>
              <a:t>BallPointPenDemo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();</a:t>
            </a:r>
          </a:p>
          <a:p>
            <a:r>
              <a:rPr lang="en-IN" sz="800" dirty="0" err="1">
                <a:latin typeface="+mj-lt"/>
                <a:cs typeface="Arial" panose="020B0604020202020204" pitchFamily="34" charset="0"/>
              </a:rPr>
              <a:t>ballPointPen.write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();</a:t>
            </a:r>
          </a:p>
          <a:p>
            <a:r>
              <a:rPr lang="en-IN" sz="800" dirty="0" err="1">
                <a:latin typeface="+mj-lt"/>
                <a:cs typeface="Arial" panose="020B0604020202020204" pitchFamily="34" charset="0"/>
              </a:rPr>
              <a:t>ballPointPen.changeRefill</a:t>
            </a:r>
            <a:r>
              <a:rPr lang="en-IN" sz="800" dirty="0">
                <a:latin typeface="+mj-lt"/>
                <a:cs typeface="Arial" panose="020B0604020202020204" pitchFamily="34" charset="0"/>
              </a:rPr>
              <a:t>();</a:t>
            </a:r>
          </a:p>
          <a:p>
            <a:r>
              <a:rPr lang="en-IN" sz="800" dirty="0" err="1" smtClean="0">
                <a:latin typeface="+mj-lt"/>
                <a:cs typeface="Arial" panose="020B0604020202020204" pitchFamily="34" charset="0"/>
              </a:rPr>
              <a:t>ballPointPen.refillInk</a:t>
            </a:r>
            <a:r>
              <a:rPr lang="en-IN" sz="800" dirty="0" smtClean="0">
                <a:latin typeface="+mj-lt"/>
                <a:cs typeface="Arial" panose="020B0604020202020204" pitchFamily="34" charset="0"/>
              </a:rPr>
              <a:t>();   } }</a:t>
            </a:r>
          </a:p>
          <a:p>
            <a:pPr marL="0" indent="0" algn="ctr">
              <a:buNone/>
            </a:pPr>
            <a:endParaRPr lang="en-IN" sz="800" i="1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800" b="1" dirty="0" smtClean="0">
                <a:latin typeface="+mj-lt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r>
              <a:rPr lang="en-IN" sz="800" b="1" dirty="0">
                <a:latin typeface="+mj-lt"/>
                <a:cs typeface="Arial" panose="020B0604020202020204" pitchFamily="34" charset="0"/>
              </a:rPr>
              <a:t>Generally pens are used for writing on papers or notebooks</a:t>
            </a:r>
          </a:p>
          <a:p>
            <a:pPr marL="0" indent="0" algn="ctr">
              <a:buNone/>
            </a:pPr>
            <a:r>
              <a:rPr lang="en-IN" sz="800" b="1" dirty="0">
                <a:latin typeface="+mj-lt"/>
                <a:cs typeface="Arial" panose="020B0604020202020204" pitchFamily="34" charset="0"/>
              </a:rPr>
              <a:t>Only </a:t>
            </a:r>
            <a:r>
              <a:rPr lang="en-IN" sz="800" b="1" dirty="0" err="1">
                <a:latin typeface="+mj-lt"/>
                <a:cs typeface="Arial" panose="020B0604020202020204" pitchFamily="34" charset="0"/>
              </a:rPr>
              <a:t>BallpointPens</a:t>
            </a:r>
            <a:r>
              <a:rPr lang="en-IN" sz="800" b="1" dirty="0">
                <a:latin typeface="+mj-lt"/>
                <a:cs typeface="Arial" panose="020B0604020202020204" pitchFamily="34" charset="0"/>
              </a:rPr>
              <a:t> refills can be changed with new refill </a:t>
            </a:r>
          </a:p>
          <a:p>
            <a:pPr marL="0" indent="0" algn="ctr">
              <a:buNone/>
            </a:pPr>
            <a:r>
              <a:rPr lang="en-IN" sz="800" b="1" dirty="0">
                <a:latin typeface="+mj-lt"/>
                <a:cs typeface="Arial" panose="020B0604020202020204" pitchFamily="34" charset="0"/>
              </a:rPr>
              <a:t>Fountains Pens are required to refill ink with ink bottles </a:t>
            </a:r>
          </a:p>
          <a:p>
            <a:pPr marL="0" indent="0" algn="ctr">
              <a:buNone/>
            </a:pPr>
            <a:endParaRPr lang="en-IN" sz="800" b="1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Hierarchial</a:t>
            </a:r>
            <a:r>
              <a:rPr lang="en-IN" sz="2800" dirty="0" smtClean="0"/>
              <a:t> Inheritance example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IN" sz="800" dirty="0"/>
              <a:t>class Animals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/>
              <a:t>void eat()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 err="1"/>
              <a:t>System.</a:t>
            </a:r>
            <a:r>
              <a:rPr lang="en-IN" sz="800" i="1" dirty="0" err="1"/>
              <a:t>out.println</a:t>
            </a:r>
            <a:r>
              <a:rPr lang="en-IN" sz="800" i="1" dirty="0"/>
              <a:t>("All animals eat food </a:t>
            </a:r>
            <a:r>
              <a:rPr lang="en-IN" sz="800" i="1" dirty="0" err="1"/>
              <a:t>fior</a:t>
            </a:r>
            <a:r>
              <a:rPr lang="en-IN" sz="800" i="1" dirty="0"/>
              <a:t> </a:t>
            </a:r>
            <a:r>
              <a:rPr lang="en-IN" sz="800" i="1" dirty="0" err="1"/>
              <a:t>existance</a:t>
            </a:r>
            <a:r>
              <a:rPr lang="en-IN" sz="800" i="1" dirty="0"/>
              <a:t> and survival");</a:t>
            </a:r>
          </a:p>
          <a:p>
            <a:r>
              <a:rPr lang="en-IN" sz="800" dirty="0"/>
              <a:t>}</a:t>
            </a:r>
          </a:p>
          <a:p>
            <a:r>
              <a:rPr lang="en-IN" sz="800" dirty="0"/>
              <a:t>}</a:t>
            </a:r>
          </a:p>
          <a:p>
            <a:r>
              <a:rPr lang="en-IN" sz="800" dirty="0"/>
              <a:t>class Herbivores extends Animals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/>
              <a:t>void </a:t>
            </a:r>
            <a:r>
              <a:rPr lang="en-IN" sz="800" dirty="0" err="1"/>
              <a:t>grasslovers</a:t>
            </a:r>
            <a:r>
              <a:rPr lang="en-IN" sz="800" dirty="0"/>
              <a:t>()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 err="1"/>
              <a:t>System.</a:t>
            </a:r>
            <a:r>
              <a:rPr lang="en-IN" sz="800" i="1" dirty="0" err="1"/>
              <a:t>out.println</a:t>
            </a:r>
            <a:r>
              <a:rPr lang="en-IN" sz="800" i="1" dirty="0"/>
              <a:t>("Herbivores only eats grass for survival");</a:t>
            </a:r>
          </a:p>
          <a:p>
            <a:endParaRPr lang="en-IN" sz="800" dirty="0"/>
          </a:p>
          <a:p>
            <a:r>
              <a:rPr lang="en-IN" sz="800" dirty="0"/>
              <a:t>}</a:t>
            </a:r>
          </a:p>
          <a:p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class Carnivores extends Animals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/>
              <a:t>void </a:t>
            </a:r>
            <a:r>
              <a:rPr lang="en-IN" sz="800" dirty="0" err="1"/>
              <a:t>fleshCutters</a:t>
            </a:r>
            <a:r>
              <a:rPr lang="en-IN" sz="800" dirty="0"/>
              <a:t>()</a:t>
            </a:r>
          </a:p>
          <a:p>
            <a:r>
              <a:rPr lang="en-IN" sz="800" dirty="0"/>
              <a:t>{</a:t>
            </a:r>
          </a:p>
          <a:p>
            <a:r>
              <a:rPr lang="en-IN" sz="800" dirty="0" err="1"/>
              <a:t>System.</a:t>
            </a:r>
            <a:r>
              <a:rPr lang="en-IN" sz="800" i="1" dirty="0" err="1"/>
              <a:t>out.println</a:t>
            </a:r>
            <a:r>
              <a:rPr lang="en-IN" sz="800" i="1" dirty="0"/>
              <a:t>("Carnivores only eat meat for survival");</a:t>
            </a:r>
          </a:p>
          <a:p>
            <a:endParaRPr lang="en-IN" sz="800" dirty="0"/>
          </a:p>
          <a:p>
            <a:r>
              <a:rPr lang="en-IN" sz="800" dirty="0"/>
              <a:t>}</a:t>
            </a:r>
          </a:p>
          <a:p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public class </a:t>
            </a:r>
            <a:r>
              <a:rPr lang="en-IN" sz="800" dirty="0" err="1"/>
              <a:t>HierarchialDemo</a:t>
            </a:r>
            <a:r>
              <a:rPr lang="en-IN" sz="800" dirty="0"/>
              <a:t> {</a:t>
            </a:r>
          </a:p>
          <a:p>
            <a:endParaRPr lang="en-IN" sz="800" dirty="0"/>
          </a:p>
          <a:p>
            <a:r>
              <a:rPr lang="en-IN" sz="800" dirty="0"/>
              <a:t>public static void main(String[] </a:t>
            </a:r>
            <a:r>
              <a:rPr lang="en-IN" sz="800" dirty="0" err="1"/>
              <a:t>args</a:t>
            </a:r>
            <a:r>
              <a:rPr lang="en-IN" sz="800" dirty="0"/>
              <a:t>) {</a:t>
            </a:r>
          </a:p>
          <a:p>
            <a:r>
              <a:rPr lang="en-IN" sz="800" dirty="0"/>
              <a:t>// Create Object for  class level C</a:t>
            </a:r>
          </a:p>
          <a:p>
            <a:r>
              <a:rPr lang="en-IN" sz="800" dirty="0"/>
              <a:t>Carnivores </a:t>
            </a:r>
            <a:r>
              <a:rPr lang="en-IN" sz="800" dirty="0" err="1"/>
              <a:t>carniVorous</a:t>
            </a:r>
            <a:r>
              <a:rPr lang="en-IN" sz="800" dirty="0"/>
              <a:t>=new Carnivores();</a:t>
            </a:r>
          </a:p>
          <a:p>
            <a:r>
              <a:rPr lang="en-IN" sz="800" dirty="0" err="1"/>
              <a:t>carniVorous.fleshCutters</a:t>
            </a:r>
            <a:r>
              <a:rPr lang="en-IN" sz="800" dirty="0"/>
              <a:t>();</a:t>
            </a:r>
          </a:p>
          <a:p>
            <a:endParaRPr lang="en-IN" sz="800" dirty="0"/>
          </a:p>
          <a:p>
            <a:r>
              <a:rPr lang="en-IN" sz="800" dirty="0"/>
              <a:t>// Create Object for  class level B</a:t>
            </a:r>
          </a:p>
          <a:p>
            <a:r>
              <a:rPr lang="en-IN" sz="800" dirty="0"/>
              <a:t>Herbivores herbs=new Herbivores();</a:t>
            </a:r>
          </a:p>
          <a:p>
            <a:r>
              <a:rPr lang="en-IN" sz="800" dirty="0" err="1"/>
              <a:t>herbs.grasslovers</a:t>
            </a:r>
            <a:r>
              <a:rPr lang="en-IN" sz="800" dirty="0" smtClean="0"/>
              <a:t>();}</a:t>
            </a:r>
            <a:r>
              <a:rPr lang="en-IN" sz="800" dirty="0"/>
              <a:t> </a:t>
            </a:r>
            <a:r>
              <a:rPr lang="en-IN" sz="800" dirty="0" smtClean="0"/>
              <a:t>}</a:t>
            </a:r>
          </a:p>
          <a:p>
            <a:endParaRPr lang="en-IN" sz="800" dirty="0"/>
          </a:p>
          <a:p>
            <a:pPr marL="0" indent="0">
              <a:buNone/>
            </a:pPr>
            <a:r>
              <a:rPr lang="en-IN" sz="800" dirty="0" smtClean="0"/>
              <a:t>                                                                                                                        </a:t>
            </a:r>
            <a:r>
              <a:rPr lang="en-IN" sz="800" b="1" dirty="0" smtClean="0"/>
              <a:t>OUTPUT</a:t>
            </a:r>
          </a:p>
          <a:p>
            <a:pPr marL="0" indent="0">
              <a:buNone/>
            </a:pPr>
            <a:r>
              <a:rPr lang="en-IN" sz="800" b="1" dirty="0"/>
              <a:t>			Carnivores only eat meat for survival</a:t>
            </a:r>
          </a:p>
          <a:p>
            <a:pPr marL="0" indent="0">
              <a:buNone/>
            </a:pPr>
            <a:r>
              <a:rPr lang="en-IN" sz="800" b="1" dirty="0" smtClean="0"/>
              <a:t>			Herbivores </a:t>
            </a:r>
            <a:r>
              <a:rPr lang="en-IN" sz="800" b="1" dirty="0"/>
              <a:t>only eats grass for survival</a:t>
            </a:r>
            <a:endParaRPr lang="en-IN" sz="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Diamond Problem in java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8400" y="1905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Class A</a:t>
            </a:r>
            <a:endParaRPr lang="en-IN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895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Class B </a:t>
            </a:r>
            <a:r>
              <a:rPr lang="en-IN" sz="1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extemds</a:t>
            </a:r>
            <a:r>
              <a:rPr lang="en-IN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 A</a:t>
            </a:r>
            <a:endParaRPr lang="en-IN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8600" y="2971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Class C extends A</a:t>
            </a:r>
            <a:endParaRPr lang="en-IN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8400" y="42672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Class D extends B,C</a:t>
            </a:r>
            <a:endParaRPr lang="en-IN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43200" y="2247900"/>
            <a:ext cx="965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080000" y="2247900"/>
            <a:ext cx="889000" cy="71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 flipH="1" flipV="1">
            <a:off x="2819400" y="3581400"/>
            <a:ext cx="889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000" y="3657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731</TotalTime>
  <Words>1017</Words>
  <Application>Microsoft Office PowerPoint</Application>
  <PresentationFormat>On-screen Show (4:3)</PresentationFormat>
  <Paragraphs>354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OOPS Concepts</vt:lpstr>
      <vt:lpstr>MAJOR OOPS CONCEPTS</vt:lpstr>
      <vt:lpstr>  CLASS  &amp; OBJECT (Actual  Use)  </vt:lpstr>
      <vt:lpstr> Inheritances supported (Part A)</vt:lpstr>
      <vt:lpstr> Inheritances supported (Part B)</vt:lpstr>
      <vt:lpstr>Single inheritance example</vt:lpstr>
      <vt:lpstr>MultiLevel inheritance example</vt:lpstr>
      <vt:lpstr>Hierarchial Inheritance example</vt:lpstr>
      <vt:lpstr>Diamond Problem in java</vt:lpstr>
      <vt:lpstr>Compile Time PolyMorphism (Method Overloading)</vt:lpstr>
      <vt:lpstr>RunTime PolyMorphism(Method Overriding)</vt:lpstr>
      <vt:lpstr>Abstraction</vt:lpstr>
      <vt:lpstr>Encapsulation</vt:lpstr>
      <vt:lpstr>Interfaces</vt:lpstr>
      <vt:lpstr>Packages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</dc:title>
  <dc:creator>amit</dc:creator>
  <cp:lastModifiedBy>amit</cp:lastModifiedBy>
  <cp:revision>81</cp:revision>
  <dcterms:created xsi:type="dcterms:W3CDTF">2006-08-16T00:00:00Z</dcterms:created>
  <dcterms:modified xsi:type="dcterms:W3CDTF">2020-09-22T15:59:10Z</dcterms:modified>
</cp:coreProperties>
</file>