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3" r:id="rId4"/>
    <p:sldId id="258" r:id="rId5"/>
    <p:sldId id="261" r:id="rId6"/>
    <p:sldId id="262"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352"/>
  </p:normalViewPr>
  <p:slideViewPr>
    <p:cSldViewPr snapToGrid="0" snapToObjects="1">
      <p:cViewPr varScale="1">
        <p:scale>
          <a:sx n="90" d="100"/>
          <a:sy n="90"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018A3-5F62-3D45-83C1-164E5BDF8C3A}" type="datetimeFigureOut">
              <a:rPr lang="en-US" smtClean="0"/>
              <a:t>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BE00E-5FFD-5C4A-AB75-D1EA4AF75E6F}" type="slidenum">
              <a:rPr lang="en-US" smtClean="0"/>
              <a:t>‹#›</a:t>
            </a:fld>
            <a:endParaRPr lang="en-US"/>
          </a:p>
        </p:txBody>
      </p:sp>
    </p:spTree>
    <p:extLst>
      <p:ext uri="{BB962C8B-B14F-4D97-AF65-F5344CB8AC3E}">
        <p14:creationId xmlns:p14="http://schemas.microsoft.com/office/powerpoint/2010/main" val="599725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Ali Campbell and I’m a second year graduate student in the Miller lab at Rice University. I’m sorry I couldn’t be there with you today, but I’m excited to talk about some of the research I worked on this past Summer. </a:t>
            </a:r>
          </a:p>
          <a:p>
            <a:endParaRPr lang="en-US" dirty="0"/>
          </a:p>
          <a:p>
            <a:r>
              <a:rPr lang="en-US" dirty="0"/>
              <a:t>I am going to be talking about a project where I am investigating the demographic consequences of multi-species mutualisms in comparison with pairwise mutualisms. Multispecies mutualisms are notoriously understudied and therefore not always well understood despite being much more common than pairwise mutualisms in nature. This research will help us understand potential consequences of biodiversity in similar systems. </a:t>
            </a:r>
          </a:p>
          <a:p>
            <a:endParaRPr lang="en-US" dirty="0"/>
          </a:p>
        </p:txBody>
      </p:sp>
      <p:sp>
        <p:nvSpPr>
          <p:cNvPr id="4" name="Slide Number Placeholder 3"/>
          <p:cNvSpPr>
            <a:spLocks noGrp="1"/>
          </p:cNvSpPr>
          <p:nvPr>
            <p:ph type="sldNum" sz="quarter" idx="5"/>
          </p:nvPr>
        </p:nvSpPr>
        <p:spPr/>
        <p:txBody>
          <a:bodyPr/>
          <a:lstStyle/>
          <a:p>
            <a:fld id="{CA6BE00E-5FFD-5C4A-AB75-D1EA4AF75E6F}" type="slidenum">
              <a:rPr lang="en-US" smtClean="0"/>
              <a:t>1</a:t>
            </a:fld>
            <a:endParaRPr lang="en-US"/>
          </a:p>
        </p:txBody>
      </p:sp>
    </p:spTree>
    <p:extLst>
      <p:ext uri="{BB962C8B-B14F-4D97-AF65-F5344CB8AC3E}">
        <p14:creationId xmlns:p14="http://schemas.microsoft.com/office/powerpoint/2010/main" val="389098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some context on the system I am using to study this. The </a:t>
            </a:r>
            <a:r>
              <a:rPr lang="en-US" dirty="0" err="1"/>
              <a:t>Cylindriopuntia</a:t>
            </a:r>
            <a:r>
              <a:rPr lang="en-US" dirty="0"/>
              <a:t> </a:t>
            </a:r>
            <a:r>
              <a:rPr lang="en-US" dirty="0" err="1"/>
              <a:t>imbracata</a:t>
            </a:r>
            <a:r>
              <a:rPr lang="en-US" dirty="0"/>
              <a:t>, or cholla cacti, are long lived large cacti which engage in facultative mutualisms with multiple ant species. </a:t>
            </a:r>
          </a:p>
          <a:p>
            <a:endParaRPr lang="en-US" dirty="0"/>
          </a:p>
          <a:p>
            <a:r>
              <a:rPr lang="en-US" dirty="0"/>
              <a:t>These ants defend the cacti from native herbivores, and in return they collect nectar from the plants extrafloral </a:t>
            </a:r>
            <a:r>
              <a:rPr lang="en-US" dirty="0" err="1"/>
              <a:t>nectaries</a:t>
            </a:r>
            <a:r>
              <a:rPr lang="en-US" dirty="0"/>
              <a:t>. </a:t>
            </a:r>
          </a:p>
          <a:p>
            <a:endParaRPr lang="en-US" dirty="0"/>
          </a:p>
          <a:p>
            <a:r>
              <a:rPr lang="en-US" dirty="0"/>
              <a:t>While across the cacti population there are multiple species of ant partners, on an individual cactus, there is only one. These ants are territorial and will fight for control of individual plants. However, across time  the partners can transition based on a number of factors. </a:t>
            </a:r>
          </a:p>
          <a:p>
            <a:endParaRPr lang="en-US" dirty="0"/>
          </a:p>
          <a:p>
            <a:r>
              <a:rPr lang="en-US" dirty="0"/>
              <a:t>To understand the costs and benefits of these partners I am building a model which will let me quantitatively compare the fitness of the cacti in the current multispecies mutualisms to the fitness if they had any one partner. This model is still being built, but I am going to share some preliminary results today. </a:t>
            </a:r>
          </a:p>
        </p:txBody>
      </p:sp>
      <p:sp>
        <p:nvSpPr>
          <p:cNvPr id="4" name="Slide Number Placeholder 3"/>
          <p:cNvSpPr>
            <a:spLocks noGrp="1"/>
          </p:cNvSpPr>
          <p:nvPr>
            <p:ph type="sldNum" sz="quarter" idx="5"/>
          </p:nvPr>
        </p:nvSpPr>
        <p:spPr/>
        <p:txBody>
          <a:bodyPr/>
          <a:lstStyle/>
          <a:p>
            <a:fld id="{CA6BE00E-5FFD-5C4A-AB75-D1EA4AF75E6F}" type="slidenum">
              <a:rPr lang="en-US" smtClean="0"/>
              <a:t>2</a:t>
            </a:fld>
            <a:endParaRPr lang="en-US"/>
          </a:p>
        </p:txBody>
      </p:sp>
    </p:spTree>
    <p:extLst>
      <p:ext uri="{BB962C8B-B14F-4D97-AF65-F5344CB8AC3E}">
        <p14:creationId xmlns:p14="http://schemas.microsoft.com/office/powerpoint/2010/main" val="443817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hypothesis for how biodiversity is maintained is complementarity, the idea that different species offer different benefits. I have found some pretty cool preliminary evidence that the different partners observed in this system offer slightly different advantages. Here you can see the ant partner on the x axis and the viability rate of offspring on the y axis. </a:t>
            </a:r>
          </a:p>
          <a:p>
            <a:endParaRPr lang="en-US" dirty="0"/>
          </a:p>
          <a:p>
            <a:r>
              <a:rPr lang="en-US" dirty="0"/>
              <a:t>Here you can clearly see that </a:t>
            </a:r>
            <a:r>
              <a:rPr lang="en-US" dirty="0" err="1"/>
              <a:t>liometopum</a:t>
            </a:r>
            <a:r>
              <a:rPr lang="en-US" dirty="0"/>
              <a:t> tended plants have the highest offspring viability rates. Alone this may not show complementarity, but when compared with this second result, </a:t>
            </a:r>
          </a:p>
        </p:txBody>
      </p:sp>
      <p:sp>
        <p:nvSpPr>
          <p:cNvPr id="4" name="Slide Number Placeholder 3"/>
          <p:cNvSpPr>
            <a:spLocks noGrp="1"/>
          </p:cNvSpPr>
          <p:nvPr>
            <p:ph type="sldNum" sz="quarter" idx="5"/>
          </p:nvPr>
        </p:nvSpPr>
        <p:spPr/>
        <p:txBody>
          <a:bodyPr/>
          <a:lstStyle/>
          <a:p>
            <a:fld id="{CA6BE00E-5FFD-5C4A-AB75-D1EA4AF75E6F}" type="slidenum">
              <a:rPr lang="en-US" smtClean="0"/>
              <a:t>4</a:t>
            </a:fld>
            <a:endParaRPr lang="en-US"/>
          </a:p>
        </p:txBody>
      </p:sp>
    </p:spTree>
    <p:extLst>
      <p:ext uri="{BB962C8B-B14F-4D97-AF65-F5344CB8AC3E}">
        <p14:creationId xmlns:p14="http://schemas.microsoft.com/office/powerpoint/2010/main" val="165581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you can see is that </a:t>
            </a:r>
            <a:r>
              <a:rPr lang="en-US" dirty="0" err="1"/>
              <a:t>liometopum</a:t>
            </a:r>
            <a:r>
              <a:rPr lang="en-US" dirty="0"/>
              <a:t> does not universally offer the highest vital rates. </a:t>
            </a:r>
          </a:p>
          <a:p>
            <a:endParaRPr lang="en-US" dirty="0"/>
          </a:p>
          <a:p>
            <a:r>
              <a:rPr lang="en-US" dirty="0"/>
              <a:t>On the x axis is the size and on the y axis is the survival rate of the cacti. Beyond a certain size, the survival rates of all groups are </a:t>
            </a:r>
            <a:r>
              <a:rPr lang="en-US" dirty="0" err="1"/>
              <a:t>roughtly</a:t>
            </a:r>
            <a:r>
              <a:rPr lang="en-US" dirty="0"/>
              <a:t> equal, but for small cacti they differ significantly and importantly. </a:t>
            </a:r>
          </a:p>
          <a:p>
            <a:endParaRPr lang="en-US" dirty="0"/>
          </a:p>
          <a:p>
            <a:r>
              <a:rPr lang="en-US" dirty="0"/>
              <a:t>Here, the </a:t>
            </a:r>
            <a:r>
              <a:rPr lang="en-US" dirty="0" err="1"/>
              <a:t>cremategastor</a:t>
            </a:r>
            <a:r>
              <a:rPr lang="en-US" dirty="0"/>
              <a:t> tended plants have the highest survival rates for small plants indicating that they may be better partners for pre-reproductive plants.</a:t>
            </a:r>
          </a:p>
          <a:p>
            <a:endParaRPr lang="en-US" dirty="0"/>
          </a:p>
          <a:p>
            <a:r>
              <a:rPr lang="en-US" dirty="0"/>
              <a:t>Together these results indicate preliminary evidence of complementarity, which is associated with increased fitness for multispecies mutualisms. </a:t>
            </a:r>
          </a:p>
        </p:txBody>
      </p:sp>
      <p:sp>
        <p:nvSpPr>
          <p:cNvPr id="4" name="Slide Number Placeholder 3"/>
          <p:cNvSpPr>
            <a:spLocks noGrp="1"/>
          </p:cNvSpPr>
          <p:nvPr>
            <p:ph type="sldNum" sz="quarter" idx="5"/>
          </p:nvPr>
        </p:nvSpPr>
        <p:spPr/>
        <p:txBody>
          <a:bodyPr/>
          <a:lstStyle/>
          <a:p>
            <a:fld id="{CA6BE00E-5FFD-5C4A-AB75-D1EA4AF75E6F}" type="slidenum">
              <a:rPr lang="en-US" smtClean="0"/>
              <a:t>5</a:t>
            </a:fld>
            <a:endParaRPr lang="en-US"/>
          </a:p>
        </p:txBody>
      </p:sp>
    </p:spTree>
    <p:extLst>
      <p:ext uri="{BB962C8B-B14F-4D97-AF65-F5344CB8AC3E}">
        <p14:creationId xmlns:p14="http://schemas.microsoft.com/office/powerpoint/2010/main" val="22382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6BE00E-5FFD-5C4A-AB75-D1EA4AF75E6F}" type="slidenum">
              <a:rPr lang="en-US" smtClean="0"/>
              <a:t>7</a:t>
            </a:fld>
            <a:endParaRPr lang="en-US"/>
          </a:p>
        </p:txBody>
      </p:sp>
    </p:spTree>
    <p:extLst>
      <p:ext uri="{BB962C8B-B14F-4D97-AF65-F5344CB8AC3E}">
        <p14:creationId xmlns:p14="http://schemas.microsoft.com/office/powerpoint/2010/main" val="406027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13A4C7A-7FEC-334B-AE13-80DA0DF2C099}" type="datetimeFigureOut">
              <a:rPr lang="en-US" smtClean="0"/>
              <a:t>1/3/22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749277C-C75E-B14A-988F-5B39ADD7ADD0}"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36764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A4C7A-7FEC-334B-AE13-80DA0DF2C099}" type="datetimeFigureOut">
              <a:rPr lang="en-US" smtClean="0"/>
              <a:t>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9277C-C75E-B14A-988F-5B39ADD7ADD0}" type="slidenum">
              <a:rPr lang="en-US" smtClean="0"/>
              <a:t>‹#›</a:t>
            </a:fld>
            <a:endParaRPr lang="en-US"/>
          </a:p>
        </p:txBody>
      </p:sp>
    </p:spTree>
    <p:extLst>
      <p:ext uri="{BB962C8B-B14F-4D97-AF65-F5344CB8AC3E}">
        <p14:creationId xmlns:p14="http://schemas.microsoft.com/office/powerpoint/2010/main" val="174931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A4C7A-7FEC-334B-AE13-80DA0DF2C099}" type="datetimeFigureOut">
              <a:rPr lang="en-US" smtClean="0"/>
              <a:t>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9277C-C75E-B14A-988F-5B39ADD7ADD0}" type="slidenum">
              <a:rPr lang="en-US" smtClean="0"/>
              <a:t>‹#›</a:t>
            </a:fld>
            <a:endParaRPr lang="en-US"/>
          </a:p>
        </p:txBody>
      </p:sp>
    </p:spTree>
    <p:extLst>
      <p:ext uri="{BB962C8B-B14F-4D97-AF65-F5344CB8AC3E}">
        <p14:creationId xmlns:p14="http://schemas.microsoft.com/office/powerpoint/2010/main" val="316701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A4C7A-7FEC-334B-AE13-80DA0DF2C099}" type="datetimeFigureOut">
              <a:rPr lang="en-US" smtClean="0"/>
              <a:t>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49277C-C75E-B14A-988F-5B39ADD7ADD0}" type="slidenum">
              <a:rPr lang="en-US" smtClean="0"/>
              <a:t>‹#›</a:t>
            </a:fld>
            <a:endParaRPr lang="en-US"/>
          </a:p>
        </p:txBody>
      </p:sp>
    </p:spTree>
    <p:extLst>
      <p:ext uri="{BB962C8B-B14F-4D97-AF65-F5344CB8AC3E}">
        <p14:creationId xmlns:p14="http://schemas.microsoft.com/office/powerpoint/2010/main" val="389310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13A4C7A-7FEC-334B-AE13-80DA0DF2C099}" type="datetimeFigureOut">
              <a:rPr lang="en-US" smtClean="0"/>
              <a:t>1/3/22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749277C-C75E-B14A-988F-5B39ADD7ADD0}"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063587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A4C7A-7FEC-334B-AE13-80DA0DF2C099}" type="datetimeFigureOut">
              <a:rPr lang="en-US" smtClean="0"/>
              <a:t>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49277C-C75E-B14A-988F-5B39ADD7ADD0}" type="slidenum">
              <a:rPr lang="en-US" smtClean="0"/>
              <a:t>‹#›</a:t>
            </a:fld>
            <a:endParaRPr lang="en-US"/>
          </a:p>
        </p:txBody>
      </p:sp>
    </p:spTree>
    <p:extLst>
      <p:ext uri="{BB962C8B-B14F-4D97-AF65-F5344CB8AC3E}">
        <p14:creationId xmlns:p14="http://schemas.microsoft.com/office/powerpoint/2010/main" val="359221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A4C7A-7FEC-334B-AE13-80DA0DF2C099}" type="datetimeFigureOut">
              <a:rPr lang="en-US" smtClean="0"/>
              <a:t>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49277C-C75E-B14A-988F-5B39ADD7ADD0}" type="slidenum">
              <a:rPr lang="en-US" smtClean="0"/>
              <a:t>‹#›</a:t>
            </a:fld>
            <a:endParaRPr lang="en-US"/>
          </a:p>
        </p:txBody>
      </p:sp>
    </p:spTree>
    <p:extLst>
      <p:ext uri="{BB962C8B-B14F-4D97-AF65-F5344CB8AC3E}">
        <p14:creationId xmlns:p14="http://schemas.microsoft.com/office/powerpoint/2010/main" val="26296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A4C7A-7FEC-334B-AE13-80DA0DF2C099}" type="datetimeFigureOut">
              <a:rPr lang="en-US" smtClean="0"/>
              <a:t>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49277C-C75E-B14A-988F-5B39ADD7ADD0}" type="slidenum">
              <a:rPr lang="en-US" smtClean="0"/>
              <a:t>‹#›</a:t>
            </a:fld>
            <a:endParaRPr lang="en-US"/>
          </a:p>
        </p:txBody>
      </p:sp>
    </p:spTree>
    <p:extLst>
      <p:ext uri="{BB962C8B-B14F-4D97-AF65-F5344CB8AC3E}">
        <p14:creationId xmlns:p14="http://schemas.microsoft.com/office/powerpoint/2010/main" val="220302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A4C7A-7FEC-334B-AE13-80DA0DF2C099}" type="datetimeFigureOut">
              <a:rPr lang="en-US" smtClean="0"/>
              <a:t>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49277C-C75E-B14A-988F-5B39ADD7ADD0}" type="slidenum">
              <a:rPr lang="en-US" smtClean="0"/>
              <a:t>‹#›</a:t>
            </a:fld>
            <a:endParaRPr lang="en-US"/>
          </a:p>
        </p:txBody>
      </p:sp>
    </p:spTree>
    <p:extLst>
      <p:ext uri="{BB962C8B-B14F-4D97-AF65-F5344CB8AC3E}">
        <p14:creationId xmlns:p14="http://schemas.microsoft.com/office/powerpoint/2010/main" val="590977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3A4C7A-7FEC-334B-AE13-80DA0DF2C099}" type="datetimeFigureOut">
              <a:rPr lang="en-US" smtClean="0"/>
              <a:t>1/3/22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749277C-C75E-B14A-988F-5B39ADD7ADD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7565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13A4C7A-7FEC-334B-AE13-80DA0DF2C099}" type="datetimeFigureOut">
              <a:rPr lang="en-US" smtClean="0"/>
              <a:t>1/3/22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749277C-C75E-B14A-988F-5B39ADD7ADD0}"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741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13A4C7A-7FEC-334B-AE13-80DA0DF2C099}" type="datetimeFigureOut">
              <a:rPr lang="en-US" smtClean="0"/>
              <a:t>1/3/22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749277C-C75E-B14A-988F-5B39ADD7ADD0}"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8176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itle 1">
            <a:extLst>
              <a:ext uri="{FF2B5EF4-FFF2-40B4-BE49-F238E27FC236}">
                <a16:creationId xmlns:a16="http://schemas.microsoft.com/office/drawing/2014/main" id="{3006CE8C-9A9B-994F-A413-C7AF8BD3ECDD}"/>
              </a:ext>
            </a:extLst>
          </p:cNvPr>
          <p:cNvSpPr>
            <a:spLocks noGrp="1"/>
          </p:cNvSpPr>
          <p:nvPr>
            <p:ph type="ctrTitle"/>
          </p:nvPr>
        </p:nvSpPr>
        <p:spPr>
          <a:xfrm>
            <a:off x="1478521" y="1480930"/>
            <a:ext cx="5751537" cy="3848521"/>
          </a:xfrm>
        </p:spPr>
        <p:txBody>
          <a:bodyPr anchor="ctr">
            <a:normAutofit/>
          </a:bodyPr>
          <a:lstStyle/>
          <a:p>
            <a:pPr algn="r"/>
            <a:r>
              <a:rPr lang="en-US" sz="6600"/>
              <a:t>Costs and benefits of multi-species mutualisms</a:t>
            </a:r>
          </a:p>
        </p:txBody>
      </p:sp>
      <p:sp>
        <p:nvSpPr>
          <p:cNvPr id="3" name="Subtitle 2">
            <a:extLst>
              <a:ext uri="{FF2B5EF4-FFF2-40B4-BE49-F238E27FC236}">
                <a16:creationId xmlns:a16="http://schemas.microsoft.com/office/drawing/2014/main" id="{C6E85E58-95A4-754D-B910-636E2CB244DC}"/>
              </a:ext>
            </a:extLst>
          </p:cNvPr>
          <p:cNvSpPr>
            <a:spLocks noGrp="1"/>
          </p:cNvSpPr>
          <p:nvPr>
            <p:ph type="subTitle" idx="1"/>
          </p:nvPr>
        </p:nvSpPr>
        <p:spPr>
          <a:xfrm>
            <a:off x="8119870" y="1480929"/>
            <a:ext cx="2593610" cy="3848522"/>
          </a:xfrm>
        </p:spPr>
        <p:txBody>
          <a:bodyPr anchor="ctr">
            <a:normAutofit/>
          </a:bodyPr>
          <a:lstStyle/>
          <a:p>
            <a:pPr algn="l">
              <a:spcAft>
                <a:spcPts val="600"/>
              </a:spcAft>
            </a:pPr>
            <a:r>
              <a:rPr lang="en-US" dirty="0"/>
              <a:t>Ali Campbell</a:t>
            </a:r>
            <a:endParaRPr lang="en-US"/>
          </a:p>
        </p:txBody>
      </p:sp>
      <p:cxnSp>
        <p:nvCxnSpPr>
          <p:cNvPr id="14" name="Straight Connector 13">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03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grass, outdoor, sky, field&#10;&#10;Description automatically generated">
            <a:extLst>
              <a:ext uri="{FF2B5EF4-FFF2-40B4-BE49-F238E27FC236}">
                <a16:creationId xmlns:a16="http://schemas.microsoft.com/office/drawing/2014/main" id="{34D0FF07-9A1B-8B4E-A7C2-6684814FA57B}"/>
              </a:ext>
            </a:extLst>
          </p:cNvPr>
          <p:cNvPicPr>
            <a:picLocks noChangeAspect="1"/>
          </p:cNvPicPr>
          <p:nvPr/>
        </p:nvPicPr>
        <p:blipFill rotWithShape="1">
          <a:blip r:embed="rId3"/>
          <a:srcRect t="19311" b="5689"/>
          <a:stretch/>
        </p:blipFill>
        <p:spPr>
          <a:xfrm>
            <a:off x="20" y="-1"/>
            <a:ext cx="12191980" cy="6858000"/>
          </a:xfrm>
          <a:prstGeom prst="rect">
            <a:avLst/>
          </a:prstGeom>
        </p:spPr>
      </p:pic>
      <p:sp>
        <p:nvSpPr>
          <p:cNvPr id="12" name="Rectangle 11">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CBE5FF66-33A4-6649-A818-016F45275960}"/>
              </a:ext>
            </a:extLst>
          </p:cNvPr>
          <p:cNvSpPr>
            <a:spLocks noGrp="1"/>
          </p:cNvSpPr>
          <p:nvPr>
            <p:ph type="title"/>
          </p:nvPr>
        </p:nvSpPr>
        <p:spPr>
          <a:xfrm>
            <a:off x="1860024" y="1995795"/>
            <a:ext cx="4891887" cy="1025935"/>
          </a:xfrm>
        </p:spPr>
        <p:txBody>
          <a:bodyPr anchor="ctr">
            <a:normAutofit fontScale="90000"/>
          </a:bodyPr>
          <a:lstStyle/>
          <a:p>
            <a:r>
              <a:rPr lang="en-US" sz="3600" i="1" dirty="0" err="1"/>
              <a:t>Cylindriopuntia</a:t>
            </a:r>
            <a:r>
              <a:rPr lang="en-US" sz="3600" i="1" dirty="0"/>
              <a:t> imbricata </a:t>
            </a:r>
          </a:p>
        </p:txBody>
      </p:sp>
      <p:sp>
        <p:nvSpPr>
          <p:cNvPr id="9" name="Content Placeholder 8">
            <a:extLst>
              <a:ext uri="{FF2B5EF4-FFF2-40B4-BE49-F238E27FC236}">
                <a16:creationId xmlns:a16="http://schemas.microsoft.com/office/drawing/2014/main" id="{56B00A5F-235D-4982-9C2C-FC9B6CED69E4}"/>
              </a:ext>
            </a:extLst>
          </p:cNvPr>
          <p:cNvSpPr>
            <a:spLocks noGrp="1"/>
          </p:cNvSpPr>
          <p:nvPr>
            <p:ph idx="1"/>
          </p:nvPr>
        </p:nvSpPr>
        <p:spPr>
          <a:xfrm>
            <a:off x="1885959" y="3211287"/>
            <a:ext cx="4891887" cy="2068284"/>
          </a:xfrm>
        </p:spPr>
        <p:txBody>
          <a:bodyPr>
            <a:normAutofit fontScale="77500" lnSpcReduction="20000"/>
          </a:bodyPr>
          <a:lstStyle/>
          <a:p>
            <a:pPr marL="285750" indent="-228600">
              <a:lnSpc>
                <a:spcPct val="90000"/>
              </a:lnSpc>
              <a:spcAft>
                <a:spcPts val="600"/>
              </a:spcAft>
              <a:buFont typeface="Arial" panose="020B0604020202020204" pitchFamily="34" charset="0"/>
              <a:buChar char="•"/>
            </a:pPr>
            <a:r>
              <a:rPr lang="en-US" dirty="0"/>
              <a:t>Cholla cacti are defended by ants</a:t>
            </a:r>
          </a:p>
          <a:p>
            <a:pPr marL="285750" indent="-228600">
              <a:lnSpc>
                <a:spcPct val="90000"/>
              </a:lnSpc>
              <a:spcAft>
                <a:spcPts val="600"/>
              </a:spcAft>
              <a:buFont typeface="Arial" panose="020B0604020202020204" pitchFamily="34" charset="0"/>
              <a:buChar char="•"/>
            </a:pPr>
            <a:r>
              <a:rPr lang="en-US" dirty="0"/>
              <a:t>Ants collect nectar from the cacti</a:t>
            </a:r>
          </a:p>
          <a:p>
            <a:pPr marL="285750" indent="-228600">
              <a:lnSpc>
                <a:spcPct val="90000"/>
              </a:lnSpc>
              <a:spcAft>
                <a:spcPts val="600"/>
              </a:spcAft>
              <a:buFont typeface="Arial" panose="020B0604020202020204" pitchFamily="34" charset="0"/>
              <a:buChar char="•"/>
            </a:pPr>
            <a:r>
              <a:rPr lang="en-US" dirty="0"/>
              <a:t>Only one ant species visit at a time</a:t>
            </a:r>
          </a:p>
          <a:p>
            <a:pPr marL="285750" indent="-228600">
              <a:lnSpc>
                <a:spcPct val="90000"/>
              </a:lnSpc>
              <a:spcAft>
                <a:spcPts val="600"/>
              </a:spcAft>
              <a:buFont typeface="Arial" panose="020B0604020202020204" pitchFamily="34" charset="0"/>
              <a:buChar char="•"/>
            </a:pPr>
            <a:r>
              <a:rPr lang="en-US" dirty="0"/>
              <a:t>The ant partner can transition over time</a:t>
            </a:r>
          </a:p>
          <a:p>
            <a:pPr marL="285750" indent="-228600">
              <a:lnSpc>
                <a:spcPct val="90000"/>
              </a:lnSpc>
              <a:spcAft>
                <a:spcPts val="600"/>
              </a:spcAft>
              <a:buFont typeface="Arial" panose="020B0604020202020204" pitchFamily="34" charset="0"/>
              <a:buChar char="•"/>
            </a:pPr>
            <a:r>
              <a:rPr lang="en-US" dirty="0"/>
              <a:t>Ants include: </a:t>
            </a:r>
            <a:r>
              <a:rPr lang="en-US" i="1" dirty="0" err="1"/>
              <a:t>Liometopum</a:t>
            </a:r>
            <a:r>
              <a:rPr lang="en-US" i="1" dirty="0"/>
              <a:t>, </a:t>
            </a:r>
            <a:r>
              <a:rPr lang="en-US" i="1" dirty="0" err="1"/>
              <a:t>Cremategastor</a:t>
            </a:r>
            <a:r>
              <a:rPr lang="en-US" i="1" dirty="0"/>
              <a:t>, </a:t>
            </a:r>
            <a:r>
              <a:rPr lang="en-US" dirty="0"/>
              <a:t>Other.</a:t>
            </a:r>
          </a:p>
          <a:p>
            <a:endParaRPr lang="en-US" dirty="0"/>
          </a:p>
        </p:txBody>
      </p:sp>
    </p:spTree>
    <p:extLst>
      <p:ext uri="{BB962C8B-B14F-4D97-AF65-F5344CB8AC3E}">
        <p14:creationId xmlns:p14="http://schemas.microsoft.com/office/powerpoint/2010/main" val="7586015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CBB5-F10A-8F4A-97E3-9261B2172DA8}"/>
              </a:ext>
            </a:extLst>
          </p:cNvPr>
          <p:cNvSpPr>
            <a:spLocks noGrp="1"/>
          </p:cNvSpPr>
          <p:nvPr>
            <p:ph type="ctrTitle"/>
          </p:nvPr>
        </p:nvSpPr>
        <p:spPr/>
        <p:txBody>
          <a:bodyPr/>
          <a:lstStyle/>
          <a:p>
            <a:r>
              <a:rPr lang="en-US" dirty="0"/>
              <a:t>Results</a:t>
            </a:r>
          </a:p>
        </p:txBody>
      </p:sp>
      <p:sp>
        <p:nvSpPr>
          <p:cNvPr id="3" name="Subtitle 2">
            <a:extLst>
              <a:ext uri="{FF2B5EF4-FFF2-40B4-BE49-F238E27FC236}">
                <a16:creationId xmlns:a16="http://schemas.microsoft.com/office/drawing/2014/main" id="{EAA515C3-8E30-ED41-ADB2-CCC2432C68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8330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hart, box and whisker chart&#10;&#10;Description automatically generated">
            <a:extLst>
              <a:ext uri="{FF2B5EF4-FFF2-40B4-BE49-F238E27FC236}">
                <a16:creationId xmlns:a16="http://schemas.microsoft.com/office/drawing/2014/main" id="{389C7244-5AAE-C445-9169-E3F746767D16}"/>
              </a:ext>
            </a:extLst>
          </p:cNvPr>
          <p:cNvPicPr>
            <a:picLocks noChangeAspect="1"/>
          </p:cNvPicPr>
          <p:nvPr/>
        </p:nvPicPr>
        <p:blipFill rotWithShape="1">
          <a:blip r:embed="rId3"/>
          <a:srcRect l="5707" t="8502" b="6146"/>
          <a:stretch/>
        </p:blipFill>
        <p:spPr>
          <a:xfrm>
            <a:off x="3344193" y="1285875"/>
            <a:ext cx="5556001" cy="5029200"/>
          </a:xfrm>
          <a:prstGeom prst="rect">
            <a:avLst/>
          </a:prstGeom>
        </p:spPr>
      </p:pic>
      <p:sp>
        <p:nvSpPr>
          <p:cNvPr id="18" name="Rectangle 17">
            <a:extLst>
              <a:ext uri="{FF2B5EF4-FFF2-40B4-BE49-F238E27FC236}">
                <a16:creationId xmlns:a16="http://schemas.microsoft.com/office/drawing/2014/main" id="{D51D3BC2-FCDE-DF40-90C5-95946C20A279}"/>
              </a:ext>
            </a:extLst>
          </p:cNvPr>
          <p:cNvSpPr/>
          <p:nvPr/>
        </p:nvSpPr>
        <p:spPr>
          <a:xfrm>
            <a:off x="4414838" y="542925"/>
            <a:ext cx="3414712" cy="885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Liometopum</a:t>
            </a:r>
            <a:r>
              <a:rPr lang="en-US" i="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offer reproductive advantages</a:t>
            </a:r>
          </a:p>
        </p:txBody>
      </p:sp>
      <p:sp>
        <p:nvSpPr>
          <p:cNvPr id="19" name="TextBox 18">
            <a:extLst>
              <a:ext uri="{FF2B5EF4-FFF2-40B4-BE49-F238E27FC236}">
                <a16:creationId xmlns:a16="http://schemas.microsoft.com/office/drawing/2014/main" id="{65534D17-279A-624D-866D-C00D4777F201}"/>
              </a:ext>
            </a:extLst>
          </p:cNvPr>
          <p:cNvSpPr txBox="1"/>
          <p:nvPr/>
        </p:nvSpPr>
        <p:spPr>
          <a:xfrm rot="16200000">
            <a:off x="2206332" y="3404381"/>
            <a:ext cx="1257524"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Viability Rates</a:t>
            </a:r>
          </a:p>
        </p:txBody>
      </p:sp>
      <p:sp>
        <p:nvSpPr>
          <p:cNvPr id="20" name="TextBox 19">
            <a:extLst>
              <a:ext uri="{FF2B5EF4-FFF2-40B4-BE49-F238E27FC236}">
                <a16:creationId xmlns:a16="http://schemas.microsoft.com/office/drawing/2014/main" id="{09EB3697-B5FB-354B-BC55-35CCCB94F88A}"/>
              </a:ext>
            </a:extLst>
          </p:cNvPr>
          <p:cNvSpPr txBox="1"/>
          <p:nvPr/>
        </p:nvSpPr>
        <p:spPr>
          <a:xfrm>
            <a:off x="5522316" y="6109978"/>
            <a:ext cx="1048685"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Ant Species</a:t>
            </a:r>
          </a:p>
        </p:txBody>
      </p:sp>
    </p:spTree>
    <p:extLst>
      <p:ext uri="{BB962C8B-B14F-4D97-AF65-F5344CB8AC3E}">
        <p14:creationId xmlns:p14="http://schemas.microsoft.com/office/powerpoint/2010/main" val="178452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ical user interface&#10;&#10;Description automatically generated">
            <a:extLst>
              <a:ext uri="{FF2B5EF4-FFF2-40B4-BE49-F238E27FC236}">
                <a16:creationId xmlns:a16="http://schemas.microsoft.com/office/drawing/2014/main" id="{19E91F82-5774-2545-AC2C-AC4559F24791}"/>
              </a:ext>
            </a:extLst>
          </p:cNvPr>
          <p:cNvPicPr>
            <a:picLocks noGrp="1" noChangeAspect="1"/>
          </p:cNvPicPr>
          <p:nvPr>
            <p:ph idx="1"/>
          </p:nvPr>
        </p:nvPicPr>
        <p:blipFill rotWithShape="1">
          <a:blip r:embed="rId3"/>
          <a:srcRect l="30780" t="61112"/>
          <a:stretch/>
        </p:blipFill>
        <p:spPr>
          <a:xfrm>
            <a:off x="3328413" y="2132687"/>
            <a:ext cx="5535169" cy="3109650"/>
          </a:xfrm>
          <a:prstGeom prst="rect">
            <a:avLst/>
          </a:prstGeom>
        </p:spPr>
      </p:pic>
      <p:sp>
        <p:nvSpPr>
          <p:cNvPr id="5" name="Rectangle 4">
            <a:extLst>
              <a:ext uri="{FF2B5EF4-FFF2-40B4-BE49-F238E27FC236}">
                <a16:creationId xmlns:a16="http://schemas.microsoft.com/office/drawing/2014/main" id="{1C7663B8-DD48-8745-9DCE-1962E0EE8051}"/>
              </a:ext>
            </a:extLst>
          </p:cNvPr>
          <p:cNvSpPr/>
          <p:nvPr/>
        </p:nvSpPr>
        <p:spPr>
          <a:xfrm>
            <a:off x="4388640" y="1244777"/>
            <a:ext cx="3414712" cy="885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err="1">
                <a:solidFill>
                  <a:schemeClr val="tx1"/>
                </a:solidFill>
                <a:latin typeface="Times New Roman" panose="02020603050405020304" pitchFamily="18" charset="0"/>
                <a:cs typeface="Times New Roman" panose="02020603050405020304" pitchFamily="18" charset="0"/>
              </a:rPr>
              <a:t>Cremategastor</a:t>
            </a:r>
            <a:r>
              <a:rPr lang="en-US" i="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offer survival advantages for small plants</a:t>
            </a:r>
          </a:p>
        </p:txBody>
      </p:sp>
      <p:sp>
        <p:nvSpPr>
          <p:cNvPr id="6" name="TextBox 5">
            <a:extLst>
              <a:ext uri="{FF2B5EF4-FFF2-40B4-BE49-F238E27FC236}">
                <a16:creationId xmlns:a16="http://schemas.microsoft.com/office/drawing/2014/main" id="{199FC021-1B6B-7D4F-A22D-FFCBF5F555BD}"/>
              </a:ext>
            </a:extLst>
          </p:cNvPr>
          <p:cNvSpPr txBox="1"/>
          <p:nvPr/>
        </p:nvSpPr>
        <p:spPr>
          <a:xfrm rot="16200000">
            <a:off x="2558708" y="3533623"/>
            <a:ext cx="1237839"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Survival Rates</a:t>
            </a:r>
          </a:p>
        </p:txBody>
      </p:sp>
      <p:sp>
        <p:nvSpPr>
          <p:cNvPr id="7" name="TextBox 6">
            <a:extLst>
              <a:ext uri="{FF2B5EF4-FFF2-40B4-BE49-F238E27FC236}">
                <a16:creationId xmlns:a16="http://schemas.microsoft.com/office/drawing/2014/main" id="{E2ADFACF-5C6B-394F-BBBD-CCC76E638495}"/>
              </a:ext>
            </a:extLst>
          </p:cNvPr>
          <p:cNvSpPr txBox="1"/>
          <p:nvPr/>
        </p:nvSpPr>
        <p:spPr>
          <a:xfrm>
            <a:off x="5522314" y="5400743"/>
            <a:ext cx="1147365"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Log(Volume)</a:t>
            </a:r>
          </a:p>
        </p:txBody>
      </p:sp>
    </p:spTree>
    <p:extLst>
      <p:ext uri="{BB962C8B-B14F-4D97-AF65-F5344CB8AC3E}">
        <p14:creationId xmlns:p14="http://schemas.microsoft.com/office/powerpoint/2010/main" val="514841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1D8B-A140-9140-8E2F-37E2EA378FB7}"/>
              </a:ext>
            </a:extLst>
          </p:cNvPr>
          <p:cNvSpPr>
            <a:spLocks noGrp="1"/>
          </p:cNvSpPr>
          <p:nvPr>
            <p:ph type="ctrTitle"/>
          </p:nvPr>
        </p:nvSpPr>
        <p:spPr/>
        <p:txBody>
          <a:bodyPr/>
          <a:lstStyle/>
          <a:p>
            <a:r>
              <a:rPr lang="en-US" dirty="0"/>
              <a:t>New Ideas</a:t>
            </a:r>
          </a:p>
        </p:txBody>
      </p:sp>
      <p:sp>
        <p:nvSpPr>
          <p:cNvPr id="3" name="Subtitle 2">
            <a:extLst>
              <a:ext uri="{FF2B5EF4-FFF2-40B4-BE49-F238E27FC236}">
                <a16:creationId xmlns:a16="http://schemas.microsoft.com/office/drawing/2014/main" id="{72A9F9C1-B5E6-8441-BB03-D673BB3A21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153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49CB4-70AA-BE4E-8174-BDF9927CADA5}"/>
              </a:ext>
            </a:extLst>
          </p:cNvPr>
          <p:cNvSpPr>
            <a:spLocks noGrp="1"/>
          </p:cNvSpPr>
          <p:nvPr>
            <p:ph type="title"/>
          </p:nvPr>
        </p:nvSpPr>
        <p:spPr>
          <a:xfrm>
            <a:off x="659230" y="4985517"/>
            <a:ext cx="10869750" cy="1237298"/>
          </a:xfrm>
        </p:spPr>
        <p:txBody>
          <a:bodyPr vert="horz" lIns="91440" tIns="45720" rIns="91440" bIns="45720" rtlCol="0" anchor="b">
            <a:noAutofit/>
          </a:bodyPr>
          <a:lstStyle/>
          <a:p>
            <a:pPr algn="ctr"/>
            <a:r>
              <a:rPr lang="en-US" sz="4800" cap="all" dirty="0"/>
              <a:t>Include Extrafloral nectar Chemistry in Models</a:t>
            </a:r>
          </a:p>
        </p:txBody>
      </p:sp>
      <p:sp>
        <p:nvSpPr>
          <p:cNvPr id="16"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Picture 4" descr="Graphical user interface, text, application&#10;&#10;Description automatically generated">
            <a:extLst>
              <a:ext uri="{FF2B5EF4-FFF2-40B4-BE49-F238E27FC236}">
                <a16:creationId xmlns:a16="http://schemas.microsoft.com/office/drawing/2014/main" id="{FAF016B5-B25D-7B41-8033-B62AEB8AB642}"/>
              </a:ext>
            </a:extLst>
          </p:cNvPr>
          <p:cNvPicPr>
            <a:picLocks noChangeAspect="1"/>
          </p:cNvPicPr>
          <p:nvPr/>
        </p:nvPicPr>
        <p:blipFill>
          <a:blip r:embed="rId3"/>
          <a:stretch>
            <a:fillRect/>
          </a:stretch>
        </p:blipFill>
        <p:spPr>
          <a:xfrm>
            <a:off x="2279514" y="1150341"/>
            <a:ext cx="7603869" cy="2585314"/>
          </a:xfrm>
          <a:prstGeom prst="rect">
            <a:avLst/>
          </a:prstGeom>
        </p:spPr>
      </p:pic>
    </p:spTree>
    <p:extLst>
      <p:ext uri="{BB962C8B-B14F-4D97-AF65-F5344CB8AC3E}">
        <p14:creationId xmlns:p14="http://schemas.microsoft.com/office/powerpoint/2010/main" val="77941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6449-2023-B848-B6C7-B1C4DF683456}"/>
              </a:ext>
            </a:extLst>
          </p:cNvPr>
          <p:cNvSpPr>
            <a:spLocks noGrp="1"/>
          </p:cNvSpPr>
          <p:nvPr>
            <p:ph type="title"/>
          </p:nvPr>
        </p:nvSpPr>
        <p:spPr/>
        <p:txBody>
          <a:bodyPr/>
          <a:lstStyle/>
          <a:p>
            <a:r>
              <a:rPr lang="en-US" dirty="0"/>
              <a:t>Thank you to:</a:t>
            </a:r>
          </a:p>
        </p:txBody>
      </p:sp>
      <p:pic>
        <p:nvPicPr>
          <p:cNvPr id="6" name="Content Placeholder 5" descr="A group of people posing for a photo in front of a rock formation&#10;&#10;Description automatically generated with low confidence">
            <a:extLst>
              <a:ext uri="{FF2B5EF4-FFF2-40B4-BE49-F238E27FC236}">
                <a16:creationId xmlns:a16="http://schemas.microsoft.com/office/drawing/2014/main" id="{58BBE11B-2A68-5140-998B-B80BEE66CBF6}"/>
              </a:ext>
            </a:extLst>
          </p:cNvPr>
          <p:cNvPicPr>
            <a:picLocks noGrp="1" noChangeAspect="1"/>
          </p:cNvPicPr>
          <p:nvPr>
            <p:ph idx="1"/>
          </p:nvPr>
        </p:nvPicPr>
        <p:blipFill>
          <a:blip r:embed="rId2"/>
          <a:stretch>
            <a:fillRect/>
          </a:stretch>
        </p:blipFill>
        <p:spPr>
          <a:xfrm rot="5400000">
            <a:off x="6256338" y="1319014"/>
            <a:ext cx="5211762" cy="3908821"/>
          </a:xfrm>
        </p:spPr>
      </p:pic>
      <p:sp>
        <p:nvSpPr>
          <p:cNvPr id="4" name="Text Placeholder 3">
            <a:extLst>
              <a:ext uri="{FF2B5EF4-FFF2-40B4-BE49-F238E27FC236}">
                <a16:creationId xmlns:a16="http://schemas.microsoft.com/office/drawing/2014/main" id="{75347800-AC6D-C54F-B9E6-DA4659FA2FE5}"/>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Sevilleta LTER</a:t>
            </a:r>
          </a:p>
          <a:p>
            <a:pPr marL="285750" indent="-285750">
              <a:buFont typeface="Arial" panose="020B0604020202020204" pitchFamily="34" charset="0"/>
              <a:buChar char="•"/>
            </a:pPr>
            <a:r>
              <a:rPr lang="en-US" dirty="0"/>
              <a:t>Miller Lab &amp; Undergraduate researchers</a:t>
            </a:r>
          </a:p>
          <a:p>
            <a:pPr marL="285750" indent="-285750">
              <a:buFont typeface="Arial" panose="020B0604020202020204" pitchFamily="34" charset="0"/>
              <a:buChar char="•"/>
            </a:pPr>
            <a:r>
              <a:rPr lang="en-US" dirty="0"/>
              <a:t>Rice University</a:t>
            </a:r>
          </a:p>
          <a:p>
            <a:endParaRPr lang="en-US" dirty="0"/>
          </a:p>
          <a:p>
            <a:endParaRPr lang="en-US" dirty="0"/>
          </a:p>
        </p:txBody>
      </p:sp>
    </p:spTree>
    <p:extLst>
      <p:ext uri="{BB962C8B-B14F-4D97-AF65-F5344CB8AC3E}">
        <p14:creationId xmlns:p14="http://schemas.microsoft.com/office/powerpoint/2010/main" val="32664241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{2EF0A9CD-00E8-FD47-98C0-B2DC0579A605}tf10001072</Template>
  <TotalTime>20200</TotalTime>
  <Words>570</Words>
  <Application>Microsoft Macintosh PowerPoint</Application>
  <PresentationFormat>Widescreen</PresentationFormat>
  <Paragraphs>46</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Franklin Gothic Book</vt:lpstr>
      <vt:lpstr>Times New Roman</vt:lpstr>
      <vt:lpstr>Crop</vt:lpstr>
      <vt:lpstr>Costs and benefits of multi-species mutualisms</vt:lpstr>
      <vt:lpstr>Cylindriopuntia imbricata </vt:lpstr>
      <vt:lpstr>Results</vt:lpstr>
      <vt:lpstr>PowerPoint Presentation</vt:lpstr>
      <vt:lpstr>PowerPoint Presentation</vt:lpstr>
      <vt:lpstr>New Ideas</vt:lpstr>
      <vt:lpstr>Include Extrafloral nectar Chemistry in Models</vt:lpstr>
      <vt:lpstr>Thank you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Campbell</dc:creator>
  <cp:lastModifiedBy>Ali Campbell</cp:lastModifiedBy>
  <cp:revision>31</cp:revision>
  <dcterms:created xsi:type="dcterms:W3CDTF">2021-12-20T18:19:51Z</dcterms:created>
  <dcterms:modified xsi:type="dcterms:W3CDTF">2022-01-03T19:08:44Z</dcterms:modified>
</cp:coreProperties>
</file>