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8"/>
  </p:notesMasterIdLst>
  <p:handoutMasterIdLst>
    <p:handoutMasterId r:id="rId49"/>
  </p:handoutMasterIdLst>
  <p:sldIdLst>
    <p:sldId id="257" r:id="rId5"/>
    <p:sldId id="389" r:id="rId6"/>
    <p:sldId id="384" r:id="rId7"/>
    <p:sldId id="392" r:id="rId8"/>
    <p:sldId id="395" r:id="rId9"/>
    <p:sldId id="413" r:id="rId10"/>
    <p:sldId id="414" r:id="rId11"/>
    <p:sldId id="415" r:id="rId12"/>
    <p:sldId id="416" r:id="rId13"/>
    <p:sldId id="270" r:id="rId14"/>
    <p:sldId id="417" r:id="rId15"/>
    <p:sldId id="418" r:id="rId16"/>
    <p:sldId id="419" r:id="rId17"/>
    <p:sldId id="446" r:id="rId18"/>
    <p:sldId id="420" r:id="rId19"/>
    <p:sldId id="421" r:id="rId20"/>
    <p:sldId id="422" r:id="rId21"/>
    <p:sldId id="447" r:id="rId22"/>
    <p:sldId id="40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391" r:id="rId4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15/07/2022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15/07/2022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42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4663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7090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201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237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490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85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2165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295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892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7617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4845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129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9926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8697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285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5872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0332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6357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7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0406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6753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7060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0003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105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643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2120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9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88229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6151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9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7843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391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50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620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568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36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15/07/2022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heart-failure-predi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heart-failure-predic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637563"/>
            <a:ext cx="3565523" cy="2798886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it-IT" sz="4400" dirty="0"/>
              <a:t>Machine Learning: la predizione di malattie cardio-vascolari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Andrea Campetella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Dataset 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6587"/>
            <a:ext cx="7846517" cy="4424518"/>
          </a:xfrm>
        </p:spPr>
        <p:txBody>
          <a:bodyPr rtlCol="0"/>
          <a:lstStyle/>
          <a:p>
            <a:pPr rtl="0"/>
            <a:r>
              <a:rPr lang="it-IT" dirty="0"/>
              <a:t>Come è fatto un dataset di ML:</a:t>
            </a:r>
          </a:p>
          <a:p>
            <a:pPr lvl="1"/>
            <a:r>
              <a:rPr lang="it-IT" dirty="0"/>
              <a:t>Insieme di file strutturati o semi-strutturati;</a:t>
            </a:r>
          </a:p>
          <a:p>
            <a:pPr lvl="1"/>
            <a:r>
              <a:rPr lang="it-IT" dirty="0"/>
              <a:t>Info organizzate in formato tabellare o similare;</a:t>
            </a:r>
          </a:p>
          <a:p>
            <a:pPr lvl="1"/>
            <a:r>
              <a:rPr lang="it-IT" dirty="0"/>
              <a:t>Colonne della tabella: features;</a:t>
            </a:r>
          </a:p>
          <a:p>
            <a:pPr lvl="1"/>
            <a:r>
              <a:rPr lang="it-IT" dirty="0"/>
              <a:t>Record della tabella = esempio</a:t>
            </a:r>
          </a:p>
          <a:p>
            <a:pPr lvl="1"/>
            <a:r>
              <a:rPr lang="it-IT" dirty="0"/>
              <a:t>Dataset etichettato: apprendimento supervisionato;</a:t>
            </a:r>
          </a:p>
          <a:p>
            <a:pPr lvl="1"/>
            <a:r>
              <a:rPr lang="it-IT" dirty="0"/>
              <a:t>Dataset non etichettato: apprendimento non supervisionato;</a:t>
            </a:r>
          </a:p>
          <a:p>
            <a:pPr lvl="1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9868265" cy="772675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Selezione del dataset: </a:t>
            </a:r>
            <a:r>
              <a:rPr lang="it-IT" dirty="0">
                <a:hlinkClick r:id="rId3"/>
              </a:rPr>
              <a:t>www.kaggle.com</a:t>
            </a:r>
            <a:endParaRPr lang="it-IT" dirty="0"/>
          </a:p>
        </p:txBody>
      </p:sp>
      <p:pic>
        <p:nvPicPr>
          <p:cNvPr id="13" name="Segnaposto contenuto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EC8347-8A41-4F56-8DE0-52BB4EDCAA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0863" y="1425370"/>
            <a:ext cx="9985375" cy="4691473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11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20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0799443" cy="772675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Selezione del dataset: </a:t>
            </a:r>
            <a:r>
              <a:rPr lang="it-IT" dirty="0" err="1">
                <a:hlinkClick r:id="rId3"/>
              </a:rPr>
              <a:t>heart-failure-prediction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1EC8347-8A41-4F56-8DE0-52BB4EDCAA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1854504" y="1425370"/>
            <a:ext cx="7378092" cy="4691473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12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781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Caratteristiche del dataset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6587"/>
            <a:ext cx="5429114" cy="442451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/>
              <a:t>Il dataset è costituito da 918 record, ognuno dei quali si riferisce ad uno specifico paziente esaminato;</a:t>
            </a:r>
          </a:p>
          <a:p>
            <a:pPr rtl="0"/>
            <a:r>
              <a:rPr lang="it-IT" dirty="0"/>
              <a:t>Le info provengono da diversi luoghi:</a:t>
            </a:r>
          </a:p>
          <a:p>
            <a:pPr lvl="1"/>
            <a:r>
              <a:rPr lang="it-IT" dirty="0"/>
              <a:t>Cleveland Clinic Foundation, situata nella città di Cleveland (Stati Uniti);</a:t>
            </a:r>
          </a:p>
          <a:p>
            <a:pPr lvl="1"/>
            <a:r>
              <a:rPr lang="it-IT" dirty="0"/>
              <a:t>Istituto di cardiologia di Budapest (Ungheria);</a:t>
            </a:r>
          </a:p>
          <a:p>
            <a:pPr lvl="1"/>
            <a:r>
              <a:rPr lang="it-IT" dirty="0"/>
              <a:t>V.A. </a:t>
            </a:r>
            <a:r>
              <a:rPr lang="it-IT" dirty="0" err="1"/>
              <a:t>Medical</a:t>
            </a:r>
            <a:r>
              <a:rPr lang="it-IT" dirty="0"/>
              <a:t> Center, Long Beach California (Stati Uniti):</a:t>
            </a:r>
          </a:p>
          <a:p>
            <a:pPr lvl="1"/>
            <a:r>
              <a:rPr lang="it-IT" dirty="0"/>
              <a:t>Università di Zurigo (Svizzera).</a:t>
            </a:r>
          </a:p>
          <a:p>
            <a:r>
              <a:rPr lang="it-IT" sz="2400" dirty="0"/>
              <a:t>Il dataset originale contiene 76 attributi, ma soltanto 11 sono stati effettivamente utilizzati;</a:t>
            </a:r>
          </a:p>
          <a:p>
            <a:endParaRPr lang="it-IT" dirty="0"/>
          </a:p>
          <a:p>
            <a:pPr rtl="0"/>
            <a:endParaRPr lang="it-IT" dirty="0"/>
          </a:p>
          <a:p>
            <a:pPr lvl="1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1518408"/>
            <a:ext cx="5436391" cy="442451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sz="2800" dirty="0"/>
              <a:t>Il dataset finale è composto da 12 colonne:</a:t>
            </a:r>
          </a:p>
          <a:p>
            <a:pPr lvl="1"/>
            <a:r>
              <a:rPr lang="it-IT" sz="2000" dirty="0"/>
              <a:t>Le prime undici sono le features considerate;</a:t>
            </a:r>
          </a:p>
          <a:p>
            <a:pPr lvl="1"/>
            <a:r>
              <a:rPr lang="it-IT" sz="2000" dirty="0"/>
              <a:t>L’ultima colonna rappresenta l’elemento target;</a:t>
            </a:r>
          </a:p>
          <a:p>
            <a:r>
              <a:rPr lang="it-IT" sz="2800" dirty="0"/>
              <a:t>Il campo target è denominato ‘</a:t>
            </a:r>
            <a:r>
              <a:rPr lang="it-IT" sz="2800" dirty="0" err="1"/>
              <a:t>HeartDisease</a:t>
            </a:r>
            <a:r>
              <a:rPr lang="it-IT" sz="2800" dirty="0"/>
              <a:t>’ e contiene solo due valori possibili; 0 e 1;</a:t>
            </a:r>
          </a:p>
          <a:p>
            <a:pPr lvl="1"/>
            <a:r>
              <a:rPr lang="it-IT" sz="2000" dirty="0"/>
              <a:t>Valore 0: probabilità che la malattia cardiaca si manifesti inferiore al 50%;</a:t>
            </a:r>
          </a:p>
          <a:p>
            <a:pPr lvl="1"/>
            <a:r>
              <a:rPr lang="it-IT" sz="2000" dirty="0"/>
              <a:t>Valore 1: probabilità che la malattia cardiaca si manifesti superiore al 50%.</a:t>
            </a:r>
          </a:p>
          <a:p>
            <a:pPr lvl="1"/>
            <a:endParaRPr lang="it-IT" sz="20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9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286005" cy="772675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Contenuto del dataset </a:t>
            </a:r>
            <a:r>
              <a:rPr lang="it-IT" dirty="0" err="1">
                <a:hlinkClick r:id="rId3"/>
              </a:rPr>
              <a:t>heart-failure-prediction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1EC8347-8A41-4F56-8DE0-52BB4EDCAA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1854504" y="1757502"/>
            <a:ext cx="7378092" cy="402720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14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425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Descrizione delle features 1/2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6587"/>
            <a:ext cx="5429114" cy="4424518"/>
          </a:xfrm>
        </p:spPr>
        <p:txBody>
          <a:bodyPr rtlCol="0">
            <a:normAutofit fontScale="70000" lnSpcReduction="20000"/>
          </a:bodyPr>
          <a:lstStyle/>
          <a:p>
            <a:r>
              <a:rPr lang="it-IT" dirty="0"/>
              <a:t>Age: età del paziente espressa in anni;</a:t>
            </a:r>
          </a:p>
          <a:p>
            <a:r>
              <a:rPr lang="it-IT" dirty="0"/>
              <a:t>Sex: indica il sesso del paziente (M = maschio, F = femmina);</a:t>
            </a:r>
          </a:p>
          <a:p>
            <a:r>
              <a:rPr lang="it-IT" dirty="0" err="1"/>
              <a:t>ChestPainType</a:t>
            </a:r>
            <a:r>
              <a:rPr lang="it-IT" dirty="0"/>
              <a:t>: esprime il tipo di dolore al petto riscontrato nel paziente. Possibili valori:</a:t>
            </a:r>
          </a:p>
          <a:p>
            <a:pPr lvl="1"/>
            <a:r>
              <a:rPr lang="it-IT" dirty="0"/>
              <a:t>ASY: acronimo di ‘</a:t>
            </a:r>
            <a:r>
              <a:rPr lang="it-IT" dirty="0" err="1"/>
              <a:t>asymptomatic</a:t>
            </a:r>
            <a:r>
              <a:rPr lang="it-IT" dirty="0"/>
              <a:t>’ (asintomatico, ossia nessun dolore al petto);</a:t>
            </a:r>
          </a:p>
          <a:p>
            <a:pPr lvl="1"/>
            <a:r>
              <a:rPr lang="it-IT" dirty="0"/>
              <a:t>ATA: acronimo di </a:t>
            </a:r>
            <a:r>
              <a:rPr lang="it-IT" dirty="0" err="1"/>
              <a:t>atypical</a:t>
            </a:r>
            <a:r>
              <a:rPr lang="it-IT" dirty="0"/>
              <a:t> angina’ (dolore atipico);</a:t>
            </a:r>
          </a:p>
          <a:p>
            <a:pPr lvl="1"/>
            <a:r>
              <a:rPr lang="it-IT" dirty="0"/>
              <a:t>NAP: acronimo di ‘non-</a:t>
            </a:r>
            <a:r>
              <a:rPr lang="it-IT" dirty="0" err="1"/>
              <a:t>anginal</a:t>
            </a:r>
            <a:r>
              <a:rPr lang="it-IT" dirty="0"/>
              <a:t> </a:t>
            </a:r>
            <a:r>
              <a:rPr lang="it-IT" dirty="0" err="1"/>
              <a:t>pain</a:t>
            </a:r>
            <a:r>
              <a:rPr lang="it-IT" dirty="0"/>
              <a:t>’ (dolore non anginoso);</a:t>
            </a:r>
          </a:p>
          <a:p>
            <a:pPr lvl="1"/>
            <a:r>
              <a:rPr lang="it-IT" dirty="0"/>
              <a:t>TA: acronimo di ‘</a:t>
            </a:r>
            <a:r>
              <a:rPr lang="it-IT" dirty="0" err="1"/>
              <a:t>typical</a:t>
            </a:r>
            <a:r>
              <a:rPr lang="it-IT" dirty="0"/>
              <a:t> angina’ (dolore tipico);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1518408"/>
            <a:ext cx="5436391" cy="4424517"/>
          </a:xfrm>
        </p:spPr>
        <p:txBody>
          <a:bodyPr rtlCol="0">
            <a:normAutofit fontScale="70000" lnSpcReduction="20000"/>
          </a:bodyPr>
          <a:lstStyle/>
          <a:p>
            <a:r>
              <a:rPr lang="it-IT" sz="3200" dirty="0" err="1"/>
              <a:t>RestingBP</a:t>
            </a:r>
            <a:r>
              <a:rPr lang="it-IT" sz="3200" dirty="0"/>
              <a:t>: acronimo di ‘</a:t>
            </a:r>
            <a:r>
              <a:rPr lang="it-IT" sz="3200" dirty="0" err="1"/>
              <a:t>resting</a:t>
            </a:r>
            <a:r>
              <a:rPr lang="it-IT" sz="3200" dirty="0"/>
              <a:t> </a:t>
            </a:r>
            <a:r>
              <a:rPr lang="it-IT" sz="3200" dirty="0" err="1"/>
              <a:t>blood</a:t>
            </a:r>
            <a:r>
              <a:rPr lang="it-IT" sz="3200" dirty="0"/>
              <a:t> pressure’ (pressione sanguigna a riposso) espressa in mm Hg (millimetri di mercurio);</a:t>
            </a:r>
          </a:p>
          <a:p>
            <a:r>
              <a:rPr lang="it-IT" sz="3200" dirty="0" err="1"/>
              <a:t>Cholesterol</a:t>
            </a:r>
            <a:r>
              <a:rPr lang="it-IT" sz="3200" dirty="0"/>
              <a:t>: livello di colesterolo espresso in mg/dl, ossia milligrammi di glucosio per decilitri di sangue;</a:t>
            </a:r>
          </a:p>
          <a:p>
            <a:r>
              <a:rPr lang="it-IT" sz="3200" dirty="0" err="1"/>
              <a:t>FastingBS</a:t>
            </a:r>
            <a:r>
              <a:rPr lang="it-IT" sz="3200" dirty="0"/>
              <a:t>: acronimo di ‘</a:t>
            </a:r>
            <a:r>
              <a:rPr lang="it-IT" sz="3200" dirty="0" err="1"/>
              <a:t>fasting</a:t>
            </a:r>
            <a:r>
              <a:rPr lang="it-IT" sz="3200" dirty="0"/>
              <a:t> </a:t>
            </a:r>
            <a:r>
              <a:rPr lang="it-IT" sz="3200" dirty="0" err="1"/>
              <a:t>blood</a:t>
            </a:r>
            <a:r>
              <a:rPr lang="it-IT" sz="3200" dirty="0"/>
              <a:t> sugar’, ossia livello di glicemia a digiuno. Si tratta di un attributo di tipo booleano. Il valore 1 è associato a quei pazienti il cui livello glicemico è superiore ai 120 mg/dl, altrimenti il campo assume valore 0;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962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Descrizione delle features 2/2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6587"/>
            <a:ext cx="5429114" cy="4424518"/>
          </a:xfrm>
        </p:spPr>
        <p:txBody>
          <a:bodyPr rtlCol="0">
            <a:normAutofit fontScale="70000" lnSpcReduction="20000"/>
          </a:bodyPr>
          <a:lstStyle/>
          <a:p>
            <a:r>
              <a:rPr lang="it-IT" dirty="0" err="1"/>
              <a:t>RestingECG</a:t>
            </a:r>
            <a:r>
              <a:rPr lang="it-IT" dirty="0"/>
              <a:t>: acronimo di ‘</a:t>
            </a:r>
            <a:r>
              <a:rPr lang="it-IT" dirty="0" err="1"/>
              <a:t>resting</a:t>
            </a:r>
            <a:r>
              <a:rPr lang="it-IT" dirty="0"/>
              <a:t> </a:t>
            </a:r>
            <a:r>
              <a:rPr lang="it-IT" dirty="0" err="1"/>
              <a:t>electrocardiographic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’, esprime i risultati dell’esame elettrocardiografico a riposo. Possibili valori:</a:t>
            </a:r>
          </a:p>
          <a:p>
            <a:pPr lvl="1"/>
            <a:r>
              <a:rPr lang="it-IT" dirty="0" err="1"/>
              <a:t>Normal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ST: il paziente presenta inversioni dell’onda T e/o elevazione o depressione del segmento ST;</a:t>
            </a:r>
          </a:p>
          <a:p>
            <a:pPr lvl="1"/>
            <a:r>
              <a:rPr lang="it-IT" dirty="0"/>
              <a:t>LVH: acronimo di ‘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ventricular</a:t>
            </a:r>
            <a:r>
              <a:rPr lang="it-IT" dirty="0"/>
              <a:t> </a:t>
            </a:r>
            <a:r>
              <a:rPr lang="it-IT" dirty="0" err="1"/>
              <a:t>hypertroph</a:t>
            </a:r>
            <a:r>
              <a:rPr lang="it-IT" dirty="0"/>
              <a:t>’ (ipertrofia ventricolare sinistra).</a:t>
            </a:r>
          </a:p>
          <a:p>
            <a:r>
              <a:rPr lang="it-IT" dirty="0" err="1"/>
              <a:t>MaxHR</a:t>
            </a:r>
            <a:r>
              <a:rPr lang="it-IT" dirty="0"/>
              <a:t>: acronimo di ‘maximum </a:t>
            </a:r>
            <a:r>
              <a:rPr lang="it-IT" dirty="0" err="1"/>
              <a:t>heart</a:t>
            </a:r>
            <a:r>
              <a:rPr lang="it-IT" dirty="0"/>
              <a:t> rate </a:t>
            </a:r>
            <a:r>
              <a:rPr lang="it-IT" dirty="0" err="1"/>
              <a:t>achieved</a:t>
            </a:r>
            <a:r>
              <a:rPr lang="it-IT" dirty="0"/>
              <a:t>’, indica la massima frequenza cardiaca raggiunta, misurata in battiti al minuto;</a:t>
            </a:r>
          </a:p>
          <a:p>
            <a:r>
              <a:rPr lang="it-IT" dirty="0" err="1"/>
              <a:t>ExerciseAngina</a:t>
            </a:r>
            <a:r>
              <a:rPr lang="it-IT" dirty="0"/>
              <a:t>: acronimo di ‘</a:t>
            </a:r>
            <a:r>
              <a:rPr lang="it-IT" dirty="0" err="1"/>
              <a:t>exercise</a:t>
            </a:r>
            <a:r>
              <a:rPr lang="it-IT" dirty="0"/>
              <a:t> </a:t>
            </a:r>
            <a:r>
              <a:rPr lang="it-IT" dirty="0" err="1"/>
              <a:t>induced</a:t>
            </a:r>
            <a:r>
              <a:rPr lang="it-IT" dirty="0"/>
              <a:t> angina’, ossia dolore al petto indotto da esercizio fisico.  Solo due valori possibili : N (No) indica assenza di dolore, il valore Y (Yes) ne indica la presenza;</a:t>
            </a:r>
          </a:p>
          <a:p>
            <a:endParaRPr lang="it-IT" dirty="0"/>
          </a:p>
          <a:p>
            <a:pPr rtl="0"/>
            <a:endParaRPr lang="it-IT" dirty="0"/>
          </a:p>
          <a:p>
            <a:pPr lvl="1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1518408"/>
            <a:ext cx="5436391" cy="4424517"/>
          </a:xfrm>
        </p:spPr>
        <p:txBody>
          <a:bodyPr rtlCol="0">
            <a:normAutofit fontScale="70000" lnSpcReduction="20000"/>
          </a:bodyPr>
          <a:lstStyle/>
          <a:p>
            <a:r>
              <a:rPr lang="it-IT" sz="3200" dirty="0" err="1"/>
              <a:t>Oldpeak</a:t>
            </a:r>
            <a:r>
              <a:rPr lang="it-IT" sz="3200" dirty="0"/>
              <a:t>: indica la depressione del segmento ST indotta dall'esercizio fisico rispetto al riposo, espressa in mm;</a:t>
            </a:r>
          </a:p>
          <a:p>
            <a:r>
              <a:rPr lang="it-IT" sz="3200" dirty="0" err="1"/>
              <a:t>ST_Slope</a:t>
            </a:r>
            <a:r>
              <a:rPr lang="it-IT" sz="3200" dirty="0"/>
              <a:t>: indica la pendenza del segmento ST di picco indotta dall’esercizio fisico. Valori previsti:</a:t>
            </a:r>
          </a:p>
          <a:p>
            <a:pPr lvl="1"/>
            <a:r>
              <a:rPr lang="it-IT" sz="2400" dirty="0" err="1"/>
              <a:t>upsloping</a:t>
            </a:r>
            <a:r>
              <a:rPr lang="it-IT" sz="2400" dirty="0"/>
              <a:t> (salita);</a:t>
            </a:r>
          </a:p>
          <a:p>
            <a:pPr lvl="1"/>
            <a:r>
              <a:rPr lang="it-IT" sz="3200" dirty="0" err="1"/>
              <a:t>flat</a:t>
            </a:r>
            <a:r>
              <a:rPr lang="it-IT" sz="3200" dirty="0"/>
              <a:t> (piatto);</a:t>
            </a:r>
          </a:p>
          <a:p>
            <a:pPr lvl="1"/>
            <a:r>
              <a:rPr lang="it-IT" sz="3200" dirty="0" err="1"/>
              <a:t>downsloping</a:t>
            </a:r>
            <a:r>
              <a:rPr lang="it-IT" sz="3200" dirty="0"/>
              <a:t> (discesa).</a:t>
            </a:r>
          </a:p>
          <a:p>
            <a:endParaRPr lang="it-IT" sz="3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16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067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0139029" cy="607721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Acquisizione del dataset: classe </a:t>
            </a:r>
            <a:r>
              <a:rPr lang="it-IT" dirty="0" err="1"/>
              <a:t>DataFrame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17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66661" y="1249363"/>
            <a:ext cx="9179843" cy="4975225"/>
          </a:xfrm>
        </p:spPr>
      </p:pic>
    </p:spTree>
    <p:extLst>
      <p:ext uri="{BB962C8B-B14F-4D97-AF65-F5344CB8AC3E}">
        <p14:creationId xmlns:p14="http://schemas.microsoft.com/office/powerpoint/2010/main" val="214465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Fase di </a:t>
            </a:r>
            <a:r>
              <a:rPr lang="it-IT" dirty="0" err="1"/>
              <a:t>pre</a:t>
            </a:r>
            <a:r>
              <a:rPr lang="it-IT" dirty="0"/>
              <a:t>-processing 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862" y="1403117"/>
            <a:ext cx="5436392" cy="535354"/>
          </a:xfrm>
        </p:spPr>
        <p:txBody>
          <a:bodyPr rtlCol="0"/>
          <a:lstStyle/>
          <a:p>
            <a:pPr rtl="0"/>
            <a:r>
              <a:rPr lang="it-IT" dirty="0"/>
              <a:t>Attività svolte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0862" y="2164360"/>
            <a:ext cx="4566422" cy="4144365"/>
          </a:xfrm>
        </p:spPr>
        <p:txBody>
          <a:bodyPr rtlCol="0"/>
          <a:lstStyle/>
          <a:p>
            <a:pPr rtl="0"/>
            <a:r>
              <a:rPr lang="it-IT" dirty="0"/>
              <a:t>Vettorizzazione delle features;</a:t>
            </a:r>
          </a:p>
          <a:p>
            <a:pPr lvl="1"/>
            <a:r>
              <a:rPr lang="it-IT" dirty="0"/>
              <a:t>Agisce sugli attributi multi-valore;</a:t>
            </a:r>
          </a:p>
          <a:p>
            <a:pPr lvl="1"/>
            <a:r>
              <a:rPr lang="it-IT" dirty="0"/>
              <a:t>Aumento delle features complessive;</a:t>
            </a:r>
          </a:p>
          <a:p>
            <a:pPr lvl="1"/>
            <a:r>
              <a:rPr lang="it-IT" dirty="0"/>
              <a:t>Tecniche utilizzate:</a:t>
            </a:r>
          </a:p>
          <a:p>
            <a:pPr lvl="2"/>
            <a:r>
              <a:rPr lang="it-IT" dirty="0"/>
              <a:t>One hot encoding:</a:t>
            </a:r>
          </a:p>
          <a:p>
            <a:pPr lvl="2"/>
            <a:r>
              <a:rPr lang="it-IT" dirty="0"/>
              <a:t>Word </a:t>
            </a:r>
            <a:r>
              <a:rPr lang="it-IT" dirty="0" err="1"/>
              <a:t>bag</a:t>
            </a:r>
            <a:r>
              <a:rPr lang="it-IT" dirty="0"/>
              <a:t> model.</a:t>
            </a:r>
          </a:p>
          <a:p>
            <a:pPr rtl="0"/>
            <a:r>
              <a:rPr lang="it-IT" dirty="0"/>
              <a:t>Gestione dei valori mancanti;</a:t>
            </a:r>
          </a:p>
          <a:p>
            <a:pPr rtl="0"/>
            <a:r>
              <a:rPr lang="it-IT" dirty="0"/>
              <a:t>Scaling.</a:t>
            </a:r>
          </a:p>
          <a:p>
            <a:pPr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23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Scaling o normalizzazione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19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contenuto 9">
                <a:extLst>
                  <a:ext uri="{FF2B5EF4-FFF2-40B4-BE49-F238E27FC236}">
                    <a16:creationId xmlns:a16="http://schemas.microsoft.com/office/drawing/2014/main" id="{BFE05F71-67C9-2F21-A1C9-C34E2FF890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2610" y="1596587"/>
                <a:ext cx="5429114" cy="247207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Tecniche di normalizzazione:</a:t>
                </a:r>
              </a:p>
              <a:p>
                <a:pPr lvl="1"/>
                <a:r>
                  <a:rPr lang="it-IT" dirty="0"/>
                  <a:t>Dividere il valore dell’attributo per il suo massimo previsto </a:t>
                </a:r>
                <a:r>
                  <a:rPr lang="it-IT" dirty="0">
                    <a:sym typeface="Wingdings" panose="05000000000000000000" pitchFamily="2" charset="2"/>
                  </a:rPr>
                  <a:t> garantisce dominio [0, 1];</a:t>
                </a:r>
              </a:p>
              <a:p>
                <a:pPr lvl="1"/>
                <a:r>
                  <a:rPr lang="it-IT" dirty="0">
                    <a:sym typeface="Wingdings" panose="05000000000000000000" pitchFamily="2" charset="2"/>
                  </a:rPr>
                  <a:t>Normalizzazione media: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𝑎𝑣𝑒𝑟𝑎𝑔𝑒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it-IT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Segnaposto contenuto 9">
                <a:extLst>
                  <a:ext uri="{FF2B5EF4-FFF2-40B4-BE49-F238E27FC236}">
                    <a16:creationId xmlns:a16="http://schemas.microsoft.com/office/drawing/2014/main" id="{BFE05F71-67C9-2F21-A1C9-C34E2FF89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610" y="1596587"/>
                <a:ext cx="5429114" cy="2472074"/>
              </a:xfrm>
              <a:prstGeom prst="rect">
                <a:avLst/>
              </a:prstGeom>
              <a:blipFill>
                <a:blip r:embed="rId3"/>
                <a:stretch>
                  <a:fillRect l="-3143" t="-34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egnaposto contenuto 9">
            <a:extLst>
              <a:ext uri="{FF2B5EF4-FFF2-40B4-BE49-F238E27FC236}">
                <a16:creationId xmlns:a16="http://schemas.microsoft.com/office/drawing/2014/main" id="{04895A4A-CAEA-1C5E-0B38-8210CDE862AF}"/>
              </a:ext>
            </a:extLst>
          </p:cNvPr>
          <p:cNvSpPr txBox="1">
            <a:spLocks/>
          </p:cNvSpPr>
          <p:nvPr/>
        </p:nvSpPr>
        <p:spPr>
          <a:xfrm>
            <a:off x="265861" y="1776849"/>
            <a:ext cx="5429114" cy="4424518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Obiettivo: migliorare il processo di apprendimento e rendere il modello più efficiente;</a:t>
            </a:r>
          </a:p>
          <a:p>
            <a:r>
              <a:rPr lang="it-IT" dirty="0"/>
              <a:t>Trasformare i valori delle feature per fare in modo che siano compresi più o meno nello stesso range;</a:t>
            </a:r>
          </a:p>
          <a:p>
            <a:r>
              <a:rPr lang="it-IT" dirty="0"/>
              <a:t>Perché è importante: alcuni algoritmi di addestramento potrebbero concentrare il loro interesse su quelle feature che mostrano una variabilità più ampia, dando meno importanza alle altre;</a:t>
            </a:r>
          </a:p>
          <a:p>
            <a:r>
              <a:rPr lang="it-IT" dirty="0"/>
              <a:t>Non tutti gli algoritmi risentono di questo fenomeno, ma è buona norma applicare lo scaling per evitare comportamenti indesiderati;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867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700527"/>
            <a:ext cx="3565524" cy="1179724"/>
          </a:xfrm>
        </p:spPr>
        <p:txBody>
          <a:bodyPr rtlCol="0"/>
          <a:lstStyle/>
          <a:p>
            <a:pPr rtl="0"/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06972"/>
            <a:ext cx="3565525" cy="3785853"/>
          </a:xfrm>
        </p:spPr>
        <p:txBody>
          <a:bodyPr rtlCol="0"/>
          <a:lstStyle/>
          <a:p>
            <a:pPr rtl="0"/>
            <a:r>
              <a:rPr lang="it-IT" dirty="0"/>
              <a:t>Introduzione</a:t>
            </a:r>
          </a:p>
          <a:p>
            <a:pPr rtl="0"/>
            <a:r>
              <a:rPr lang="it-IT" dirty="0"/>
              <a:t>Come si costruisce un modello di ML</a:t>
            </a:r>
          </a:p>
          <a:p>
            <a:pPr rtl="0"/>
            <a:r>
              <a:rPr lang="it-IT" dirty="0"/>
              <a:t>Realizzazione pratica del classificatore per la predizione di malattie cardiache</a:t>
            </a:r>
          </a:p>
          <a:p>
            <a:pPr rtl="0"/>
            <a:endParaRPr lang="it-IT" dirty="0"/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Individuazione delle features da elaborare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6586"/>
            <a:ext cx="6663670" cy="4124705"/>
          </a:xfrm>
        </p:spPr>
        <p:txBody>
          <a:bodyPr rtlCol="0">
            <a:normAutofit fontScale="92500" lnSpcReduction="10000"/>
          </a:bodyPr>
          <a:lstStyle/>
          <a:p>
            <a:r>
              <a:rPr lang="it-IT" dirty="0"/>
              <a:t>Obiettivo: rendere numeriche tutte le features;</a:t>
            </a:r>
          </a:p>
          <a:p>
            <a:r>
              <a:rPr lang="it-IT" dirty="0"/>
              <a:t>Individuiamo le features su cui lavorare:</a:t>
            </a:r>
          </a:p>
          <a:p>
            <a:pPr lvl="1"/>
            <a:r>
              <a:rPr lang="it-IT" dirty="0"/>
              <a:t>Sex: due valori </a:t>
            </a:r>
            <a:r>
              <a:rPr lang="it-IT" dirty="0" err="1"/>
              <a:t>possibili,‘M</a:t>
            </a:r>
            <a:r>
              <a:rPr lang="it-IT" dirty="0"/>
              <a:t>’ e ‘F’;</a:t>
            </a:r>
          </a:p>
          <a:p>
            <a:pPr lvl="1"/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ExerciseAngina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due valori possibili, ‘Y’ e ‘N’;</a:t>
            </a:r>
          </a:p>
          <a:p>
            <a:pPr lvl="1"/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ChestPainType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RestingECG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ST_Slope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assumono valori multipli, necessaria vettorizzazione.</a:t>
            </a:r>
          </a:p>
          <a:p>
            <a:r>
              <a:rPr lang="it-IT" dirty="0"/>
              <a:t>Sex e 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ExerciseAngina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 trattiamo allo stesso modo: sostituzione con i valori 0 e 1;</a:t>
            </a:r>
          </a:p>
          <a:p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Per gli altri applichiamo la codifica One Hot </a:t>
            </a:r>
            <a:r>
              <a:rPr lang="it-IT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Encoding</a:t>
            </a: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dirty="0"/>
          </a:p>
          <a:p>
            <a:pPr rtl="0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20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643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569603" cy="772675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Fase di </a:t>
            </a:r>
            <a:r>
              <a:rPr lang="it-IT" dirty="0" err="1"/>
              <a:t>pre</a:t>
            </a:r>
            <a:r>
              <a:rPr lang="it-IT" dirty="0"/>
              <a:t>-processing: sostituzione dei valori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6586"/>
            <a:ext cx="5691318" cy="412470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Attributo Sex:</a:t>
            </a:r>
          </a:p>
          <a:p>
            <a:pPr lvl="1"/>
            <a:r>
              <a:rPr lang="it-IT" dirty="0"/>
              <a:t>Sostituiamo il valore ‘F’ con il valore 0;</a:t>
            </a:r>
          </a:p>
          <a:p>
            <a:pPr lvl="1"/>
            <a:r>
              <a:rPr lang="it-IT" dirty="0"/>
              <a:t>Sostituiamo il valore ‘M’ con 1;</a:t>
            </a:r>
          </a:p>
          <a:p>
            <a:r>
              <a:rPr lang="it-IT" dirty="0"/>
              <a:t>Attributo </a:t>
            </a:r>
            <a:r>
              <a:rPr lang="it-IT" dirty="0" err="1"/>
              <a:t>ExerciseAngina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Sostituiamo il valore ‘Y’ con 1;</a:t>
            </a:r>
          </a:p>
          <a:p>
            <a:pPr lvl="1"/>
            <a:r>
              <a:rPr lang="it-IT" dirty="0"/>
              <a:t>Sostituiamo il valore ‘N’ con 0;</a:t>
            </a:r>
          </a:p>
          <a:p>
            <a:r>
              <a:rPr lang="it-IT" dirty="0"/>
              <a:t>Utilizziamo la funzione </a:t>
            </a:r>
            <a:r>
              <a:rPr lang="it-IT" dirty="0" err="1"/>
              <a:t>replace</a:t>
            </a:r>
            <a:r>
              <a:rPr lang="it-IT" dirty="0"/>
              <a:t>() della classe </a:t>
            </a:r>
            <a:r>
              <a:rPr lang="it-IT" dirty="0" err="1"/>
              <a:t>DataFrame</a:t>
            </a:r>
            <a:r>
              <a:rPr lang="it-IT" dirty="0"/>
              <a:t>;</a:t>
            </a:r>
          </a:p>
          <a:p>
            <a:endParaRPr lang="it-IT" dirty="0"/>
          </a:p>
          <a:p>
            <a:pPr rtl="0"/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21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D9F7BE7A-3FB4-4AFB-B95D-1FDD4539B027}"/>
              </a:ext>
            </a:extLst>
          </p:cNvPr>
          <p:cNvSpPr txBox="1">
            <a:spLocks/>
          </p:cNvSpPr>
          <p:nvPr/>
        </p:nvSpPr>
        <p:spPr>
          <a:xfrm>
            <a:off x="7141970" y="1588306"/>
            <a:ext cx="4861248" cy="334758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funzione </a:t>
            </a:r>
            <a:r>
              <a:rPr lang="it-IT" dirty="0" err="1"/>
              <a:t>replace</a:t>
            </a:r>
            <a:r>
              <a:rPr lang="it-IT" dirty="0"/>
              <a:t>() richiede due parametri principali:</a:t>
            </a:r>
          </a:p>
          <a:p>
            <a:pPr lvl="1"/>
            <a:r>
              <a:rPr lang="it-IT" dirty="0"/>
              <a:t>‘</a:t>
            </a:r>
            <a:r>
              <a:rPr lang="it-IT" dirty="0" err="1"/>
              <a:t>to_replace</a:t>
            </a:r>
            <a:r>
              <a:rPr lang="it-IT" dirty="0"/>
              <a:t>’ per specificare il valore da sostituire;</a:t>
            </a:r>
          </a:p>
          <a:p>
            <a:pPr lvl="1"/>
            <a:r>
              <a:rPr lang="it-IT" dirty="0"/>
              <a:t>‘</a:t>
            </a:r>
            <a:r>
              <a:rPr lang="it-IT" dirty="0" err="1"/>
              <a:t>value</a:t>
            </a:r>
            <a:r>
              <a:rPr lang="it-IT" dirty="0"/>
              <a:t>’ per indicare il nuovo valore.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54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9274273" cy="58906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Sostituzione dei valori: attributo Sex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22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1" y="1230701"/>
            <a:ext cx="9179843" cy="4975224"/>
          </a:xfrm>
        </p:spPr>
      </p:pic>
    </p:spTree>
    <p:extLst>
      <p:ext uri="{BB962C8B-B14F-4D97-AF65-F5344CB8AC3E}">
        <p14:creationId xmlns:p14="http://schemas.microsoft.com/office/powerpoint/2010/main" val="209195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Sostituzione dei valori: attributo </a:t>
            </a:r>
            <a:r>
              <a:rPr lang="it-IT" sz="4000" dirty="0" err="1"/>
              <a:t>ExerciseAngina</a:t>
            </a:r>
            <a:endParaRPr lang="it-IT" sz="40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23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1" y="1315573"/>
            <a:ext cx="9179842" cy="4975224"/>
          </a:xfrm>
        </p:spPr>
      </p:pic>
    </p:spTree>
    <p:extLst>
      <p:ext uri="{BB962C8B-B14F-4D97-AF65-F5344CB8AC3E}">
        <p14:creationId xmlns:p14="http://schemas.microsoft.com/office/powerpoint/2010/main" val="171908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569603" cy="772675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Fase di </a:t>
            </a:r>
            <a:r>
              <a:rPr lang="it-IT" dirty="0" err="1"/>
              <a:t>pre</a:t>
            </a:r>
            <a:r>
              <a:rPr lang="it-IT" dirty="0"/>
              <a:t>-processing: one hot </a:t>
            </a:r>
            <a:r>
              <a:rPr lang="it-IT" dirty="0" err="1"/>
              <a:t>encoding</a:t>
            </a:r>
            <a:r>
              <a:rPr lang="it-IT" dirty="0"/>
              <a:t> 1/3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6586"/>
            <a:ext cx="5691318" cy="4124705"/>
          </a:xfrm>
        </p:spPr>
        <p:txBody>
          <a:bodyPr rtlCol="0">
            <a:normAutofit fontScale="70000" lnSpcReduction="20000"/>
          </a:bodyPr>
          <a:lstStyle/>
          <a:p>
            <a:r>
              <a:rPr lang="it-IT" dirty="0"/>
              <a:t>La libreria </a:t>
            </a:r>
            <a:r>
              <a:rPr lang="it-IT" dirty="0" err="1"/>
              <a:t>scikit-learn</a:t>
            </a:r>
            <a:r>
              <a:rPr lang="it-IT" dirty="0"/>
              <a:t> mette a disposizione la classe ‘</a:t>
            </a:r>
            <a:r>
              <a:rPr lang="it-IT" dirty="0" err="1"/>
              <a:t>OneHotEncoder</a:t>
            </a:r>
            <a:r>
              <a:rPr lang="it-IT" dirty="0"/>
              <a:t>’, appartenente al package ‘</a:t>
            </a:r>
            <a:r>
              <a:rPr lang="it-IT" dirty="0" err="1"/>
              <a:t>preprocessing</a:t>
            </a:r>
            <a:r>
              <a:rPr lang="it-IT" dirty="0"/>
              <a:t>’;</a:t>
            </a:r>
          </a:p>
          <a:p>
            <a:r>
              <a:rPr lang="it-IT" dirty="0"/>
              <a:t>Le trasformazioni sulle feature in Python vengono gestite attraverso oggetti ‘</a:t>
            </a:r>
            <a:r>
              <a:rPr lang="it-IT" dirty="0" err="1"/>
              <a:t>ColumnTransformer</a:t>
            </a:r>
            <a:r>
              <a:rPr lang="it-IT" dirty="0"/>
              <a:t>’: possibile applicare contemporaneamente trasformazioni diverse ai vari attributi del dataset;</a:t>
            </a:r>
          </a:p>
          <a:p>
            <a:r>
              <a:rPr lang="it-IT" dirty="0"/>
              <a:t>La classe ‘</a:t>
            </a:r>
            <a:r>
              <a:rPr lang="it-IT" dirty="0" err="1"/>
              <a:t>ColumnTransformer</a:t>
            </a:r>
            <a:r>
              <a:rPr lang="it-IT" dirty="0"/>
              <a:t>’ è definita nel package ‘compose’ di </a:t>
            </a:r>
            <a:r>
              <a:rPr lang="it-IT" dirty="0" err="1"/>
              <a:t>scikit-learn</a:t>
            </a:r>
            <a:r>
              <a:rPr lang="it-IT" dirty="0"/>
              <a:t>;</a:t>
            </a:r>
          </a:p>
          <a:p>
            <a:r>
              <a:rPr lang="it-IT" dirty="0"/>
              <a:t>Per istanziare un oggetto </a:t>
            </a:r>
            <a:r>
              <a:rPr lang="it-IT" dirty="0" err="1"/>
              <a:t>ColumnTransformer</a:t>
            </a:r>
            <a:r>
              <a:rPr lang="it-IT" dirty="0"/>
              <a:t> si deve invocare il suo costruttore specificando come parametro di input la lista dei trasformatori che si desidera applicare;</a:t>
            </a:r>
          </a:p>
          <a:p>
            <a:pPr rtl="0"/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24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D9F7BE7A-3FB4-4AFB-B95D-1FDD4539B027}"/>
              </a:ext>
            </a:extLst>
          </p:cNvPr>
          <p:cNvSpPr txBox="1">
            <a:spLocks/>
          </p:cNvSpPr>
          <p:nvPr/>
        </p:nvSpPr>
        <p:spPr>
          <a:xfrm>
            <a:off x="7141970" y="1588306"/>
            <a:ext cx="4861248" cy="3347587"/>
          </a:xfrm>
          <a:prstGeom prst="rect">
            <a:avLst/>
          </a:prstGeom>
        </p:spPr>
        <p:txBody>
          <a:bodyPr vert="horz" wrap="square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 singolo trasformatore si definisce attraverso una lista di tre elementi:</a:t>
            </a:r>
          </a:p>
          <a:p>
            <a:pPr lvl="1"/>
            <a:r>
              <a:rPr lang="it-IT" dirty="0"/>
              <a:t>una variabile stringa che funge da label;</a:t>
            </a:r>
          </a:p>
          <a:p>
            <a:pPr lvl="1"/>
            <a:r>
              <a:rPr lang="it-IT" dirty="0"/>
              <a:t>un oggetto che implementa la specifica trasformazione da applicare;</a:t>
            </a:r>
          </a:p>
          <a:p>
            <a:pPr lvl="1"/>
            <a:r>
              <a:rPr lang="it-IT" dirty="0"/>
              <a:t>una lista che indica le colonne del dataset su cui applicare la trasformazione.</a:t>
            </a:r>
          </a:p>
          <a:p>
            <a:r>
              <a:rPr lang="it-IT" dirty="0"/>
              <a:t>Le trasformazioni si realizzano effettivamente attraverso i metodi ‘</a:t>
            </a:r>
            <a:r>
              <a:rPr lang="it-IT" dirty="0" err="1"/>
              <a:t>fit</a:t>
            </a:r>
            <a:r>
              <a:rPr lang="it-IT" dirty="0"/>
              <a:t>()’ e ‘</a:t>
            </a:r>
            <a:r>
              <a:rPr lang="it-IT" dirty="0" err="1"/>
              <a:t>transform</a:t>
            </a:r>
            <a:r>
              <a:rPr lang="it-IT" dirty="0"/>
              <a:t>()’ invocati sull’oggetto di tipo  </a:t>
            </a:r>
            <a:r>
              <a:rPr lang="it-IT" dirty="0" err="1"/>
              <a:t>ColumnTrasformer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410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Fase di </a:t>
            </a:r>
            <a:r>
              <a:rPr lang="it-IT" sz="4000" dirty="0" err="1"/>
              <a:t>pre</a:t>
            </a:r>
            <a:r>
              <a:rPr lang="it-IT" sz="4000" dirty="0"/>
              <a:t>-processing: one hot </a:t>
            </a:r>
            <a:r>
              <a:rPr lang="it-IT" sz="4000" dirty="0" err="1"/>
              <a:t>encoding</a:t>
            </a:r>
            <a:r>
              <a:rPr lang="it-IT" sz="4000" dirty="0"/>
              <a:t> 2/3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25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1" y="1315573"/>
            <a:ext cx="9179842" cy="4975223"/>
          </a:xfrm>
        </p:spPr>
      </p:pic>
    </p:spTree>
    <p:extLst>
      <p:ext uri="{BB962C8B-B14F-4D97-AF65-F5344CB8AC3E}">
        <p14:creationId xmlns:p14="http://schemas.microsoft.com/office/powerpoint/2010/main" val="219665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569603" cy="772675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Fase di </a:t>
            </a:r>
            <a:r>
              <a:rPr lang="it-IT" dirty="0" err="1"/>
              <a:t>pre</a:t>
            </a:r>
            <a:r>
              <a:rPr lang="it-IT" dirty="0"/>
              <a:t>-processing: one hot </a:t>
            </a:r>
            <a:r>
              <a:rPr lang="it-IT" dirty="0" err="1"/>
              <a:t>encoding</a:t>
            </a:r>
            <a:r>
              <a:rPr lang="it-IT" dirty="0"/>
              <a:t> 3/3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1" y="1596586"/>
            <a:ext cx="8518493" cy="3759185"/>
          </a:xfrm>
        </p:spPr>
        <p:txBody>
          <a:bodyPr rtlCol="0">
            <a:normAutofit/>
          </a:bodyPr>
          <a:lstStyle/>
          <a:p>
            <a:r>
              <a:rPr lang="it-IT" dirty="0" err="1"/>
              <a:t>ChestPainType</a:t>
            </a:r>
            <a:r>
              <a:rPr lang="it-IT" dirty="0"/>
              <a:t>: 4 valori possibili, viene trasformato in 4 features binarie;</a:t>
            </a:r>
          </a:p>
          <a:p>
            <a:r>
              <a:rPr lang="it-IT" dirty="0" err="1"/>
              <a:t>RestingECG</a:t>
            </a:r>
            <a:r>
              <a:rPr lang="it-IT" dirty="0"/>
              <a:t>: 3 possibili valori, viene trasformata in 3 features binarie;</a:t>
            </a:r>
          </a:p>
          <a:p>
            <a:pPr>
              <a:lnSpc>
                <a:spcPct val="120000"/>
              </a:lnSpc>
            </a:pPr>
            <a:r>
              <a:rPr lang="it-IT" dirty="0" err="1"/>
              <a:t>ST_Slope</a:t>
            </a:r>
            <a:r>
              <a:rPr lang="it-IT" dirty="0"/>
              <a:t>: 3 possibili valori, viene trasformata in altrettante features binarie;</a:t>
            </a:r>
          </a:p>
          <a:p>
            <a:r>
              <a:rPr lang="it-IT" sz="2400" dirty="0"/>
              <a:t>Con queste modifiche il dataset passa da 11 a 18 features totali.</a:t>
            </a:r>
          </a:p>
          <a:p>
            <a:endParaRPr lang="it-IT" sz="3200" dirty="0"/>
          </a:p>
          <a:p>
            <a:endParaRPr lang="it-IT" sz="32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26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5225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569603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Fase di </a:t>
            </a:r>
            <a:r>
              <a:rPr lang="it-IT" dirty="0" err="1"/>
              <a:t>pre</a:t>
            </a:r>
            <a:r>
              <a:rPr lang="it-IT" dirty="0"/>
              <a:t>-processing: scaling 1/2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1" y="1596586"/>
            <a:ext cx="8518493" cy="3759185"/>
          </a:xfrm>
        </p:spPr>
        <p:txBody>
          <a:bodyPr rtlCol="0">
            <a:normAutofit fontScale="70000" lnSpcReduction="20000"/>
          </a:bodyPr>
          <a:lstStyle/>
          <a:p>
            <a:r>
              <a:rPr lang="it-IT" sz="3200" dirty="0"/>
              <a:t>Le classi più utilizzate sono ‘</a:t>
            </a:r>
            <a:r>
              <a:rPr lang="it-IT" sz="3200" dirty="0" err="1"/>
              <a:t>StandarScaler</a:t>
            </a:r>
            <a:r>
              <a:rPr lang="it-IT" sz="3200" dirty="0"/>
              <a:t>’ e ‘</a:t>
            </a:r>
            <a:r>
              <a:rPr lang="it-IT" sz="3200" dirty="0" err="1"/>
              <a:t>MinMaxScaler</a:t>
            </a:r>
            <a:r>
              <a:rPr lang="it-IT" sz="3200" dirty="0"/>
              <a:t>’, appartenenti al package ‘</a:t>
            </a:r>
            <a:r>
              <a:rPr lang="it-IT" sz="3200" dirty="0" err="1"/>
              <a:t>preprocessing</a:t>
            </a:r>
            <a:r>
              <a:rPr lang="it-IT" sz="3200" dirty="0"/>
              <a:t>’ di </a:t>
            </a:r>
            <a:r>
              <a:rPr lang="it-IT" sz="3200" dirty="0" err="1"/>
              <a:t>scikit-learn</a:t>
            </a:r>
            <a:r>
              <a:rPr lang="it-IT" sz="3200" dirty="0"/>
              <a:t>;</a:t>
            </a:r>
          </a:p>
          <a:p>
            <a:r>
              <a:rPr lang="it-IT" sz="3200" dirty="0" err="1"/>
              <a:t>StandarScaler</a:t>
            </a:r>
            <a:r>
              <a:rPr lang="it-IT" sz="3200" dirty="0"/>
              <a:t> trasforma le feature numeriche del dataset in modo tale da ottenere un valor medio nullo e varianza = 1.</a:t>
            </a:r>
          </a:p>
          <a:p>
            <a:r>
              <a:rPr lang="it-IT" sz="3200" dirty="0" err="1"/>
              <a:t>MinMaxScaler</a:t>
            </a:r>
            <a:r>
              <a:rPr lang="it-IT" sz="3200" dirty="0"/>
              <a:t> considera i valori minimi e massimi e poi li comprime nell’intervallo [0, 1].</a:t>
            </a:r>
          </a:p>
          <a:p>
            <a:r>
              <a:rPr lang="it-IT" sz="3200" dirty="0"/>
              <a:t>Utilizziamo quest’ultima soluzione nel nostro progetto;</a:t>
            </a:r>
          </a:p>
          <a:p>
            <a:r>
              <a:rPr lang="it-IT" sz="3200" dirty="0"/>
              <a:t>Analogamente alla classe </a:t>
            </a:r>
            <a:r>
              <a:rPr lang="it-IT" sz="3200" dirty="0" err="1"/>
              <a:t>ColumnTransformer</a:t>
            </a:r>
            <a:r>
              <a:rPr lang="it-IT" sz="3200" dirty="0"/>
              <a:t>, bisogna utilizzare i metodi ‘</a:t>
            </a:r>
            <a:r>
              <a:rPr lang="it-IT" sz="3200" dirty="0" err="1"/>
              <a:t>fit</a:t>
            </a:r>
            <a:r>
              <a:rPr lang="it-IT" sz="3200" dirty="0"/>
              <a:t>()’ e ‘</a:t>
            </a:r>
            <a:r>
              <a:rPr lang="it-IT" sz="3200" dirty="0" err="1"/>
              <a:t>transform</a:t>
            </a:r>
            <a:r>
              <a:rPr lang="it-IT" sz="3200" dirty="0"/>
              <a:t>()’ per eseguire effettivamente la normalizzazione.</a:t>
            </a:r>
          </a:p>
          <a:p>
            <a:endParaRPr lang="it-IT" sz="3200" dirty="0"/>
          </a:p>
          <a:p>
            <a:endParaRPr lang="it-IT" sz="32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27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493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Fase di </a:t>
            </a:r>
            <a:r>
              <a:rPr lang="it-IT" sz="4000" dirty="0" err="1"/>
              <a:t>pre</a:t>
            </a:r>
            <a:r>
              <a:rPr lang="it-IT" sz="4000" dirty="0"/>
              <a:t>-processing: scaling 2/2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28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1" y="1316977"/>
            <a:ext cx="9179842" cy="4972414"/>
          </a:xfrm>
        </p:spPr>
      </p:pic>
    </p:spTree>
    <p:extLst>
      <p:ext uri="{BB962C8B-B14F-4D97-AF65-F5344CB8AC3E}">
        <p14:creationId xmlns:p14="http://schemas.microsoft.com/office/powerpoint/2010/main" val="376213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569603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Costruzione del modello 1/5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6586"/>
            <a:ext cx="5691318" cy="4124705"/>
          </a:xfrm>
        </p:spPr>
        <p:txBody>
          <a:bodyPr rtlCol="0">
            <a:normAutofit/>
          </a:bodyPr>
          <a:lstStyle/>
          <a:p>
            <a:r>
              <a:rPr lang="it-IT" dirty="0"/>
              <a:t>Pratica relativamente semplice con </a:t>
            </a:r>
            <a:r>
              <a:rPr lang="it-IT" dirty="0" err="1"/>
              <a:t>scikit-learn</a:t>
            </a:r>
            <a:r>
              <a:rPr lang="it-IT" dirty="0"/>
              <a:t>;</a:t>
            </a:r>
          </a:p>
          <a:p>
            <a:r>
              <a:rPr lang="it-IT" dirty="0"/>
              <a:t>Per ogni tipologia di modello </a:t>
            </a:r>
            <a:r>
              <a:rPr lang="it-IT" dirty="0" err="1"/>
              <a:t>scikit-learn</a:t>
            </a:r>
            <a:r>
              <a:rPr lang="it-IT" dirty="0"/>
              <a:t> definisce una specifica classe;</a:t>
            </a:r>
          </a:p>
          <a:p>
            <a:r>
              <a:rPr lang="it-IT" dirty="0"/>
              <a:t>Ogni classe che implementa un modello definisce:</a:t>
            </a:r>
          </a:p>
          <a:p>
            <a:pPr lvl="1"/>
            <a:r>
              <a:rPr lang="it-IT" dirty="0"/>
              <a:t>Metodo ‘</a:t>
            </a:r>
            <a:r>
              <a:rPr lang="it-IT" dirty="0" err="1"/>
              <a:t>fit</a:t>
            </a:r>
            <a:r>
              <a:rPr lang="it-IT" dirty="0"/>
              <a:t>()’ per l’addestramento;</a:t>
            </a:r>
          </a:p>
          <a:p>
            <a:pPr lvl="1"/>
            <a:r>
              <a:rPr lang="it-IT" dirty="0"/>
              <a:t>Metodo ‘</a:t>
            </a:r>
            <a:r>
              <a:rPr lang="it-IT" dirty="0" err="1"/>
              <a:t>predict</a:t>
            </a:r>
            <a:r>
              <a:rPr lang="it-IT" dirty="0"/>
              <a:t>()’ per effettuare predizioni.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29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D9F7BE7A-3FB4-4AFB-B95D-1FDD4539B027}"/>
              </a:ext>
            </a:extLst>
          </p:cNvPr>
          <p:cNvSpPr txBox="1">
            <a:spLocks/>
          </p:cNvSpPr>
          <p:nvPr/>
        </p:nvSpPr>
        <p:spPr>
          <a:xfrm>
            <a:off x="7141970" y="1588306"/>
            <a:ext cx="4861248" cy="4010061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metodo ‘</a:t>
            </a:r>
            <a:r>
              <a:rPr lang="it-IT" dirty="0" err="1"/>
              <a:t>fit</a:t>
            </a:r>
            <a:r>
              <a:rPr lang="it-IT" dirty="0"/>
              <a:t>()’ richiede due parametri di input:</a:t>
            </a:r>
          </a:p>
          <a:p>
            <a:pPr lvl="1"/>
            <a:r>
              <a:rPr lang="it-IT" dirty="0"/>
              <a:t>la lista degli esempi contenenti i valori delle feature;</a:t>
            </a:r>
          </a:p>
          <a:p>
            <a:pPr lvl="1"/>
            <a:r>
              <a:rPr lang="it-IT" dirty="0"/>
              <a:t>i corrispondenti valori della variabile target;</a:t>
            </a:r>
          </a:p>
          <a:p>
            <a:r>
              <a:rPr lang="it-IT" dirty="0"/>
              <a:t>Necessario separare le feature dalla variabile target nel dataset di addestramento;</a:t>
            </a:r>
          </a:p>
          <a:p>
            <a:r>
              <a:rPr lang="it-IT" dirty="0"/>
              <a:t>Il metodo ‘</a:t>
            </a:r>
            <a:r>
              <a:rPr lang="it-IT" dirty="0" err="1"/>
              <a:t>predict</a:t>
            </a:r>
            <a:r>
              <a:rPr lang="it-IT" dirty="0"/>
              <a:t>()’ richiede un solo parametro di input: la lista degli esempi di cui si vuole stimare la variabile target;</a:t>
            </a:r>
          </a:p>
          <a:p>
            <a:r>
              <a:rPr lang="it-IT" dirty="0"/>
              <a:t>Il valore restituito dal metodo ‘</a:t>
            </a:r>
            <a:r>
              <a:rPr lang="it-IT" dirty="0" err="1"/>
              <a:t>predict</a:t>
            </a:r>
            <a:r>
              <a:rPr lang="it-IT" dirty="0"/>
              <a:t>()’ sarà proprio la stima della variabile target.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53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Introduzione 1/2</a:t>
            </a:r>
          </a:p>
        </p:txBody>
      </p:sp>
      <p:pic>
        <p:nvPicPr>
          <p:cNvPr id="25" name="Segnaposto immagine 24" descr="Schermata diagramma digital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25667" y="0"/>
            <a:ext cx="3054096" cy="3776472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45116" y="431451"/>
            <a:ext cx="6641415" cy="4618722"/>
          </a:xfrm>
          <a:noFill/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Significato di Machine Learning;</a:t>
            </a:r>
          </a:p>
          <a:p>
            <a:pPr rtl="0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ML ribalta completamente il paradigma dell’informatica classica;</a:t>
            </a:r>
          </a:p>
          <a:p>
            <a:pPr rtl="0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’organizzazione mondiale della sanità (OMS) ha stimato che ogni anno nel mondo si verificano 18,5 milioni di decessi a causa di malattie cardiache;</a:t>
            </a:r>
          </a:p>
          <a:p>
            <a:pPr rtl="0"/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Dato statistico del 2021, confermato da un articolo </a:t>
            </a:r>
            <a:r>
              <a:rPr lang="it-IT" sz="1800">
                <a:latin typeface="Calibri" panose="020F0502020204030204" pitchFamily="34" charset="0"/>
                <a:cs typeface="Times New Roman" panose="02020603050405020304" pitchFamily="18" charset="0"/>
              </a:rPr>
              <a:t>del Sole 24 </a:t>
            </a: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ore dello scorso settembre;</a:t>
            </a:r>
          </a:p>
          <a:p>
            <a:pPr rtl="0"/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 Italia: malattie cardio-vascolari prima causa di morte:</a:t>
            </a:r>
          </a:p>
          <a:p>
            <a:pPr lvl="1"/>
            <a:r>
              <a:rPr lang="it-IT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31,7% negli uomini;</a:t>
            </a:r>
          </a:p>
          <a:p>
            <a:pPr lvl="1"/>
            <a:r>
              <a:rPr lang="it-IT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37,7% nelle donne.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prognosi precoce di malattie cardiovascolari può aiutare a prendere decisioni in merito al cambiamento dello stile di vita nei pazienti ad alto rischio e, a sua volta, a ridurre le complicanze;</a:t>
            </a:r>
          </a:p>
          <a:p>
            <a:pPr marL="0" indent="0" rtl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569603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Costruzione del modello 2/5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6586"/>
            <a:ext cx="5691318" cy="4124705"/>
          </a:xfrm>
        </p:spPr>
        <p:txBody>
          <a:bodyPr rtlCol="0">
            <a:normAutofit fontScale="92500" lnSpcReduction="20000"/>
          </a:bodyPr>
          <a:lstStyle/>
          <a:p>
            <a:r>
              <a:rPr lang="it-IT" dirty="0"/>
              <a:t>In ottica validazione, l’addestramento del modello viene eseguito utilizzando solo una porzione del dataset di input, lasciando il resto per la fase di test;</a:t>
            </a:r>
          </a:p>
          <a:p>
            <a:r>
              <a:rPr lang="it-IT" dirty="0"/>
              <a:t>Prima di eseguire la fase di addestramento dobbiamo dividere il dataset in due porzioni: dataset di training e dataset di test;</a:t>
            </a:r>
          </a:p>
          <a:p>
            <a:r>
              <a:rPr lang="it-IT" dirty="0"/>
              <a:t>Utilizziamo la funzione ‘</a:t>
            </a:r>
            <a:r>
              <a:rPr lang="it-IT" dirty="0" err="1"/>
              <a:t>train_test_split</a:t>
            </a:r>
            <a:r>
              <a:rPr lang="it-IT" dirty="0"/>
              <a:t>()’, definita nel package ‘</a:t>
            </a:r>
            <a:r>
              <a:rPr lang="it-IT" dirty="0" err="1"/>
              <a:t>model_selection</a:t>
            </a:r>
            <a:r>
              <a:rPr lang="it-IT" dirty="0"/>
              <a:t>’ di </a:t>
            </a:r>
            <a:r>
              <a:rPr lang="it-IT" dirty="0" err="1"/>
              <a:t>scikit-learn</a:t>
            </a:r>
            <a:r>
              <a:rPr lang="it-IT" dirty="0"/>
              <a:t>, che esegue la separazione selezionando gli esempi in modo casuale.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30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D9F7BE7A-3FB4-4AFB-B95D-1FDD4539B027}"/>
              </a:ext>
            </a:extLst>
          </p:cNvPr>
          <p:cNvSpPr txBox="1">
            <a:spLocks/>
          </p:cNvSpPr>
          <p:nvPr/>
        </p:nvSpPr>
        <p:spPr>
          <a:xfrm>
            <a:off x="7067324" y="1577550"/>
            <a:ext cx="4861248" cy="1656715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funzione ‘</a:t>
            </a:r>
            <a:r>
              <a:rPr lang="it-IT" dirty="0" err="1"/>
              <a:t>train_test_split</a:t>
            </a:r>
            <a:r>
              <a:rPr lang="it-IT" dirty="0"/>
              <a:t>()’ permette di specificare l’attributo opzionale ‘test-size’ per indicare esplicitamente la dimensione del dataset di test rispetto al totale.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241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Costruzione del modello 3/5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31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1" y="1316977"/>
            <a:ext cx="9179841" cy="4972414"/>
          </a:xfrm>
        </p:spPr>
      </p:pic>
    </p:spTree>
    <p:extLst>
      <p:ext uri="{BB962C8B-B14F-4D97-AF65-F5344CB8AC3E}">
        <p14:creationId xmlns:p14="http://schemas.microsoft.com/office/powerpoint/2010/main" val="28059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569603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Costruzione del modello 4/5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6587"/>
            <a:ext cx="9022346" cy="4384335"/>
          </a:xfrm>
        </p:spPr>
        <p:txBody>
          <a:bodyPr rtlCol="0">
            <a:normAutofit/>
          </a:bodyPr>
          <a:lstStyle/>
          <a:p>
            <a:r>
              <a:rPr lang="it-IT" dirty="0"/>
              <a:t>Realizziamo concretamente tre classificatori: un modello di regressione logistica, un albero decisionale e un Random </a:t>
            </a:r>
            <a:r>
              <a:rPr lang="it-IT" dirty="0" err="1"/>
              <a:t>Forest</a:t>
            </a:r>
            <a:r>
              <a:rPr lang="it-IT" dirty="0"/>
              <a:t>;</a:t>
            </a:r>
          </a:p>
          <a:p>
            <a:r>
              <a:rPr lang="it-IT" dirty="0"/>
              <a:t>Utilizziamo le classi ‘</a:t>
            </a:r>
            <a:r>
              <a:rPr lang="it-IT" dirty="0" err="1"/>
              <a:t>LogisticRegressor</a:t>
            </a:r>
            <a:r>
              <a:rPr lang="it-IT" dirty="0"/>
              <a:t>’, ‘</a:t>
            </a:r>
            <a:r>
              <a:rPr lang="it-IT" dirty="0" err="1"/>
              <a:t>DecisionTreeClassifier</a:t>
            </a:r>
            <a:r>
              <a:rPr lang="it-IT" dirty="0"/>
              <a:t>’ e ‘</a:t>
            </a:r>
            <a:r>
              <a:rPr lang="it-IT" dirty="0" err="1"/>
              <a:t>RandomForestClassifier</a:t>
            </a:r>
            <a:r>
              <a:rPr lang="it-IT" dirty="0"/>
              <a:t>’ messe a disposizione dalla libreria </a:t>
            </a:r>
            <a:r>
              <a:rPr lang="it-IT" dirty="0" err="1"/>
              <a:t>scikit-learn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Invochiamo i rispettivi costruttori;</a:t>
            </a:r>
          </a:p>
          <a:p>
            <a:pPr lvl="1"/>
            <a:r>
              <a:rPr lang="it-IT" dirty="0"/>
              <a:t>Utilizziamo il metodo ‘</a:t>
            </a:r>
            <a:r>
              <a:rPr lang="it-IT" dirty="0" err="1"/>
              <a:t>fit</a:t>
            </a:r>
            <a:r>
              <a:rPr lang="it-IT" dirty="0"/>
              <a:t>()’ per l’addestramento.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32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092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Costruzione del modello 5/5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33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1" y="1316977"/>
            <a:ext cx="9179841" cy="4972413"/>
          </a:xfrm>
        </p:spPr>
      </p:pic>
    </p:spTree>
    <p:extLst>
      <p:ext uri="{BB962C8B-B14F-4D97-AF65-F5344CB8AC3E}">
        <p14:creationId xmlns:p14="http://schemas.microsoft.com/office/powerpoint/2010/main" val="3989641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569603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Fase di validazione 1/6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6586"/>
            <a:ext cx="5691318" cy="4124705"/>
          </a:xfrm>
        </p:spPr>
        <p:txBody>
          <a:bodyPr rtlCol="0">
            <a:normAutofit/>
          </a:bodyPr>
          <a:lstStyle/>
          <a:p>
            <a:r>
              <a:rPr lang="it-IT" dirty="0"/>
              <a:t>L’accuratezza viene calcolata in due step:</a:t>
            </a:r>
          </a:p>
          <a:p>
            <a:pPr lvl="1"/>
            <a:r>
              <a:rPr lang="it-IT" dirty="0"/>
              <a:t>si utilizza il modello da valutare per effettuare delle predizioni sui dati di test;</a:t>
            </a:r>
          </a:p>
          <a:p>
            <a:pPr lvl="1"/>
            <a:r>
              <a:rPr lang="it-IT" dirty="0"/>
              <a:t>si mettono a confronto le predizioni con le risposte desiderate.</a:t>
            </a:r>
          </a:p>
          <a:p>
            <a:r>
              <a:rPr lang="it-IT" dirty="0"/>
              <a:t>Per il calcolo dell’accuratezza utilizziamo la funzione ‘</a:t>
            </a:r>
            <a:r>
              <a:rPr lang="it-IT" dirty="0" err="1"/>
              <a:t>accuracy_score</a:t>
            </a:r>
            <a:r>
              <a:rPr lang="it-IT" dirty="0"/>
              <a:t>()’ appartenente al package ‘</a:t>
            </a:r>
            <a:r>
              <a:rPr lang="it-IT" dirty="0" err="1"/>
              <a:t>metrics</a:t>
            </a:r>
            <a:r>
              <a:rPr lang="it-IT" dirty="0"/>
              <a:t>’ della libreria </a:t>
            </a:r>
            <a:r>
              <a:rPr lang="it-IT" dirty="0" err="1"/>
              <a:t>scikit-learn</a:t>
            </a:r>
            <a:r>
              <a:rPr lang="it-IT" dirty="0"/>
              <a:t>;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34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D9F7BE7A-3FB4-4AFB-B95D-1FDD4539B027}"/>
              </a:ext>
            </a:extLst>
          </p:cNvPr>
          <p:cNvSpPr txBox="1">
            <a:spLocks/>
          </p:cNvSpPr>
          <p:nvPr/>
        </p:nvSpPr>
        <p:spPr>
          <a:xfrm>
            <a:off x="7141970" y="1588306"/>
            <a:ext cx="4861248" cy="401006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Tale funzione prende in input due variabili: </a:t>
            </a:r>
          </a:p>
          <a:p>
            <a:pPr lvl="1"/>
            <a:r>
              <a:rPr lang="it-IT" dirty="0"/>
              <a:t>l’array contenente le risposte desiderate;</a:t>
            </a:r>
          </a:p>
          <a:p>
            <a:pPr lvl="1"/>
            <a:r>
              <a:rPr lang="it-IT" dirty="0"/>
              <a:t>l’array dei valori predetti. </a:t>
            </a:r>
          </a:p>
          <a:p>
            <a:r>
              <a:rPr lang="it-IT" dirty="0"/>
              <a:t>Il risultato ottenuto rappresenta l’accuratezza del modello in esame.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0276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Fase di validazione 2/6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35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2" y="1316977"/>
            <a:ext cx="9179839" cy="4972413"/>
          </a:xfrm>
        </p:spPr>
      </p:pic>
    </p:spTree>
    <p:extLst>
      <p:ext uri="{BB962C8B-B14F-4D97-AF65-F5344CB8AC3E}">
        <p14:creationId xmlns:p14="http://schemas.microsoft.com/office/powerpoint/2010/main" val="1853015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569603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Fase di validazione 3/6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6586"/>
            <a:ext cx="5691318" cy="4124705"/>
          </a:xfrm>
        </p:spPr>
        <p:txBody>
          <a:bodyPr rtlCol="0">
            <a:normAutofit fontScale="92500" lnSpcReduction="20000"/>
          </a:bodyPr>
          <a:lstStyle/>
          <a:p>
            <a:r>
              <a:rPr lang="it-IT" dirty="0"/>
              <a:t>Se eseguiamo il programma più volte, notiamo che ad ogni istanza otteniamo valori di accuratezza diversi. Questo comportamento dipende essenzialmente da due fattori:</a:t>
            </a:r>
          </a:p>
          <a:p>
            <a:pPr lvl="1"/>
            <a:r>
              <a:rPr lang="it-IT" dirty="0"/>
              <a:t>il dataset di training e quello di test vengono determinati ogni volta in modo casuale;</a:t>
            </a:r>
          </a:p>
          <a:p>
            <a:pPr lvl="1"/>
            <a:r>
              <a:rPr lang="it-IT" dirty="0"/>
              <a:t>le istanze delle classi utilizzate vengono inizializzate di nuovo ad ogni esecuzione;</a:t>
            </a:r>
          </a:p>
          <a:p>
            <a:r>
              <a:rPr lang="it-IT" dirty="0"/>
              <a:t>Per scegliere il modello più efficiente potremmo eseguire il programma un numero predefinito di volte per poi memorizzare quello che ha riportato il valore di accuratezza più elevato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36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D9F7BE7A-3FB4-4AFB-B95D-1FDD4539B027}"/>
              </a:ext>
            </a:extLst>
          </p:cNvPr>
          <p:cNvSpPr txBox="1">
            <a:spLocks/>
          </p:cNvSpPr>
          <p:nvPr/>
        </p:nvSpPr>
        <p:spPr>
          <a:xfrm>
            <a:off x="7141970" y="1588306"/>
            <a:ext cx="4861248" cy="4010061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Per serializzare un modello di Machine Learning e salvarlo in un file possiamo utilizzare la libreria ‘</a:t>
            </a:r>
            <a:r>
              <a:rPr lang="it-IT" dirty="0" err="1"/>
              <a:t>pickle</a:t>
            </a:r>
            <a:r>
              <a:rPr lang="it-IT" dirty="0"/>
              <a:t>’, che mette a disposizione:</a:t>
            </a:r>
          </a:p>
          <a:p>
            <a:pPr lvl="1"/>
            <a:r>
              <a:rPr lang="it-IT" dirty="0"/>
              <a:t>la funzione ‘</a:t>
            </a:r>
            <a:r>
              <a:rPr lang="it-IT" dirty="0" err="1"/>
              <a:t>dump</a:t>
            </a:r>
            <a:r>
              <a:rPr lang="it-IT" dirty="0"/>
              <a:t>()’;</a:t>
            </a:r>
          </a:p>
          <a:p>
            <a:pPr lvl="1"/>
            <a:r>
              <a:rPr lang="it-IT" dirty="0"/>
              <a:t>la funzione ‘load()’, per effettuare il compito inverso;</a:t>
            </a:r>
          </a:p>
          <a:p>
            <a:r>
              <a:rPr lang="it-IT" dirty="0"/>
              <a:t>Il ricaricamento da disco potrebbe essere utile alla pubblicazione del modello sul web.</a:t>
            </a:r>
          </a:p>
        </p:txBody>
      </p:sp>
    </p:spTree>
    <p:extLst>
      <p:ext uri="{BB962C8B-B14F-4D97-AF65-F5344CB8AC3E}">
        <p14:creationId xmlns:p14="http://schemas.microsoft.com/office/powerpoint/2010/main" val="3017783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Fase di validazione 4/6: import della libreria </a:t>
            </a:r>
            <a:r>
              <a:rPr lang="it-IT" sz="4000" dirty="0" err="1"/>
              <a:t>pickle</a:t>
            </a:r>
            <a:endParaRPr lang="it-IT" sz="40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37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2" y="1316977"/>
            <a:ext cx="9179839" cy="4972412"/>
          </a:xfrm>
        </p:spPr>
      </p:pic>
    </p:spTree>
    <p:extLst>
      <p:ext uri="{BB962C8B-B14F-4D97-AF65-F5344CB8AC3E}">
        <p14:creationId xmlns:p14="http://schemas.microsoft.com/office/powerpoint/2010/main" val="2545398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Fase di validazione 5/6: creazione del ciclo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38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3" y="1316977"/>
            <a:ext cx="9179837" cy="4972412"/>
          </a:xfrm>
        </p:spPr>
      </p:pic>
    </p:spTree>
    <p:extLst>
      <p:ext uri="{BB962C8B-B14F-4D97-AF65-F5344CB8AC3E}">
        <p14:creationId xmlns:p14="http://schemas.microsoft.com/office/powerpoint/2010/main" val="3789759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550943" cy="645042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Fase di validazione 6/6: calcolo del modello migliore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39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66667" y="1316979"/>
            <a:ext cx="9179837" cy="4972411"/>
          </a:xfrm>
        </p:spPr>
      </p:pic>
    </p:spTree>
    <p:extLst>
      <p:ext uri="{BB962C8B-B14F-4D97-AF65-F5344CB8AC3E}">
        <p14:creationId xmlns:p14="http://schemas.microsoft.com/office/powerpoint/2010/main" val="22717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Introduzione 2/2</a:t>
            </a:r>
          </a:p>
        </p:txBody>
      </p:sp>
      <p:pic>
        <p:nvPicPr>
          <p:cNvPr id="25" name="Segnaposto immagine 24" descr="Schermata diagramma digital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25667" y="0"/>
            <a:ext cx="3054096" cy="3776472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20616" y="414672"/>
            <a:ext cx="6641415" cy="5801569"/>
          </a:xfrm>
          <a:noFill/>
        </p:spPr>
        <p:txBody>
          <a:bodyPr rtlCol="0">
            <a:normAutofit/>
          </a:bodyPr>
          <a:lstStyle/>
          <a:p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scopo è quello di costruire un classificatore che sia in grado di predire il manifestarsi di malattie cardiache;</a:t>
            </a:r>
          </a:p>
          <a:p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Cos’è un classificatore e differenze con un modello di regressione;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come strumento di codifica: rappresenta uno dei linguaggi attualmente più utilizzati in ambito Intelligenza Artificiale e, più specificatamente, nel campo del Machine Learning;</a:t>
            </a:r>
          </a:p>
          <a:p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Perché Python:</a:t>
            </a:r>
          </a:p>
          <a:p>
            <a:pPr lvl="1"/>
            <a:r>
              <a:rPr lang="it-IT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Librerie molto potenti (sci-kit </a:t>
            </a:r>
            <a:r>
              <a:rPr lang="it-IT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it-IT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it-IT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Scrivere poche righe di codice.</a:t>
            </a:r>
          </a:p>
          <a:p>
            <a:pPr lvl="1"/>
            <a:endParaRPr lang="it-IT" sz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6452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Esecuzione del programma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40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70507" y="1319059"/>
            <a:ext cx="9172148" cy="4968247"/>
          </a:xfrm>
        </p:spPr>
      </p:pic>
    </p:spTree>
    <p:extLst>
      <p:ext uri="{BB962C8B-B14F-4D97-AF65-F5344CB8AC3E}">
        <p14:creationId xmlns:p14="http://schemas.microsoft.com/office/powerpoint/2010/main" val="4078092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it-IT" dirty="0"/>
              <a:t>Risultato ottenuto 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311" y="1559849"/>
            <a:ext cx="7871460" cy="351555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Il risultato ottenuto, che ha privilegiato il modello di regressione logistica rispetto a quelli non lineari, dipende da diversi fattori:</a:t>
            </a:r>
          </a:p>
          <a:p>
            <a:pPr lvl="1"/>
            <a:r>
              <a:rPr lang="it-IT" dirty="0"/>
              <a:t>il dataset a disposizione ha una dimensione ridotta;</a:t>
            </a:r>
          </a:p>
          <a:p>
            <a:pPr lvl="1"/>
            <a:r>
              <a:rPr lang="it-IT" dirty="0"/>
              <a:t>anche il numero di features utilizzate non è molto elevato;</a:t>
            </a:r>
          </a:p>
          <a:p>
            <a:pPr lvl="1"/>
            <a:r>
              <a:rPr lang="it-IT" dirty="0"/>
              <a:t>sono stati utilizzati algoritmi con parametrizzazioni di default.</a:t>
            </a:r>
          </a:p>
          <a:p>
            <a:r>
              <a:rPr lang="it-IT" dirty="0"/>
              <a:t>Necessario approfondire la documentazione della libreria ‘sci-kit </a:t>
            </a:r>
            <a:r>
              <a:rPr lang="it-IT" dirty="0" err="1"/>
              <a:t>learn</a:t>
            </a:r>
            <a:r>
              <a:rPr lang="it-IT" dirty="0"/>
              <a:t>’ e studiare come ottimizzare gli algoritmi modificandone i parametri di configurazione.</a:t>
            </a:r>
          </a:p>
          <a:p>
            <a:pPr lvl="0"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549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6"/>
            <a:ext cx="11641139" cy="589060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Utilizzo del modello precedentemente salvato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42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74D7C7E-9D17-4457-8B07-1ABB20F6EE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1170507" y="1319059"/>
            <a:ext cx="9172148" cy="4968246"/>
          </a:xfrm>
        </p:spPr>
      </p:pic>
    </p:spTree>
    <p:extLst>
      <p:ext uri="{BB962C8B-B14F-4D97-AF65-F5344CB8AC3E}">
        <p14:creationId xmlns:p14="http://schemas.microsoft.com/office/powerpoint/2010/main" val="634948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sp>
        <p:nvSpPr>
          <p:cNvPr id="23" name="Sottotito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it-IT" dirty="0"/>
              <a:t>Andrea Campetella</a:t>
            </a:r>
          </a:p>
          <a:p>
            <a:pPr rtl="0"/>
            <a:r>
              <a:rPr lang="it-IT" dirty="0"/>
              <a:t>andrea.campetella@libero.it</a:t>
            </a:r>
          </a:p>
          <a:p>
            <a:pPr rtl="0"/>
            <a:endParaRPr lang="it-IT" dirty="0"/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77506"/>
            <a:ext cx="5437187" cy="434105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it-IT" dirty="0"/>
              <a:t>Come si costruisce un modello di Machine Learning</a:t>
            </a:r>
            <a:endParaRPr lang="it-I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773" y="377506"/>
            <a:ext cx="5437187" cy="5796791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Selezione di un dataset;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Fase di </a:t>
            </a:r>
            <a:r>
              <a:rPr lang="it-IT" dirty="0" err="1"/>
              <a:t>p</a:t>
            </a:r>
            <a:r>
              <a:rPr lang="it-IT" kern="1200" dirty="0" err="1">
                <a:latin typeface="+mn-lt"/>
                <a:ea typeface="+mn-ea"/>
                <a:cs typeface="+mn-cs"/>
              </a:rPr>
              <a:t>re</a:t>
            </a:r>
            <a:r>
              <a:rPr lang="it-IT" kern="1200" dirty="0">
                <a:latin typeface="+mn-lt"/>
                <a:ea typeface="+mn-ea"/>
                <a:cs typeface="+mn-cs"/>
              </a:rPr>
              <a:t>-processing;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kern="1200" dirty="0">
                <a:latin typeface="+mn-lt"/>
                <a:ea typeface="+mn-ea"/>
                <a:cs typeface="+mn-cs"/>
              </a:rPr>
              <a:t>Scelta del modello:</a:t>
            </a:r>
          </a:p>
          <a:p>
            <a:pPr marL="800100" lvl="1" indent="-342900">
              <a:lnSpc>
                <a:spcPct val="100000"/>
              </a:lnSpc>
            </a:pPr>
            <a:r>
              <a:rPr lang="it-IT" kern="1200" dirty="0">
                <a:latin typeface="+mn-lt"/>
                <a:ea typeface="+mn-ea"/>
                <a:cs typeface="+mn-cs"/>
              </a:rPr>
              <a:t>Lineare:</a:t>
            </a:r>
          </a:p>
          <a:p>
            <a:pPr marL="1257300" lvl="2" indent="-342900">
              <a:lnSpc>
                <a:spcPct val="100000"/>
              </a:lnSpc>
            </a:pPr>
            <a:r>
              <a:rPr lang="it-IT" kern="1200" dirty="0">
                <a:latin typeface="+mn-lt"/>
                <a:ea typeface="+mn-ea"/>
                <a:cs typeface="+mn-cs"/>
              </a:rPr>
              <a:t>Modello di regressione lineare;</a:t>
            </a:r>
          </a:p>
          <a:p>
            <a:pPr marL="1257300" lvl="2" indent="-342900">
              <a:lnSpc>
                <a:spcPct val="100000"/>
              </a:lnSpc>
            </a:pPr>
            <a:r>
              <a:rPr lang="it-IT" dirty="0"/>
              <a:t>Modello di regressione logistica;</a:t>
            </a:r>
          </a:p>
          <a:p>
            <a:pPr marL="800100" lvl="1" indent="-342900">
              <a:lnSpc>
                <a:spcPct val="100000"/>
              </a:lnSpc>
            </a:pPr>
            <a:r>
              <a:rPr lang="it-IT" kern="1200" dirty="0">
                <a:latin typeface="+mn-lt"/>
                <a:ea typeface="+mn-ea"/>
                <a:cs typeface="+mn-cs"/>
              </a:rPr>
              <a:t>Non lineare:</a:t>
            </a:r>
          </a:p>
          <a:p>
            <a:pPr marL="1257300" lvl="2" indent="-342900">
              <a:lnSpc>
                <a:spcPct val="100000"/>
              </a:lnSpc>
            </a:pPr>
            <a:r>
              <a:rPr lang="it-IT" kern="1200" dirty="0" err="1">
                <a:latin typeface="+mn-lt"/>
                <a:ea typeface="+mn-ea"/>
                <a:cs typeface="+mn-cs"/>
              </a:rPr>
              <a:t>Decision</a:t>
            </a:r>
            <a:r>
              <a:rPr lang="it-IT" kern="1200" dirty="0">
                <a:latin typeface="+mn-lt"/>
                <a:ea typeface="+mn-ea"/>
                <a:cs typeface="+mn-cs"/>
              </a:rPr>
              <a:t> </a:t>
            </a:r>
            <a:r>
              <a:rPr lang="it-IT" kern="1200" dirty="0" err="1">
                <a:latin typeface="+mn-lt"/>
                <a:ea typeface="+mn-ea"/>
                <a:cs typeface="+mn-cs"/>
              </a:rPr>
              <a:t>Tree</a:t>
            </a:r>
            <a:r>
              <a:rPr lang="it-IT" kern="1200" dirty="0">
                <a:latin typeface="+mn-lt"/>
                <a:ea typeface="+mn-ea"/>
                <a:cs typeface="+mn-cs"/>
              </a:rPr>
              <a:t>:</a:t>
            </a:r>
          </a:p>
          <a:p>
            <a:pPr marL="1257300" lvl="2" indent="-342900">
              <a:lnSpc>
                <a:spcPct val="100000"/>
              </a:lnSpc>
            </a:pPr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;</a:t>
            </a:r>
          </a:p>
          <a:p>
            <a:pPr marL="1257300" lvl="2" indent="-342900">
              <a:lnSpc>
                <a:spcPct val="100000"/>
              </a:lnSpc>
            </a:pPr>
            <a:r>
              <a:rPr lang="it-IT" kern="1200" dirty="0">
                <a:latin typeface="+mn-lt"/>
                <a:ea typeface="+mn-ea"/>
                <a:cs typeface="+mn-cs"/>
              </a:rPr>
              <a:t>Ecc.;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Apprendimento automatico;</a:t>
            </a:r>
            <a:endParaRPr lang="it-IT" kern="1200" dirty="0">
              <a:latin typeface="+mn-lt"/>
              <a:ea typeface="+mn-ea"/>
              <a:cs typeface="+mn-cs"/>
            </a:endParaRP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kern="1200" dirty="0">
                <a:latin typeface="+mn-lt"/>
                <a:ea typeface="+mn-ea"/>
                <a:cs typeface="+mn-cs"/>
              </a:rPr>
              <a:t>Validazione del modello.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930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dirty="0"/>
              <a:t>Validazione del modello</a:t>
            </a:r>
            <a:endParaRPr lang="it-I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it-IT" kern="1200" dirty="0">
                <a:latin typeface="+mn-lt"/>
                <a:ea typeface="+mn-ea"/>
                <a:cs typeface="+mn-cs"/>
              </a:rPr>
              <a:t>Livello di efficienza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773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4331531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validazione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6587"/>
            <a:ext cx="5429114" cy="442451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it-IT" dirty="0"/>
              <a:t>Valutare le prestazioni del modello al termine dell’addestramento per capirne il livello di efficienza raggiunta;</a:t>
            </a:r>
          </a:p>
          <a:p>
            <a:r>
              <a:rPr lang="it-IT" dirty="0"/>
              <a:t>Si suddivisione il dataset in due porzioni distinte: </a:t>
            </a:r>
          </a:p>
          <a:p>
            <a:pPr lvl="1"/>
            <a:r>
              <a:rPr lang="it-IT" dirty="0"/>
              <a:t>Dataset di training;</a:t>
            </a:r>
          </a:p>
          <a:p>
            <a:pPr lvl="1"/>
            <a:r>
              <a:rPr lang="it-IT" dirty="0"/>
              <a:t>Dataset di test;</a:t>
            </a:r>
          </a:p>
          <a:p>
            <a:r>
              <a:rPr lang="it-IT" dirty="0"/>
              <a:t>Suddivisione effettuata in modo randomico;</a:t>
            </a:r>
          </a:p>
          <a:p>
            <a:r>
              <a:rPr lang="it-IT" dirty="0"/>
              <a:t>dataset di test: 10-30% di quello originario;</a:t>
            </a:r>
          </a:p>
          <a:p>
            <a:r>
              <a:rPr lang="it-IT" dirty="0"/>
              <a:t>La validazione avviene applicando specifiche metriche;</a:t>
            </a:r>
          </a:p>
          <a:p>
            <a:r>
              <a:rPr lang="it-IT" dirty="0"/>
              <a:t>Le metriche possono essere diverse, dipendono essenzialmente dal modello realizzato.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E4B7384-6E37-4D0B-B875-E278E5C803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48755" y="292534"/>
            <a:ext cx="4884065" cy="3516312"/>
          </a:xfrm>
        </p:spPr>
      </p:pic>
      <p:pic>
        <p:nvPicPr>
          <p:cNvPr id="17" name="Segnaposto contenuto 10">
            <a:extLst>
              <a:ext uri="{FF2B5EF4-FFF2-40B4-BE49-F238E27FC236}">
                <a16:creationId xmlns:a16="http://schemas.microsoft.com/office/drawing/2014/main" id="{171FDA70-15B5-4181-BCCF-52AEFCF912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4415" y="4041862"/>
            <a:ext cx="3449915" cy="25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Le metriche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9">
                <a:extLst>
                  <a:ext uri="{FF2B5EF4-FFF2-40B4-BE49-F238E27FC236}">
                    <a16:creationId xmlns:a16="http://schemas.microsoft.com/office/drawing/2014/main" id="{1DB251F7-EBE7-46AC-A920-FFE2C5AF68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0863" y="1596587"/>
                <a:ext cx="5429114" cy="4424518"/>
              </a:xfrm>
            </p:spPr>
            <p:txBody>
              <a:bodyPr rtlCol="0">
                <a:normAutofit/>
              </a:bodyPr>
              <a:lstStyle/>
              <a:p>
                <a:pPr rtl="0"/>
                <a:r>
                  <a:rPr lang="it-IT" dirty="0"/>
                  <a:t>Generalmente le prestazioni di un classificatore vengono misurate utilizzando l’accuratezza (</a:t>
                </a:r>
                <a:r>
                  <a:rPr lang="it-IT" dirty="0" err="1"/>
                  <a:t>accuracy</a:t>
                </a:r>
                <a:r>
                  <a:rPr lang="it-IT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𝑎𝑐𝑐𝑢𝑟𝑎𝑐𝑦</m:t>
                    </m:r>
                    <m:r>
                      <a:rPr lang="it-I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𝑛𝑢𝑚𝑒𝑟𝑜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𝑑𝑖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𝑝𝑟𝑒𝑑𝑖𝑧𝑖𝑜𝑛𝑖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𝑐𝑜𝑟𝑟𝑒𝑡𝑡𝑒</m:t>
                        </m:r>
                      </m:num>
                      <m:den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𝑛𝑢𝑚𝑒𝑟𝑜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𝑡𝑜𝑡𝑎𝑙𝑒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𝑑𝑖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𝑒𝑠𝑒𝑚𝑝𝑖</m:t>
                        </m:r>
                      </m:den>
                    </m:f>
                  </m:oMath>
                </a14:m>
                <a:endParaRPr lang="it-IT" dirty="0"/>
              </a:p>
              <a:p>
                <a:r>
                  <a:rPr lang="it-IT" dirty="0"/>
                  <a:t>Nel progetto utilizziamo questa metrica.</a:t>
                </a:r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10" name="Segnaposto contenuto 9">
                <a:extLst>
                  <a:ext uri="{FF2B5EF4-FFF2-40B4-BE49-F238E27FC236}">
                    <a16:creationId xmlns:a16="http://schemas.microsoft.com/office/drawing/2014/main" id="{1DB251F7-EBE7-46AC-A920-FFE2C5AF6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0863" y="1596587"/>
                <a:ext cx="5429114" cy="4424518"/>
              </a:xfrm>
              <a:blipFill>
                <a:blip r:embed="rId3"/>
                <a:stretch>
                  <a:fillRect l="-3143" t="-19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11">
                <a:extLst>
                  <a:ext uri="{FF2B5EF4-FFF2-40B4-BE49-F238E27FC236}">
                    <a16:creationId xmlns:a16="http://schemas.microsoft.com/office/drawing/2014/main" id="{7FB7F30B-2A84-4C44-BC5A-E826ED6E74A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12023" y="1518408"/>
                <a:ext cx="5436391" cy="4424517"/>
              </a:xfrm>
            </p:spPr>
            <p:txBody>
              <a:bodyPr rtlCol="0">
                <a:normAutofit/>
              </a:bodyPr>
              <a:lstStyle/>
              <a:p>
                <a:r>
                  <a:rPr lang="it-IT" dirty="0"/>
                  <a:t>Un modello di regressione generalmente viene valutato attraverso l’errore quadratico medio (MSE = </a:t>
                </a:r>
                <a:r>
                  <a:rPr lang="it-IT" dirty="0" err="1"/>
                  <a:t>Mean</a:t>
                </a:r>
                <a:r>
                  <a:rPr lang="it-IT" dirty="0"/>
                  <a:t> </a:t>
                </a:r>
                <a:r>
                  <a:rPr lang="it-IT" dirty="0" err="1"/>
                  <a:t>Squared</a:t>
                </a:r>
                <a:r>
                  <a:rPr lang="it-IT" dirty="0"/>
                  <a:t> </a:t>
                </a:r>
                <a:r>
                  <a:rPr lang="it-IT" dirty="0" err="1"/>
                  <a:t>Error</a:t>
                </a:r>
                <a:r>
                  <a:rPr lang="it-IT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∑</m:t>
                            </m:r>
                            <m:d>
                              <m:dPr>
                                <m:ctrlPr>
                                  <a:rPr lang="it-IT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𝑛𝑢𝑚𝑒𝑟𝑜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𝑡𝑜𝑡𝑎𝑙𝑒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𝑑𝑖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𝑒𝑠𝑒𝑚𝑝𝑖</m:t>
                        </m:r>
                      </m:den>
                    </m:f>
                  </m:oMath>
                </a14:m>
                <a:endParaRPr lang="it-IT" dirty="0"/>
              </a:p>
              <a:p>
                <a:pPr marL="342900" indent="-342900">
                  <a:lnSpc>
                    <a:spcPct val="107000"/>
                  </a:lnSpc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è il valore predetto dal modello;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è il valore atteso.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rtl="0"/>
                <a:endParaRPr lang="it-IT" sz="2800" dirty="0"/>
              </a:p>
            </p:txBody>
          </p:sp>
        </mc:Choice>
        <mc:Fallback xmlns="">
          <p:sp>
            <p:nvSpPr>
              <p:cNvPr id="12" name="Segnaposto contenuto 11">
                <a:extLst>
                  <a:ext uri="{FF2B5EF4-FFF2-40B4-BE49-F238E27FC236}">
                    <a16:creationId xmlns:a16="http://schemas.microsoft.com/office/drawing/2014/main" id="{7FB7F30B-2A84-4C44-BC5A-E826ED6E7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12023" y="1518408"/>
                <a:ext cx="5436391" cy="4424517"/>
              </a:xfrm>
              <a:blipFill>
                <a:blip r:embed="rId4"/>
                <a:stretch>
                  <a:fillRect l="-3139" t="-1791" r="-1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9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77506"/>
            <a:ext cx="5437187" cy="434105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Realizzazione </a:t>
            </a:r>
            <a:r>
              <a:rPr lang="it-IT" dirty="0"/>
              <a:t>pratica del classificatore</a:t>
            </a:r>
            <a:endParaRPr lang="it-I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494" y="1515874"/>
            <a:ext cx="5437187" cy="4060955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kern="1200" dirty="0">
                <a:latin typeface="+mn-lt"/>
                <a:ea typeface="+mn-ea"/>
                <a:cs typeface="+mn-cs"/>
              </a:rPr>
              <a:t>Selezione del dataset e sue caratteristiche;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Descrizione delle features;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kern="1200" dirty="0">
                <a:latin typeface="+mn-lt"/>
                <a:ea typeface="+mn-ea"/>
                <a:cs typeface="+mn-cs"/>
              </a:rPr>
              <a:t>Codifica con Python:</a:t>
            </a:r>
          </a:p>
          <a:p>
            <a:pPr marL="800100" lvl="1" indent="-342900">
              <a:lnSpc>
                <a:spcPct val="100000"/>
              </a:lnSpc>
            </a:pPr>
            <a:r>
              <a:rPr lang="it-IT" dirty="0"/>
              <a:t>Acquisizione del dataset;</a:t>
            </a:r>
          </a:p>
          <a:p>
            <a:pPr marL="800100" lvl="1" indent="-342900">
              <a:lnSpc>
                <a:spcPct val="100000"/>
              </a:lnSpc>
            </a:pPr>
            <a:r>
              <a:rPr lang="it-IT" kern="1200" dirty="0" err="1">
                <a:latin typeface="+mn-lt"/>
                <a:ea typeface="+mn-ea"/>
                <a:cs typeface="+mn-cs"/>
              </a:rPr>
              <a:t>Pre</a:t>
            </a:r>
            <a:r>
              <a:rPr lang="it-IT" kern="1200" dirty="0">
                <a:latin typeface="+mn-lt"/>
                <a:ea typeface="+mn-ea"/>
                <a:cs typeface="+mn-cs"/>
              </a:rPr>
              <a:t>-processing;</a:t>
            </a:r>
          </a:p>
          <a:p>
            <a:pPr marL="800100" lvl="1" indent="-342900">
              <a:lnSpc>
                <a:spcPct val="100000"/>
              </a:lnSpc>
            </a:pPr>
            <a:r>
              <a:rPr lang="it-IT" kern="1200" dirty="0">
                <a:latin typeface="+mn-lt"/>
                <a:ea typeface="+mn-ea"/>
                <a:cs typeface="+mn-cs"/>
              </a:rPr>
              <a:t>Costruzione del modello;</a:t>
            </a:r>
          </a:p>
          <a:p>
            <a:pPr marL="800100" lvl="1" indent="-342900">
              <a:lnSpc>
                <a:spcPct val="100000"/>
              </a:lnSpc>
            </a:pPr>
            <a:r>
              <a:rPr lang="it-IT" dirty="0"/>
              <a:t>Fase di validazione;</a:t>
            </a:r>
          </a:p>
          <a:p>
            <a:pPr marL="800100" lvl="1" indent="-342900">
              <a:lnSpc>
                <a:spcPct val="100000"/>
              </a:lnSpc>
            </a:pPr>
            <a:r>
              <a:rPr lang="it-IT" kern="1200" dirty="0">
                <a:latin typeface="+mn-lt"/>
                <a:ea typeface="+mn-ea"/>
                <a:cs typeface="+mn-cs"/>
              </a:rPr>
              <a:t>Esecuzione del codice realizzato;</a:t>
            </a:r>
          </a:p>
          <a:p>
            <a:pPr marL="800100" lvl="1" indent="-342900">
              <a:lnSpc>
                <a:spcPct val="100000"/>
              </a:lnSpc>
            </a:pPr>
            <a:r>
              <a:rPr lang="it-IT" dirty="0"/>
              <a:t>Riutilizzo del modello.</a:t>
            </a:r>
            <a:endParaRPr lang="it-IT" kern="1200" dirty="0">
              <a:latin typeface="+mn-lt"/>
              <a:ea typeface="+mn-ea"/>
              <a:cs typeface="+mn-cs"/>
            </a:endParaRP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kern="1200" dirty="0">
              <a:latin typeface="+mn-lt"/>
              <a:ea typeface="+mn-ea"/>
              <a:cs typeface="+mn-cs"/>
            </a:endParaRP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356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{9E823D47-E3C6-49F2-8F39-AD68E754964B}tf33713516_win32</Template>
  <TotalTime>1557</TotalTime>
  <Words>2947</Words>
  <Application>Microsoft Office PowerPoint</Application>
  <PresentationFormat>Widescreen</PresentationFormat>
  <Paragraphs>450</Paragraphs>
  <Slides>43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Gill Sans MT</vt:lpstr>
      <vt:lpstr>Walbaum Display</vt:lpstr>
      <vt:lpstr>3DFloatVTI</vt:lpstr>
      <vt:lpstr>Machine Learning: la predizione di malattie cardio-vascolari</vt:lpstr>
      <vt:lpstr>Agenda</vt:lpstr>
      <vt:lpstr>Introduzione 1/2</vt:lpstr>
      <vt:lpstr>Introduzione 2/2</vt:lpstr>
      <vt:lpstr>Come si costruisce un modello di Machine Learning</vt:lpstr>
      <vt:lpstr>Validazione del modello</vt:lpstr>
      <vt:lpstr>La validazione</vt:lpstr>
      <vt:lpstr>Le metriche</vt:lpstr>
      <vt:lpstr>Realizzazione pratica del classificatore</vt:lpstr>
      <vt:lpstr>Dataset </vt:lpstr>
      <vt:lpstr>Selezione del dataset: www.kaggle.com</vt:lpstr>
      <vt:lpstr>Selezione del dataset: heart-failure-prediction</vt:lpstr>
      <vt:lpstr>Caratteristiche del dataset</vt:lpstr>
      <vt:lpstr>Contenuto del dataset heart-failure-prediction</vt:lpstr>
      <vt:lpstr>Descrizione delle features 1/2</vt:lpstr>
      <vt:lpstr>Descrizione delle features 2/2</vt:lpstr>
      <vt:lpstr>Acquisizione del dataset: classe DataFrame</vt:lpstr>
      <vt:lpstr>Fase di pre-processing </vt:lpstr>
      <vt:lpstr>Scaling o normalizzazione</vt:lpstr>
      <vt:lpstr>Individuazione delle features da elaborare</vt:lpstr>
      <vt:lpstr>Fase di pre-processing: sostituzione dei valori</vt:lpstr>
      <vt:lpstr>Sostituzione dei valori: attributo Sex</vt:lpstr>
      <vt:lpstr>Sostituzione dei valori: attributo ExerciseAngina</vt:lpstr>
      <vt:lpstr>Fase di pre-processing: one hot encoding 1/3</vt:lpstr>
      <vt:lpstr>Fase di pre-processing: one hot encoding 2/3</vt:lpstr>
      <vt:lpstr>Fase di pre-processing: one hot encoding 3/3</vt:lpstr>
      <vt:lpstr>Fase di pre-processing: scaling 1/2</vt:lpstr>
      <vt:lpstr>Fase di pre-processing: scaling 2/2</vt:lpstr>
      <vt:lpstr>Costruzione del modello 1/5</vt:lpstr>
      <vt:lpstr>Costruzione del modello 2/5</vt:lpstr>
      <vt:lpstr>Costruzione del modello 3/5</vt:lpstr>
      <vt:lpstr>Costruzione del modello 4/5</vt:lpstr>
      <vt:lpstr>Costruzione del modello 5/5</vt:lpstr>
      <vt:lpstr>Fase di validazione 1/6</vt:lpstr>
      <vt:lpstr>Fase di validazione 2/6</vt:lpstr>
      <vt:lpstr>Fase di validazione 3/6</vt:lpstr>
      <vt:lpstr>Fase di validazione 4/6: import della libreria pickle</vt:lpstr>
      <vt:lpstr>Fase di validazione 5/6: creazione del ciclo</vt:lpstr>
      <vt:lpstr>Fase di validazione 6/6: calcolo del modello migliore</vt:lpstr>
      <vt:lpstr>Esecuzione del programma</vt:lpstr>
      <vt:lpstr>Risultato ottenuto </vt:lpstr>
      <vt:lpstr>Utilizzo del modello precedentemente salvato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la predizione di malattie cardio-vascolari</dc:title>
  <dc:creator>Andrea</dc:creator>
  <cp:lastModifiedBy>Andrea</cp:lastModifiedBy>
  <cp:revision>75</cp:revision>
  <dcterms:created xsi:type="dcterms:W3CDTF">2022-05-22T14:56:52Z</dcterms:created>
  <dcterms:modified xsi:type="dcterms:W3CDTF">2022-07-15T06:56:50Z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