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7" r:id="rId5"/>
    <p:sldId id="261" r:id="rId6"/>
    <p:sldId id="262" r:id="rId7"/>
    <p:sldId id="259" r:id="rId8"/>
    <p:sldId id="260" r:id="rId9"/>
    <p:sldId id="268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0699E-B739-45F7-9961-D07A7370F82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056E1B-6E39-4540-BC20-D15194725B87}">
      <dgm:prSet phldrT="[Text]"/>
      <dgm:spPr/>
      <dgm:t>
        <a:bodyPr/>
        <a:lstStyle/>
        <a:p>
          <a:r>
            <a:rPr lang="en-US" dirty="0"/>
            <a:t>face detection and training</a:t>
          </a:r>
        </a:p>
      </dgm:t>
    </dgm:pt>
    <dgm:pt modelId="{4DD73CAA-1C62-4FB3-9686-453909E75512}" type="parTrans" cxnId="{44CF152C-C4DF-49A8-A265-3B0E4D4C3687}">
      <dgm:prSet/>
      <dgm:spPr/>
      <dgm:t>
        <a:bodyPr/>
        <a:lstStyle/>
        <a:p>
          <a:endParaRPr lang="en-US"/>
        </a:p>
      </dgm:t>
    </dgm:pt>
    <dgm:pt modelId="{C7D97585-7770-4CEF-94D9-587A36B693AB}" type="sibTrans" cxnId="{44CF152C-C4DF-49A8-A265-3B0E4D4C3687}">
      <dgm:prSet/>
      <dgm:spPr/>
      <dgm:t>
        <a:bodyPr/>
        <a:lstStyle/>
        <a:p>
          <a:endParaRPr lang="en-US"/>
        </a:p>
      </dgm:t>
    </dgm:pt>
    <dgm:pt modelId="{5096954D-0023-4104-A6BA-0B2EE3D46973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E6F2772F-B1C2-49DC-A0D7-E9548C816EEC}" type="parTrans" cxnId="{1E1FA3C2-D132-4921-975B-70FA587EDCB4}">
      <dgm:prSet/>
      <dgm:spPr/>
      <dgm:t>
        <a:bodyPr/>
        <a:lstStyle/>
        <a:p>
          <a:endParaRPr lang="en-US"/>
        </a:p>
      </dgm:t>
    </dgm:pt>
    <dgm:pt modelId="{2093C880-F7F0-462D-A604-F801D0B3E7EB}" type="sibTrans" cxnId="{1E1FA3C2-D132-4921-975B-70FA587EDCB4}">
      <dgm:prSet/>
      <dgm:spPr/>
      <dgm:t>
        <a:bodyPr/>
        <a:lstStyle/>
        <a:p>
          <a:endParaRPr lang="en-US"/>
        </a:p>
      </dgm:t>
    </dgm:pt>
    <dgm:pt modelId="{C72A5CF0-993E-436A-870E-E20C675608DE}">
      <dgm:prSet phldrT="[Text]"/>
      <dgm:spPr/>
      <dgm:t>
        <a:bodyPr/>
        <a:lstStyle/>
        <a:p>
          <a:r>
            <a:rPr lang="en-US" dirty="0"/>
            <a:t>Face Recognition</a:t>
          </a:r>
        </a:p>
      </dgm:t>
    </dgm:pt>
    <dgm:pt modelId="{9CC7BF45-E945-43C2-9A7F-84301485533F}" type="parTrans" cxnId="{45260F35-C751-4F42-8ADE-4D62F796E9CA}">
      <dgm:prSet/>
      <dgm:spPr/>
      <dgm:t>
        <a:bodyPr/>
        <a:lstStyle/>
        <a:p>
          <a:endParaRPr lang="en-US"/>
        </a:p>
      </dgm:t>
    </dgm:pt>
    <dgm:pt modelId="{F03873FA-A052-431D-9057-D593236F799C}" type="sibTrans" cxnId="{45260F35-C751-4F42-8ADE-4D62F796E9CA}">
      <dgm:prSet/>
      <dgm:spPr/>
      <dgm:t>
        <a:bodyPr/>
        <a:lstStyle/>
        <a:p>
          <a:endParaRPr lang="en-US"/>
        </a:p>
      </dgm:t>
    </dgm:pt>
    <dgm:pt modelId="{7043270D-7A1D-4B79-8ABB-6F7C5A85C8F6}" type="pres">
      <dgm:prSet presAssocID="{22F0699E-B739-45F7-9961-D07A7370F822}" presName="Name0" presStyleCnt="0">
        <dgm:presLayoutVars>
          <dgm:dir/>
          <dgm:resizeHandles val="exact"/>
        </dgm:presLayoutVars>
      </dgm:prSet>
      <dgm:spPr/>
    </dgm:pt>
    <dgm:pt modelId="{6E82DCF2-30B1-403B-A9AC-456F8C5128D8}" type="pres">
      <dgm:prSet presAssocID="{7E056E1B-6E39-4540-BC20-D15194725B87}" presName="node" presStyleLbl="node1" presStyleIdx="0" presStyleCnt="3">
        <dgm:presLayoutVars>
          <dgm:bulletEnabled val="1"/>
        </dgm:presLayoutVars>
      </dgm:prSet>
      <dgm:spPr/>
    </dgm:pt>
    <dgm:pt modelId="{286D6C72-6979-461F-8068-C7B291E02B0D}" type="pres">
      <dgm:prSet presAssocID="{C7D97585-7770-4CEF-94D9-587A36B693AB}" presName="sibTrans" presStyleLbl="sibTrans2D1" presStyleIdx="0" presStyleCnt="2"/>
      <dgm:spPr/>
    </dgm:pt>
    <dgm:pt modelId="{EB041BFD-77B3-4766-976C-43413FF617DB}" type="pres">
      <dgm:prSet presAssocID="{C7D97585-7770-4CEF-94D9-587A36B693AB}" presName="connectorText" presStyleLbl="sibTrans2D1" presStyleIdx="0" presStyleCnt="2"/>
      <dgm:spPr/>
    </dgm:pt>
    <dgm:pt modelId="{98B86AB2-5CEF-4D06-B5D0-03D42B79F621}" type="pres">
      <dgm:prSet presAssocID="{5096954D-0023-4104-A6BA-0B2EE3D46973}" presName="node" presStyleLbl="node1" presStyleIdx="1" presStyleCnt="3">
        <dgm:presLayoutVars>
          <dgm:bulletEnabled val="1"/>
        </dgm:presLayoutVars>
      </dgm:prSet>
      <dgm:spPr/>
    </dgm:pt>
    <dgm:pt modelId="{950DFC64-2BC7-47D9-9A7B-0EFC4CA48693}" type="pres">
      <dgm:prSet presAssocID="{2093C880-F7F0-462D-A604-F801D0B3E7EB}" presName="sibTrans" presStyleLbl="sibTrans2D1" presStyleIdx="1" presStyleCnt="2"/>
      <dgm:spPr/>
    </dgm:pt>
    <dgm:pt modelId="{A9876CE0-AEDC-4D84-BB39-AAD3F6678665}" type="pres">
      <dgm:prSet presAssocID="{2093C880-F7F0-462D-A604-F801D0B3E7EB}" presName="connectorText" presStyleLbl="sibTrans2D1" presStyleIdx="1" presStyleCnt="2"/>
      <dgm:spPr/>
    </dgm:pt>
    <dgm:pt modelId="{CD19D119-203B-4E97-9F5F-587D1AEFD2BC}" type="pres">
      <dgm:prSet presAssocID="{C72A5CF0-993E-436A-870E-E20C675608DE}" presName="node" presStyleLbl="node1" presStyleIdx="2" presStyleCnt="3">
        <dgm:presLayoutVars>
          <dgm:bulletEnabled val="1"/>
        </dgm:presLayoutVars>
      </dgm:prSet>
      <dgm:spPr/>
    </dgm:pt>
  </dgm:ptLst>
  <dgm:cxnLst>
    <dgm:cxn modelId="{7BF96A13-2CE9-4458-8A19-092868424CE2}" type="presOf" srcId="{7E056E1B-6E39-4540-BC20-D15194725B87}" destId="{6E82DCF2-30B1-403B-A9AC-456F8C5128D8}" srcOrd="0" destOrd="0" presId="urn:microsoft.com/office/officeart/2005/8/layout/process1"/>
    <dgm:cxn modelId="{44CF152C-C4DF-49A8-A265-3B0E4D4C3687}" srcId="{22F0699E-B739-45F7-9961-D07A7370F822}" destId="{7E056E1B-6E39-4540-BC20-D15194725B87}" srcOrd="0" destOrd="0" parTransId="{4DD73CAA-1C62-4FB3-9686-453909E75512}" sibTransId="{C7D97585-7770-4CEF-94D9-587A36B693AB}"/>
    <dgm:cxn modelId="{45260F35-C751-4F42-8ADE-4D62F796E9CA}" srcId="{22F0699E-B739-45F7-9961-D07A7370F822}" destId="{C72A5CF0-993E-436A-870E-E20C675608DE}" srcOrd="2" destOrd="0" parTransId="{9CC7BF45-E945-43C2-9A7F-84301485533F}" sibTransId="{F03873FA-A052-431D-9057-D593236F799C}"/>
    <dgm:cxn modelId="{C78AE039-AAA1-421C-9EB5-C0A8B550E784}" type="presOf" srcId="{C72A5CF0-993E-436A-870E-E20C675608DE}" destId="{CD19D119-203B-4E97-9F5F-587D1AEFD2BC}" srcOrd="0" destOrd="0" presId="urn:microsoft.com/office/officeart/2005/8/layout/process1"/>
    <dgm:cxn modelId="{0C0F1D4F-6667-40B6-B3E8-EAF5DD056F5A}" type="presOf" srcId="{22F0699E-B739-45F7-9961-D07A7370F822}" destId="{7043270D-7A1D-4B79-8ABB-6F7C5A85C8F6}" srcOrd="0" destOrd="0" presId="urn:microsoft.com/office/officeart/2005/8/layout/process1"/>
    <dgm:cxn modelId="{67704AAF-610A-4BBC-9161-DE2633C72939}" type="presOf" srcId="{2093C880-F7F0-462D-A604-F801D0B3E7EB}" destId="{950DFC64-2BC7-47D9-9A7B-0EFC4CA48693}" srcOrd="0" destOrd="0" presId="urn:microsoft.com/office/officeart/2005/8/layout/process1"/>
    <dgm:cxn modelId="{1E1FA3C2-D132-4921-975B-70FA587EDCB4}" srcId="{22F0699E-B739-45F7-9961-D07A7370F822}" destId="{5096954D-0023-4104-A6BA-0B2EE3D46973}" srcOrd="1" destOrd="0" parTransId="{E6F2772F-B1C2-49DC-A0D7-E9548C816EEC}" sibTransId="{2093C880-F7F0-462D-A604-F801D0B3E7EB}"/>
    <dgm:cxn modelId="{5E3651EA-3AAA-4736-828B-FFEB440366BB}" type="presOf" srcId="{2093C880-F7F0-462D-A604-F801D0B3E7EB}" destId="{A9876CE0-AEDC-4D84-BB39-AAD3F6678665}" srcOrd="1" destOrd="0" presId="urn:microsoft.com/office/officeart/2005/8/layout/process1"/>
    <dgm:cxn modelId="{D5E61FEE-0D3C-41A9-8D83-9538884F1F73}" type="presOf" srcId="{5096954D-0023-4104-A6BA-0B2EE3D46973}" destId="{98B86AB2-5CEF-4D06-B5D0-03D42B79F621}" srcOrd="0" destOrd="0" presId="urn:microsoft.com/office/officeart/2005/8/layout/process1"/>
    <dgm:cxn modelId="{17015DF0-D4BC-4D6A-A928-888FD10B031B}" type="presOf" srcId="{C7D97585-7770-4CEF-94D9-587A36B693AB}" destId="{EB041BFD-77B3-4766-976C-43413FF617DB}" srcOrd="1" destOrd="0" presId="urn:microsoft.com/office/officeart/2005/8/layout/process1"/>
    <dgm:cxn modelId="{5EB1ADFC-F802-4A32-B87B-EE6116B7F784}" type="presOf" srcId="{C7D97585-7770-4CEF-94D9-587A36B693AB}" destId="{286D6C72-6979-461F-8068-C7B291E02B0D}" srcOrd="0" destOrd="0" presId="urn:microsoft.com/office/officeart/2005/8/layout/process1"/>
    <dgm:cxn modelId="{61B2FAB1-7553-4A3B-8BCA-F97B4CF5D01D}" type="presParOf" srcId="{7043270D-7A1D-4B79-8ABB-6F7C5A85C8F6}" destId="{6E82DCF2-30B1-403B-A9AC-456F8C5128D8}" srcOrd="0" destOrd="0" presId="urn:microsoft.com/office/officeart/2005/8/layout/process1"/>
    <dgm:cxn modelId="{0C6197BA-EC76-4E35-B78A-59766F0F50E9}" type="presParOf" srcId="{7043270D-7A1D-4B79-8ABB-6F7C5A85C8F6}" destId="{286D6C72-6979-461F-8068-C7B291E02B0D}" srcOrd="1" destOrd="0" presId="urn:microsoft.com/office/officeart/2005/8/layout/process1"/>
    <dgm:cxn modelId="{495E687A-7261-4B68-85E7-93688BA40A96}" type="presParOf" srcId="{286D6C72-6979-461F-8068-C7B291E02B0D}" destId="{EB041BFD-77B3-4766-976C-43413FF617DB}" srcOrd="0" destOrd="0" presId="urn:microsoft.com/office/officeart/2005/8/layout/process1"/>
    <dgm:cxn modelId="{C1F57EB1-4F64-42D9-A187-742BA6BD01DE}" type="presParOf" srcId="{7043270D-7A1D-4B79-8ABB-6F7C5A85C8F6}" destId="{98B86AB2-5CEF-4D06-B5D0-03D42B79F621}" srcOrd="2" destOrd="0" presId="urn:microsoft.com/office/officeart/2005/8/layout/process1"/>
    <dgm:cxn modelId="{8240C02C-B08C-4D2E-AB0C-AFDDF5A29DA9}" type="presParOf" srcId="{7043270D-7A1D-4B79-8ABB-6F7C5A85C8F6}" destId="{950DFC64-2BC7-47D9-9A7B-0EFC4CA48693}" srcOrd="3" destOrd="0" presId="urn:microsoft.com/office/officeart/2005/8/layout/process1"/>
    <dgm:cxn modelId="{7167E1DC-CF8B-46B0-83E6-8CDF4709E207}" type="presParOf" srcId="{950DFC64-2BC7-47D9-9A7B-0EFC4CA48693}" destId="{A9876CE0-AEDC-4D84-BB39-AAD3F6678665}" srcOrd="0" destOrd="0" presId="urn:microsoft.com/office/officeart/2005/8/layout/process1"/>
    <dgm:cxn modelId="{685FF3D5-4910-4A12-B788-F05E23F2B981}" type="presParOf" srcId="{7043270D-7A1D-4B79-8ABB-6F7C5A85C8F6}" destId="{CD19D119-203B-4E97-9F5F-587D1AEFD2B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2DCF2-30B1-403B-A9AC-456F8C5128D8}">
      <dsp:nvSpPr>
        <dsp:cNvPr id="0" name=""/>
        <dsp:cNvSpPr/>
      </dsp:nvSpPr>
      <dsp:spPr>
        <a:xfrm>
          <a:off x="9242" y="1671592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face detection and training</a:t>
          </a:r>
        </a:p>
      </dsp:txBody>
      <dsp:txXfrm>
        <a:off x="57787" y="1720137"/>
        <a:ext cx="2665308" cy="1560349"/>
      </dsp:txXfrm>
    </dsp:sp>
    <dsp:sp modelId="{286D6C72-6979-461F-8068-C7B291E02B0D}">
      <dsp:nvSpPr>
        <dsp:cNvPr id="0" name=""/>
        <dsp:cNvSpPr/>
      </dsp:nvSpPr>
      <dsp:spPr>
        <a:xfrm>
          <a:off x="3047880" y="215777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047880" y="2294790"/>
        <a:ext cx="409940" cy="411044"/>
      </dsp:txXfrm>
    </dsp:sp>
    <dsp:sp modelId="{98B86AB2-5CEF-4D06-B5D0-03D42B79F621}">
      <dsp:nvSpPr>
        <dsp:cNvPr id="0" name=""/>
        <dsp:cNvSpPr/>
      </dsp:nvSpPr>
      <dsp:spPr>
        <a:xfrm>
          <a:off x="3876600" y="1671592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Feature Extraction</a:t>
          </a:r>
        </a:p>
      </dsp:txBody>
      <dsp:txXfrm>
        <a:off x="3925145" y="1720137"/>
        <a:ext cx="2665308" cy="1560349"/>
      </dsp:txXfrm>
    </dsp:sp>
    <dsp:sp modelId="{950DFC64-2BC7-47D9-9A7B-0EFC4CA48693}">
      <dsp:nvSpPr>
        <dsp:cNvPr id="0" name=""/>
        <dsp:cNvSpPr/>
      </dsp:nvSpPr>
      <dsp:spPr>
        <a:xfrm>
          <a:off x="6915239" y="215777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915239" y="2294790"/>
        <a:ext cx="409940" cy="411044"/>
      </dsp:txXfrm>
    </dsp:sp>
    <dsp:sp modelId="{CD19D119-203B-4E97-9F5F-587D1AEFD2BC}">
      <dsp:nvSpPr>
        <dsp:cNvPr id="0" name=""/>
        <dsp:cNvSpPr/>
      </dsp:nvSpPr>
      <dsp:spPr>
        <a:xfrm>
          <a:off x="7743958" y="1671592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Face Recognition</a:t>
          </a:r>
        </a:p>
      </dsp:txBody>
      <dsp:txXfrm>
        <a:off x="7792503" y="1720137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8526" y="2292336"/>
            <a:ext cx="9144000" cy="1135253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8526" y="3574742"/>
            <a:ext cx="9144000" cy="628768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3617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176532"/>
            <a:ext cx="10515600" cy="50004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02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82134"/>
            <a:ext cx="10515600" cy="537736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4586"/>
            <a:ext cx="10515600" cy="40397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7708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692" y="3029742"/>
            <a:ext cx="10515600" cy="795693"/>
          </a:xfrm>
        </p:spPr>
        <p:txBody>
          <a:bodyPr anchor="b">
            <a:normAutofit/>
          </a:bodyPr>
          <a:lstStyle>
            <a:lvl1pPr algn="ctr">
              <a:defRPr sz="4400" b="1" baseline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text to end slide</a:t>
            </a:r>
          </a:p>
        </p:txBody>
      </p:sp>
    </p:spTree>
    <p:extLst>
      <p:ext uri="{BB962C8B-B14F-4D97-AF65-F5344CB8AC3E}">
        <p14:creationId xmlns:p14="http://schemas.microsoft.com/office/powerpoint/2010/main" val="2052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57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238234"/>
            <a:ext cx="5181600" cy="393873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38234"/>
            <a:ext cx="5181600" cy="393872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392073"/>
            <a:ext cx="10515600" cy="64144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5562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33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5500-6DB4-4340-9B2D-65F00F318DE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1AED-FB21-4BC5-ADA4-092E4BB5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face-recognition-how-lbph-works-90ec258c3d6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 time face recognition system using LBPH and LBP Cascade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26" y="3828742"/>
            <a:ext cx="9144000" cy="1135252"/>
          </a:xfrm>
        </p:spPr>
        <p:txBody>
          <a:bodyPr>
            <a:normAutofit/>
          </a:bodyPr>
          <a:lstStyle/>
          <a:p>
            <a:r>
              <a:rPr lang="en-US" dirty="0"/>
              <a:t>Abel </a:t>
            </a:r>
            <a:r>
              <a:rPr lang="en-US" dirty="0" err="1"/>
              <a:t>Athallah</a:t>
            </a:r>
            <a:r>
              <a:rPr lang="en-US" dirty="0"/>
              <a:t> C.</a:t>
            </a:r>
          </a:p>
          <a:p>
            <a:r>
              <a:rPr lang="en-US" dirty="0"/>
              <a:t>17/415893/PA/18162</a:t>
            </a:r>
          </a:p>
        </p:txBody>
      </p:sp>
    </p:spTree>
    <p:extLst>
      <p:ext uri="{BB962C8B-B14F-4D97-AF65-F5344CB8AC3E}">
        <p14:creationId xmlns:p14="http://schemas.microsoft.com/office/powerpoint/2010/main" val="272604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30CB-B790-4244-84F1-62153B92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work-flow (scheme)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BB2E71-1902-4A7B-98DC-C45615F3F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558849"/>
              </p:ext>
            </p:extLst>
          </p:nvPr>
        </p:nvGraphicFramePr>
        <p:xfrm>
          <a:off x="838200" y="928687"/>
          <a:ext cx="10515600" cy="500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A344D1-C242-4B4F-87A8-3E9FC8FB00E0}"/>
              </a:ext>
            </a:extLst>
          </p:cNvPr>
          <p:cNvSpPr txBox="1"/>
          <p:nvPr/>
        </p:nvSpPr>
        <p:spPr>
          <a:xfrm>
            <a:off x="1001485" y="4564112"/>
            <a:ext cx="280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Pre-Processing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3465E-2F1B-4A08-B079-83F51E40B591}"/>
              </a:ext>
            </a:extLst>
          </p:cNvPr>
          <p:cNvSpPr txBox="1"/>
          <p:nvPr/>
        </p:nvSpPr>
        <p:spPr>
          <a:xfrm>
            <a:off x="3805033" y="1978648"/>
            <a:ext cx="458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Cascade Classifier, train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26EF7-34CD-49D6-A3ED-C59180F1C838}"/>
              </a:ext>
            </a:extLst>
          </p:cNvPr>
          <p:cNvSpPr txBox="1"/>
          <p:nvPr/>
        </p:nvSpPr>
        <p:spPr>
          <a:xfrm>
            <a:off x="8548915" y="4544317"/>
            <a:ext cx="2804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Testing/predicting faces with LBPH operator</a:t>
            </a:r>
          </a:p>
        </p:txBody>
      </p:sp>
    </p:spTree>
    <p:extLst>
      <p:ext uri="{BB962C8B-B14F-4D97-AF65-F5344CB8AC3E}">
        <p14:creationId xmlns:p14="http://schemas.microsoft.com/office/powerpoint/2010/main" val="341665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90AB-B105-4FB6-BB66-A2FEDFCF5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38234"/>
            <a:ext cx="5181600" cy="3938730"/>
          </a:xfrm>
        </p:spPr>
        <p:txBody>
          <a:bodyPr>
            <a:normAutofit/>
          </a:bodyPr>
          <a:lstStyle/>
          <a:p>
            <a:r>
              <a:rPr lang="en-US" sz="2400" dirty="0"/>
              <a:t>At least 100 training images is generated by the first program (facetrain.py) using the LBP Cascade Classifier, so at least 100 histograms.</a:t>
            </a:r>
          </a:p>
          <a:p>
            <a:r>
              <a:rPr lang="en-US" sz="2400" dirty="0"/>
              <a:t>Resize and later match the histogram of test-data with the train-data.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photo, different, old, various&#10;&#10;Description automatically generated">
            <a:extLst>
              <a:ext uri="{FF2B5EF4-FFF2-40B4-BE49-F238E27FC236}">
                <a16:creationId xmlns:a16="http://schemas.microsoft.com/office/drawing/2014/main" id="{0FC95DF2-8636-434E-8F7E-4F7043AF7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18" y="2142984"/>
            <a:ext cx="4688963" cy="393872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16C956-A881-4D6D-8A31-BD43EE6F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2073"/>
            <a:ext cx="10515600" cy="641444"/>
          </a:xfrm>
        </p:spPr>
        <p:txBody>
          <a:bodyPr anchor="ctr">
            <a:normAutofit/>
          </a:bodyPr>
          <a:lstStyle/>
          <a:p>
            <a:r>
              <a:rPr lang="en-US" dirty="0"/>
              <a:t>How does the training work?</a:t>
            </a:r>
          </a:p>
        </p:txBody>
      </p:sp>
    </p:spTree>
    <p:extLst>
      <p:ext uri="{BB962C8B-B14F-4D97-AF65-F5344CB8AC3E}">
        <p14:creationId xmlns:p14="http://schemas.microsoft.com/office/powerpoint/2010/main" val="309097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FE4D-AF28-47A0-9D36-5A3C6736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A25C-2D71-4E2C-8B08-A868435B2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accuracy from the LBPH and LPH operator is pretty much very high all the time (accurate)</a:t>
            </a:r>
          </a:p>
          <a:p>
            <a:endParaRPr lang="en-US" dirty="0"/>
          </a:p>
          <a:p>
            <a:r>
              <a:rPr lang="en-US" dirty="0"/>
              <a:t>It provides and suitable for various lighting conditions which suits best for to be implemented in embedded systems</a:t>
            </a:r>
          </a:p>
          <a:p>
            <a:endParaRPr lang="en-US" dirty="0"/>
          </a:p>
          <a:p>
            <a:r>
              <a:rPr lang="en-US" dirty="0"/>
              <a:t>Although the classifier is just only for </a:t>
            </a:r>
            <a:r>
              <a:rPr lang="en-US" i="1" dirty="0"/>
              <a:t>frontal faces</a:t>
            </a:r>
            <a:r>
              <a:rPr lang="en-US" dirty="0"/>
              <a:t>, It can still detect the face for a slightly head tilts / rotate.</a:t>
            </a:r>
          </a:p>
          <a:p>
            <a:endParaRPr lang="en-US" dirty="0"/>
          </a:p>
          <a:p>
            <a:r>
              <a:rPr lang="en-US" dirty="0"/>
              <a:t>Still, the accuracy varies and depend on </a:t>
            </a:r>
            <a:r>
              <a:rPr lang="en-US"/>
              <a:t>the lighting and webcam quality.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8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3D63-7F5F-4338-8699-84069D4B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Recognition? Face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60AD-6AD0-4BA1-AF49-8B4813CE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 </a:t>
            </a:r>
            <a:r>
              <a:rPr lang="en-US" b="1" dirty="0"/>
              <a:t>face recognition</a:t>
            </a:r>
            <a:r>
              <a:rPr lang="en-US" dirty="0"/>
              <a:t> is different of </a:t>
            </a:r>
            <a:r>
              <a:rPr lang="en-US" b="1" dirty="0"/>
              <a:t>face detection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Face Detection</a:t>
            </a:r>
            <a:r>
              <a:rPr lang="en-US" dirty="0"/>
              <a:t>: it has the objective of finding the faces (location and size) in an image and probably extract them to be used by the face recognition algorithm.</a:t>
            </a:r>
          </a:p>
          <a:p>
            <a:r>
              <a:rPr lang="en-US" b="1" dirty="0"/>
              <a:t>Face Recognition</a:t>
            </a:r>
            <a:r>
              <a:rPr lang="en-US" dirty="0"/>
              <a:t>: with the facial images already extracted, cropped, resized and usually converted to grayscale, the face recognition algorithm is responsible for finding characteristics which best describe the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0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5E49-2FE5-4EC6-8E41-50293854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E68D-D354-4678-AB5B-AEA300D3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technology that capable of identifying or verifying a face of a person from a digital image or a live video frames.</a:t>
            </a:r>
          </a:p>
          <a:p>
            <a:endParaRPr lang="en-US" dirty="0"/>
          </a:p>
          <a:p>
            <a:r>
              <a:rPr lang="en-US" dirty="0"/>
              <a:t>In general, it works by comparing selected facial features that is from given image with faces which stored in a database.</a:t>
            </a:r>
          </a:p>
          <a:p>
            <a:endParaRPr lang="en-US" dirty="0"/>
          </a:p>
          <a:p>
            <a:r>
              <a:rPr lang="en-US" dirty="0"/>
              <a:t>Face recognition has become so popular that now it is widely used in many embedded systems such as smartphone to be used as a biometric authentication for unlocking their phones.</a:t>
            </a:r>
          </a:p>
        </p:txBody>
      </p:sp>
    </p:spTree>
    <p:extLst>
      <p:ext uri="{BB962C8B-B14F-4D97-AF65-F5344CB8AC3E}">
        <p14:creationId xmlns:p14="http://schemas.microsoft.com/office/powerpoint/2010/main" val="373779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9724-8602-43EF-AA3F-C08B03AF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a biometric authentication?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7C31-42FB-4062-9B89-FB8243CB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the definition to be used as a means of identification and access control. </a:t>
            </a:r>
          </a:p>
          <a:p>
            <a:endParaRPr lang="en-US" dirty="0"/>
          </a:p>
          <a:p>
            <a:r>
              <a:rPr lang="en-US" dirty="0"/>
              <a:t>This includes the defining data samples of biological characteristics of human being to identify unique individual, such as facial features and fingerprints.</a:t>
            </a:r>
          </a:p>
        </p:txBody>
      </p:sp>
    </p:spTree>
    <p:extLst>
      <p:ext uri="{BB962C8B-B14F-4D97-AF65-F5344CB8AC3E}">
        <p14:creationId xmlns:p14="http://schemas.microsoft.com/office/powerpoint/2010/main" val="401909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150E-16F4-4928-984F-45466B6F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961"/>
            <a:ext cx="10515600" cy="791571"/>
          </a:xfrm>
        </p:spPr>
        <p:txBody>
          <a:bodyPr>
            <a:normAutofit fontScale="90000"/>
          </a:bodyPr>
          <a:lstStyle/>
          <a:p>
            <a:r>
              <a:rPr lang="en-US"/>
              <a:t>What are Local Binary Patterns?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088A-A32C-468C-84D5-51678B24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Local Binary Patterns, or LBPs for short, are a texture descriptor made popular by the work of </a:t>
            </a:r>
            <a:r>
              <a:rPr lang="en-US" dirty="0" err="1"/>
              <a:t>Ojala</a:t>
            </a:r>
            <a:r>
              <a:rPr lang="en-US" dirty="0"/>
              <a:t> et 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Unlike </a:t>
            </a:r>
            <a:r>
              <a:rPr lang="en-US" dirty="0" err="1"/>
              <a:t>Haralick</a:t>
            </a:r>
            <a:r>
              <a:rPr lang="en-US" dirty="0"/>
              <a:t> texture features that compute a global representation of texture based on the Gray Level Co-occurrence Matrix, LBPs instead compute a local representation of texture.</a:t>
            </a:r>
          </a:p>
        </p:txBody>
      </p:sp>
    </p:spTree>
    <p:extLst>
      <p:ext uri="{BB962C8B-B14F-4D97-AF65-F5344CB8AC3E}">
        <p14:creationId xmlns:p14="http://schemas.microsoft.com/office/powerpoint/2010/main" val="160191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C143-FAE6-4751-9F8D-9F14A008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LBP feature?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8D52-B61C-41A7-8AA7-F3DCCD90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simple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Robust to a  various environment (lightning conditions)</a:t>
            </a:r>
          </a:p>
          <a:p>
            <a:r>
              <a:rPr lang="en-US" dirty="0"/>
              <a:t>Has shorter training time</a:t>
            </a:r>
          </a:p>
          <a:p>
            <a:r>
              <a:rPr lang="en-US" dirty="0"/>
              <a:t>Robust to an occlusion</a:t>
            </a:r>
          </a:p>
        </p:txBody>
      </p:sp>
    </p:spTree>
    <p:extLst>
      <p:ext uri="{BB962C8B-B14F-4D97-AF65-F5344CB8AC3E}">
        <p14:creationId xmlns:p14="http://schemas.microsoft.com/office/powerpoint/2010/main" val="228586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9F58-7835-4101-A67C-5559F205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&amp; Why LBPH?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BA81-4AE0-4C12-9D88-F07EEE13F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Binary Pattern Histogram is a very popular face recognizer / recognition model. It has significant improvement over a </a:t>
            </a:r>
            <a:r>
              <a:rPr lang="en-US" dirty="0" err="1"/>
              <a:t>Fisherfaces</a:t>
            </a:r>
            <a:r>
              <a:rPr lang="en-US" dirty="0"/>
              <a:t> and </a:t>
            </a:r>
            <a:r>
              <a:rPr lang="en-US" dirty="0" err="1"/>
              <a:t>Eignfaces</a:t>
            </a:r>
            <a:r>
              <a:rPr lang="en-US" dirty="0"/>
              <a:t> algorithm as they’re still affected by lightning condition when they try to recognize the facial image, </a:t>
            </a:r>
            <a:r>
              <a:rPr lang="en-US" b="1" dirty="0"/>
              <a:t>hence it is more robust </a:t>
            </a:r>
            <a:r>
              <a:rPr lang="en-US" dirty="0"/>
              <a:t>than the other two algorithm.</a:t>
            </a:r>
          </a:p>
        </p:txBody>
      </p:sp>
    </p:spTree>
    <p:extLst>
      <p:ext uri="{BB962C8B-B14F-4D97-AF65-F5344CB8AC3E}">
        <p14:creationId xmlns:p14="http://schemas.microsoft.com/office/powerpoint/2010/main" val="178930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CCB3-FFA5-41D4-AE53-D69FEC6F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0E74-6314-4EB4-A68A-65850D57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LBPH works by finding the local structure of the image as it compares </a:t>
            </a:r>
            <a:r>
              <a:rPr lang="en-US" b="1"/>
              <a:t>each pixel</a:t>
            </a:r>
            <a:r>
              <a:rPr lang="en-US"/>
              <a:t> to its neighbor pixels.</a:t>
            </a:r>
          </a:p>
          <a:p>
            <a:endParaRPr lang="en-US" dirty="0"/>
          </a:p>
        </p:txBody>
      </p:sp>
      <p:pic>
        <p:nvPicPr>
          <p:cNvPr id="5" name="Picture 4" descr="A picture containing clock, keyboard, drawing&#10;&#10;Description automatically generated">
            <a:extLst>
              <a:ext uri="{FF2B5EF4-FFF2-40B4-BE49-F238E27FC236}">
                <a16:creationId xmlns:a16="http://schemas.microsoft.com/office/drawing/2014/main" id="{98ABCB6B-2A69-4215-8974-A80C839AA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8" y="2377295"/>
            <a:ext cx="10998352" cy="3067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41BB31-127A-4966-9190-F95FC731C3AC}"/>
              </a:ext>
            </a:extLst>
          </p:cNvPr>
          <p:cNvSpPr txBox="1"/>
          <p:nvPr/>
        </p:nvSpPr>
        <p:spPr>
          <a:xfrm>
            <a:off x="2047375" y="5414029"/>
            <a:ext cx="952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i</a:t>
            </a:r>
            <a:r>
              <a:rPr lang="en-US" dirty="0">
                <a:hlinkClick r:id="rId3"/>
              </a:rPr>
              <a:t>) https://towardsdatascience.com/face-recognition-how-lbph-works-90ec258c3d6b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3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482E-AACF-4353-8EB1-E68218B6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6E29-5125-4F93-AD29-3788FD11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Extracting the Histograms</a:t>
            </a:r>
            <a:r>
              <a:rPr lang="en-US" dirty="0"/>
              <a:t>: Now, using the image generated in the last step, we can use the </a:t>
            </a:r>
            <a:r>
              <a:rPr lang="en-US" b="1" dirty="0"/>
              <a:t>Grid X</a:t>
            </a:r>
            <a:r>
              <a:rPr lang="en-US" dirty="0"/>
              <a:t> and </a:t>
            </a:r>
            <a:r>
              <a:rPr lang="en-US" b="1" dirty="0"/>
              <a:t>Grid Y</a:t>
            </a:r>
            <a:r>
              <a:rPr lang="en-US" dirty="0"/>
              <a:t> parameters to divide the image into multiple grids, as can be seen in the following image:</a:t>
            </a:r>
          </a:p>
        </p:txBody>
      </p:sp>
      <p:pic>
        <p:nvPicPr>
          <p:cNvPr id="5" name="Picture 4" descr="A picture containing rug&#10;&#10;Description automatically generated">
            <a:extLst>
              <a:ext uri="{FF2B5EF4-FFF2-40B4-BE49-F238E27FC236}">
                <a16:creationId xmlns:a16="http://schemas.microsoft.com/office/drawing/2014/main" id="{91A62796-7B60-464E-8FFB-7D99E5F8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07253"/>
            <a:ext cx="10515601" cy="26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4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9FC18F-DE1D-4FA9-9A8E-2042E34987F2}" vid="{0C8266A3-84C3-4ADA-825E-2EF4B6E236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591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 Light</vt:lpstr>
      <vt:lpstr>Office Theme</vt:lpstr>
      <vt:lpstr>Real time face recognition system using LBPH and LBP Cascade Classifier</vt:lpstr>
      <vt:lpstr>Face Recognition? Face Detection?</vt:lpstr>
      <vt:lpstr>Face Recognition?</vt:lpstr>
      <vt:lpstr>What’s a biometric authentication? </vt:lpstr>
      <vt:lpstr>What are Local Binary Patterns? </vt:lpstr>
      <vt:lpstr>Why LBP feature?</vt:lpstr>
      <vt:lpstr>What &amp; Why LBPH?</vt:lpstr>
      <vt:lpstr>PowerPoint Presentation</vt:lpstr>
      <vt:lpstr>PowerPoint Presentation</vt:lpstr>
      <vt:lpstr>Method and work-flow (scheme)</vt:lpstr>
      <vt:lpstr>How does the training work?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face recognition system using LBPH and LBP Cascade Classifier</dc:title>
  <dc:creator>abelathallah</dc:creator>
  <cp:lastModifiedBy>abelathallah</cp:lastModifiedBy>
  <cp:revision>6</cp:revision>
  <dcterms:created xsi:type="dcterms:W3CDTF">2020-05-02T06:17:09Z</dcterms:created>
  <dcterms:modified xsi:type="dcterms:W3CDTF">2020-05-02T06:41:36Z</dcterms:modified>
</cp:coreProperties>
</file>