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58" r:id="rId3"/>
    <p:sldId id="271" r:id="rId4"/>
    <p:sldId id="273" r:id="rId5"/>
    <p:sldId id="284" r:id="rId6"/>
    <p:sldId id="283" r:id="rId7"/>
    <p:sldId id="281" r:id="rId8"/>
    <p:sldId id="285" r:id="rId9"/>
    <p:sldId id="275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4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BCAE2B-BE0C-4CFE-AF63-664574A75776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E73035-80A6-4796-8ECB-0D0018743F0E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700" b="1" dirty="0">
              <a:latin typeface="+mj-lt"/>
            </a:rPr>
            <a:t>Order Management System calls an API</a:t>
          </a:r>
        </a:p>
      </dgm:t>
    </dgm:pt>
    <dgm:pt modelId="{B36DCC2F-8CEF-404E-BF36-A38AEC321CA9}" type="parTrans" cxnId="{BCAC85D6-06BA-468E-8402-8DCE68AD84A4}">
      <dgm:prSet/>
      <dgm:spPr/>
      <dgm:t>
        <a:bodyPr/>
        <a:lstStyle/>
        <a:p>
          <a:endParaRPr lang="en-US" sz="1700">
            <a:latin typeface="+mj-lt"/>
          </a:endParaRPr>
        </a:p>
      </dgm:t>
    </dgm:pt>
    <dgm:pt modelId="{EB7C7A34-9B6A-49B6-9D0B-C0290257C209}" type="sibTrans" cxnId="{BCAC85D6-06BA-468E-8402-8DCE68AD84A4}">
      <dgm:prSet/>
      <dgm:spPr/>
      <dgm:t>
        <a:bodyPr/>
        <a:lstStyle/>
        <a:p>
          <a:endParaRPr lang="en-US" sz="1700">
            <a:latin typeface="+mj-lt"/>
          </a:endParaRPr>
        </a:p>
      </dgm:t>
    </dgm:pt>
    <dgm:pt modelId="{67940C13-743F-45D6-9A2C-E4D0E066CF20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700" b="1" dirty="0">
              <a:latin typeface="+mj-lt"/>
            </a:rPr>
            <a:t>Use FIX Protocol to translate the data</a:t>
          </a:r>
        </a:p>
      </dgm:t>
    </dgm:pt>
    <dgm:pt modelId="{1CE93BA5-B948-4521-9FB0-ADE750C930BE}" type="parTrans" cxnId="{8E0FE1FB-BC48-4851-AEBB-5BB00737B568}">
      <dgm:prSet/>
      <dgm:spPr/>
      <dgm:t>
        <a:bodyPr/>
        <a:lstStyle/>
        <a:p>
          <a:endParaRPr lang="en-US" sz="1700">
            <a:latin typeface="+mj-lt"/>
          </a:endParaRPr>
        </a:p>
      </dgm:t>
    </dgm:pt>
    <dgm:pt modelId="{3BD6A2A4-E2E0-4662-BB30-10C2952F2A47}" type="sibTrans" cxnId="{8E0FE1FB-BC48-4851-AEBB-5BB00737B568}">
      <dgm:prSet/>
      <dgm:spPr/>
      <dgm:t>
        <a:bodyPr/>
        <a:lstStyle/>
        <a:p>
          <a:endParaRPr lang="en-US" sz="1700">
            <a:latin typeface="+mj-lt"/>
          </a:endParaRPr>
        </a:p>
      </dgm:t>
    </dgm:pt>
    <dgm:pt modelId="{74AF4E49-AF08-4E5A-AACD-D37BB97250F2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700" b="1" dirty="0">
              <a:latin typeface="+mj-lt"/>
            </a:rPr>
            <a:t>Validation of the outgoing order</a:t>
          </a:r>
        </a:p>
      </dgm:t>
    </dgm:pt>
    <dgm:pt modelId="{6D0D1D6A-0D14-4B57-A751-C7B4904BC167}" type="sibTrans" cxnId="{821EE47A-0596-4BE9-A836-954779534F3F}">
      <dgm:prSet/>
      <dgm:spPr/>
      <dgm:t>
        <a:bodyPr/>
        <a:lstStyle/>
        <a:p>
          <a:endParaRPr lang="en-US" sz="1700">
            <a:latin typeface="+mj-lt"/>
          </a:endParaRPr>
        </a:p>
      </dgm:t>
    </dgm:pt>
    <dgm:pt modelId="{96AB1BD6-2EA6-468D-971C-71FC42EA58D3}" type="parTrans" cxnId="{821EE47A-0596-4BE9-A836-954779534F3F}">
      <dgm:prSet/>
      <dgm:spPr/>
      <dgm:t>
        <a:bodyPr/>
        <a:lstStyle/>
        <a:p>
          <a:endParaRPr lang="en-US" sz="1700">
            <a:latin typeface="+mj-lt"/>
          </a:endParaRPr>
        </a:p>
      </dgm:t>
    </dgm:pt>
    <dgm:pt modelId="{E6DB2006-E862-4DF8-9189-D3F9CEE05DAE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700" b="1" dirty="0">
              <a:latin typeface="+mj-lt"/>
            </a:rPr>
            <a:t>Enrichment with exchange specific information</a:t>
          </a:r>
        </a:p>
      </dgm:t>
    </dgm:pt>
    <dgm:pt modelId="{AC749E03-20BC-4DB8-9D49-5C363052EA13}" type="sibTrans" cxnId="{8FD59012-8D5F-452F-B748-DD327D846116}">
      <dgm:prSet/>
      <dgm:spPr/>
      <dgm:t>
        <a:bodyPr/>
        <a:lstStyle/>
        <a:p>
          <a:endParaRPr lang="en-US" sz="1700">
            <a:latin typeface="+mj-lt"/>
          </a:endParaRPr>
        </a:p>
      </dgm:t>
    </dgm:pt>
    <dgm:pt modelId="{F9A25024-1C67-49E1-BB62-5F7F3097956C}" type="parTrans" cxnId="{8FD59012-8D5F-452F-B748-DD327D846116}">
      <dgm:prSet/>
      <dgm:spPr/>
      <dgm:t>
        <a:bodyPr/>
        <a:lstStyle/>
        <a:p>
          <a:endParaRPr lang="en-US" sz="1700">
            <a:latin typeface="+mj-lt"/>
          </a:endParaRPr>
        </a:p>
      </dgm:t>
    </dgm:pt>
    <dgm:pt modelId="{B7DBE381-FDA1-4F75-9308-AAD8F50BC329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700" b="1" dirty="0">
              <a:latin typeface="+mj-lt"/>
            </a:rPr>
            <a:t>ME sends the execution report through quick fix to Execution Link</a:t>
          </a:r>
        </a:p>
      </dgm:t>
    </dgm:pt>
    <dgm:pt modelId="{2942AF55-30D5-418B-B3C7-FC867067FA52}" type="parTrans" cxnId="{D60428B8-6A45-411A-B890-CE04037B1434}">
      <dgm:prSet/>
      <dgm:spPr/>
      <dgm:t>
        <a:bodyPr/>
        <a:lstStyle/>
        <a:p>
          <a:endParaRPr lang="en-US" sz="1700">
            <a:latin typeface="+mj-lt"/>
          </a:endParaRPr>
        </a:p>
      </dgm:t>
    </dgm:pt>
    <dgm:pt modelId="{48975C29-9879-4CDA-BCC7-8CE2B327D317}" type="sibTrans" cxnId="{D60428B8-6A45-411A-B890-CE04037B1434}">
      <dgm:prSet/>
      <dgm:spPr/>
      <dgm:t>
        <a:bodyPr/>
        <a:lstStyle/>
        <a:p>
          <a:endParaRPr lang="en-US" sz="1700">
            <a:latin typeface="+mj-lt"/>
          </a:endParaRPr>
        </a:p>
      </dgm:t>
    </dgm:pt>
    <dgm:pt modelId="{1CFC4939-CB35-46F8-9092-387EC0E714AF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700" b="1" dirty="0">
              <a:latin typeface="+mj-lt"/>
            </a:rPr>
            <a:t>Execution link sends the present order through quick fix to ME</a:t>
          </a:r>
        </a:p>
      </dgm:t>
    </dgm:pt>
    <dgm:pt modelId="{FE9E4FC2-4DED-4F2D-B997-C5C885EE17B9}" type="sibTrans" cxnId="{2D413A25-943D-4907-BC70-C794E03EC4BE}">
      <dgm:prSet/>
      <dgm:spPr/>
      <dgm:t>
        <a:bodyPr/>
        <a:lstStyle/>
        <a:p>
          <a:endParaRPr lang="en-US" sz="1700">
            <a:latin typeface="+mj-lt"/>
          </a:endParaRPr>
        </a:p>
      </dgm:t>
    </dgm:pt>
    <dgm:pt modelId="{2A6A65F5-E1B1-40AD-B2C1-7B3B2104088B}" type="parTrans" cxnId="{2D413A25-943D-4907-BC70-C794E03EC4BE}">
      <dgm:prSet/>
      <dgm:spPr/>
      <dgm:t>
        <a:bodyPr/>
        <a:lstStyle/>
        <a:p>
          <a:endParaRPr lang="en-US" sz="1700">
            <a:latin typeface="+mj-lt"/>
          </a:endParaRPr>
        </a:p>
      </dgm:t>
    </dgm:pt>
    <dgm:pt modelId="{6F516B59-88B1-4DB7-BD47-3A858B279698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700" b="1">
              <a:latin typeface="+mj-lt"/>
            </a:rPr>
            <a:t>Execution Links return order summary in JSON to OME</a:t>
          </a:r>
          <a:endParaRPr lang="en-US" sz="1700" b="1" dirty="0">
            <a:latin typeface="+mj-lt"/>
          </a:endParaRPr>
        </a:p>
      </dgm:t>
    </dgm:pt>
    <dgm:pt modelId="{3168711D-A260-4A6B-BA0E-A5BBCA24B7E9}" type="parTrans" cxnId="{6EC8F900-AC6B-4DE4-827D-83CA18B3770F}">
      <dgm:prSet/>
      <dgm:spPr/>
      <dgm:t>
        <a:bodyPr/>
        <a:lstStyle/>
        <a:p>
          <a:endParaRPr lang="en-US" sz="1700">
            <a:latin typeface="+mj-lt"/>
          </a:endParaRPr>
        </a:p>
      </dgm:t>
    </dgm:pt>
    <dgm:pt modelId="{AB9F836B-BDD3-41CF-B344-839FDBDA246E}" type="sibTrans" cxnId="{6EC8F900-AC6B-4DE4-827D-83CA18B3770F}">
      <dgm:prSet/>
      <dgm:spPr/>
      <dgm:t>
        <a:bodyPr/>
        <a:lstStyle/>
        <a:p>
          <a:endParaRPr lang="en-US" sz="1700">
            <a:latin typeface="+mj-lt"/>
          </a:endParaRPr>
        </a:p>
      </dgm:t>
    </dgm:pt>
    <dgm:pt modelId="{1C90DFCE-46EE-4468-B9F9-7BC6E56DDC48}" type="pres">
      <dgm:prSet presAssocID="{09BCAE2B-BE0C-4CFE-AF63-664574A7577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64DE04-0F3C-49CA-A28C-40D9AFC5A3D0}" type="pres">
      <dgm:prSet presAssocID="{6F516B59-88B1-4DB7-BD47-3A858B279698}" presName="boxAndChildren" presStyleCnt="0"/>
      <dgm:spPr/>
    </dgm:pt>
    <dgm:pt modelId="{5600DA09-A230-4F09-A56F-439DFD320926}" type="pres">
      <dgm:prSet presAssocID="{6F516B59-88B1-4DB7-BD47-3A858B279698}" presName="parentTextBox" presStyleLbl="node1" presStyleIdx="0" presStyleCnt="7" custLinFactNeighborY="-1355"/>
      <dgm:spPr/>
      <dgm:t>
        <a:bodyPr/>
        <a:lstStyle/>
        <a:p>
          <a:endParaRPr lang="en-US"/>
        </a:p>
      </dgm:t>
    </dgm:pt>
    <dgm:pt modelId="{E9A0BE98-67E6-4B9A-9D81-23AAA9C3C12F}" type="pres">
      <dgm:prSet presAssocID="{48975C29-9879-4CDA-BCC7-8CE2B327D317}" presName="sp" presStyleCnt="0"/>
      <dgm:spPr/>
    </dgm:pt>
    <dgm:pt modelId="{45C787A1-4A8C-4D0D-A746-D5C73C265239}" type="pres">
      <dgm:prSet presAssocID="{B7DBE381-FDA1-4F75-9308-AAD8F50BC329}" presName="arrowAndChildren" presStyleCnt="0"/>
      <dgm:spPr/>
    </dgm:pt>
    <dgm:pt modelId="{F4092AC3-4BEC-4AE6-BA80-B0E4A9FD449B}" type="pres">
      <dgm:prSet presAssocID="{B7DBE381-FDA1-4F75-9308-AAD8F50BC329}" presName="parentTextArrow" presStyleLbl="node1" presStyleIdx="1" presStyleCnt="7"/>
      <dgm:spPr/>
      <dgm:t>
        <a:bodyPr/>
        <a:lstStyle/>
        <a:p>
          <a:endParaRPr lang="en-US"/>
        </a:p>
      </dgm:t>
    </dgm:pt>
    <dgm:pt modelId="{7ABD27AC-D885-4EBD-87BD-97C9DAF94DA9}" type="pres">
      <dgm:prSet presAssocID="{FE9E4FC2-4DED-4F2D-B997-C5C885EE17B9}" presName="sp" presStyleCnt="0"/>
      <dgm:spPr/>
    </dgm:pt>
    <dgm:pt modelId="{95442B75-D048-47D3-B768-7335534F2D1F}" type="pres">
      <dgm:prSet presAssocID="{1CFC4939-CB35-46F8-9092-387EC0E714AF}" presName="arrowAndChildren" presStyleCnt="0"/>
      <dgm:spPr/>
    </dgm:pt>
    <dgm:pt modelId="{3A50B949-3BE8-4B82-9985-BAF4CB76AE3D}" type="pres">
      <dgm:prSet presAssocID="{1CFC4939-CB35-46F8-9092-387EC0E714AF}" presName="parentTextArrow" presStyleLbl="node1" presStyleIdx="2" presStyleCnt="7"/>
      <dgm:spPr/>
      <dgm:t>
        <a:bodyPr/>
        <a:lstStyle/>
        <a:p>
          <a:endParaRPr lang="en-US"/>
        </a:p>
      </dgm:t>
    </dgm:pt>
    <dgm:pt modelId="{89AB3B05-7265-4EAB-89CC-00682BF4E68F}" type="pres">
      <dgm:prSet presAssocID="{AC749E03-20BC-4DB8-9D49-5C363052EA13}" presName="sp" presStyleCnt="0"/>
      <dgm:spPr/>
    </dgm:pt>
    <dgm:pt modelId="{75A76E53-DB1F-449D-9A3F-A9D998E9EF20}" type="pres">
      <dgm:prSet presAssocID="{E6DB2006-E862-4DF8-9189-D3F9CEE05DAE}" presName="arrowAndChildren" presStyleCnt="0"/>
      <dgm:spPr/>
    </dgm:pt>
    <dgm:pt modelId="{0F642BE6-DF5D-496F-A02A-F67BEA065D49}" type="pres">
      <dgm:prSet presAssocID="{E6DB2006-E862-4DF8-9189-D3F9CEE05DAE}" presName="parentTextArrow" presStyleLbl="node1" presStyleIdx="3" presStyleCnt="7"/>
      <dgm:spPr/>
      <dgm:t>
        <a:bodyPr/>
        <a:lstStyle/>
        <a:p>
          <a:endParaRPr lang="en-US"/>
        </a:p>
      </dgm:t>
    </dgm:pt>
    <dgm:pt modelId="{56AC1AFE-C82A-4A79-A35E-29103495DFB0}" type="pres">
      <dgm:prSet presAssocID="{6D0D1D6A-0D14-4B57-A751-C7B4904BC167}" presName="sp" presStyleCnt="0"/>
      <dgm:spPr/>
    </dgm:pt>
    <dgm:pt modelId="{808F50E5-DB07-46AD-B2CF-73F3B65B923A}" type="pres">
      <dgm:prSet presAssocID="{74AF4E49-AF08-4E5A-AACD-D37BB97250F2}" presName="arrowAndChildren" presStyleCnt="0"/>
      <dgm:spPr/>
    </dgm:pt>
    <dgm:pt modelId="{8634200F-FE79-4A72-88A9-97DA7A56469F}" type="pres">
      <dgm:prSet presAssocID="{74AF4E49-AF08-4E5A-AACD-D37BB97250F2}" presName="parentTextArrow" presStyleLbl="node1" presStyleIdx="4" presStyleCnt="7"/>
      <dgm:spPr/>
      <dgm:t>
        <a:bodyPr/>
        <a:lstStyle/>
        <a:p>
          <a:endParaRPr lang="en-US"/>
        </a:p>
      </dgm:t>
    </dgm:pt>
    <dgm:pt modelId="{C077CAA4-0F9C-4DCB-81FB-F5CE135CFA01}" type="pres">
      <dgm:prSet presAssocID="{3BD6A2A4-E2E0-4662-BB30-10C2952F2A47}" presName="sp" presStyleCnt="0"/>
      <dgm:spPr/>
    </dgm:pt>
    <dgm:pt modelId="{12968253-6BE5-416C-AC8B-14259DF6B0C6}" type="pres">
      <dgm:prSet presAssocID="{67940C13-743F-45D6-9A2C-E4D0E066CF20}" presName="arrowAndChildren" presStyleCnt="0"/>
      <dgm:spPr/>
    </dgm:pt>
    <dgm:pt modelId="{BD8076FB-DA75-4950-8475-2B9101D74839}" type="pres">
      <dgm:prSet presAssocID="{67940C13-743F-45D6-9A2C-E4D0E066CF20}" presName="parentTextArrow" presStyleLbl="node1" presStyleIdx="5" presStyleCnt="7"/>
      <dgm:spPr/>
      <dgm:t>
        <a:bodyPr/>
        <a:lstStyle/>
        <a:p>
          <a:endParaRPr lang="en-US"/>
        </a:p>
      </dgm:t>
    </dgm:pt>
    <dgm:pt modelId="{A72262EA-A7CD-4978-95D5-8EBCE47925D7}" type="pres">
      <dgm:prSet presAssocID="{EB7C7A34-9B6A-49B6-9D0B-C0290257C209}" presName="sp" presStyleCnt="0"/>
      <dgm:spPr/>
    </dgm:pt>
    <dgm:pt modelId="{7E2DBC4C-48D2-4D96-9C5D-1EDE5319422E}" type="pres">
      <dgm:prSet presAssocID="{48E73035-80A6-4796-8ECB-0D0018743F0E}" presName="arrowAndChildren" presStyleCnt="0"/>
      <dgm:spPr/>
    </dgm:pt>
    <dgm:pt modelId="{604FD244-D3B1-4CBA-AD90-368F30084091}" type="pres">
      <dgm:prSet presAssocID="{48E73035-80A6-4796-8ECB-0D0018743F0E}" presName="parentTextArrow" presStyleLbl="node1" presStyleIdx="6" presStyleCnt="7"/>
      <dgm:spPr/>
      <dgm:t>
        <a:bodyPr/>
        <a:lstStyle/>
        <a:p>
          <a:endParaRPr lang="en-US"/>
        </a:p>
      </dgm:t>
    </dgm:pt>
  </dgm:ptLst>
  <dgm:cxnLst>
    <dgm:cxn modelId="{09144E40-E508-4153-9202-7213DC0C065B}" type="presOf" srcId="{67940C13-743F-45D6-9A2C-E4D0E066CF20}" destId="{BD8076FB-DA75-4950-8475-2B9101D74839}" srcOrd="0" destOrd="0" presId="urn:microsoft.com/office/officeart/2005/8/layout/process4"/>
    <dgm:cxn modelId="{B344D45B-A265-4876-B47D-EEF47EA667FD}" type="presOf" srcId="{6F516B59-88B1-4DB7-BD47-3A858B279698}" destId="{5600DA09-A230-4F09-A56F-439DFD320926}" srcOrd="0" destOrd="0" presId="urn:microsoft.com/office/officeart/2005/8/layout/process4"/>
    <dgm:cxn modelId="{8E0FE1FB-BC48-4851-AEBB-5BB00737B568}" srcId="{09BCAE2B-BE0C-4CFE-AF63-664574A75776}" destId="{67940C13-743F-45D6-9A2C-E4D0E066CF20}" srcOrd="1" destOrd="0" parTransId="{1CE93BA5-B948-4521-9FB0-ADE750C930BE}" sibTransId="{3BD6A2A4-E2E0-4662-BB30-10C2952F2A47}"/>
    <dgm:cxn modelId="{C5884010-C9A9-4E82-8970-2E132CE0FCB6}" type="presOf" srcId="{B7DBE381-FDA1-4F75-9308-AAD8F50BC329}" destId="{F4092AC3-4BEC-4AE6-BA80-B0E4A9FD449B}" srcOrd="0" destOrd="0" presId="urn:microsoft.com/office/officeart/2005/8/layout/process4"/>
    <dgm:cxn modelId="{7E850CB3-371B-48ED-B213-4F3B9AF29EE2}" type="presOf" srcId="{09BCAE2B-BE0C-4CFE-AF63-664574A75776}" destId="{1C90DFCE-46EE-4468-B9F9-7BC6E56DDC48}" srcOrd="0" destOrd="0" presId="urn:microsoft.com/office/officeart/2005/8/layout/process4"/>
    <dgm:cxn modelId="{6EC8F900-AC6B-4DE4-827D-83CA18B3770F}" srcId="{09BCAE2B-BE0C-4CFE-AF63-664574A75776}" destId="{6F516B59-88B1-4DB7-BD47-3A858B279698}" srcOrd="6" destOrd="0" parTransId="{3168711D-A260-4A6B-BA0E-A5BBCA24B7E9}" sibTransId="{AB9F836B-BDD3-41CF-B344-839FDBDA246E}"/>
    <dgm:cxn modelId="{3D9795A6-E168-4622-A257-2717E814A0E4}" type="presOf" srcId="{48E73035-80A6-4796-8ECB-0D0018743F0E}" destId="{604FD244-D3B1-4CBA-AD90-368F30084091}" srcOrd="0" destOrd="0" presId="urn:microsoft.com/office/officeart/2005/8/layout/process4"/>
    <dgm:cxn modelId="{A478F0B7-EF4D-45B0-8F17-33CEA5940B6F}" type="presOf" srcId="{E6DB2006-E862-4DF8-9189-D3F9CEE05DAE}" destId="{0F642BE6-DF5D-496F-A02A-F67BEA065D49}" srcOrd="0" destOrd="0" presId="urn:microsoft.com/office/officeart/2005/8/layout/process4"/>
    <dgm:cxn modelId="{BCAC85D6-06BA-468E-8402-8DCE68AD84A4}" srcId="{09BCAE2B-BE0C-4CFE-AF63-664574A75776}" destId="{48E73035-80A6-4796-8ECB-0D0018743F0E}" srcOrd="0" destOrd="0" parTransId="{B36DCC2F-8CEF-404E-BF36-A38AEC321CA9}" sibTransId="{EB7C7A34-9B6A-49B6-9D0B-C0290257C209}"/>
    <dgm:cxn modelId="{2D413A25-943D-4907-BC70-C794E03EC4BE}" srcId="{09BCAE2B-BE0C-4CFE-AF63-664574A75776}" destId="{1CFC4939-CB35-46F8-9092-387EC0E714AF}" srcOrd="4" destOrd="0" parTransId="{2A6A65F5-E1B1-40AD-B2C1-7B3B2104088B}" sibTransId="{FE9E4FC2-4DED-4F2D-B997-C5C885EE17B9}"/>
    <dgm:cxn modelId="{A2989C2F-D79D-42DB-B22E-DA1B9C72005E}" type="presOf" srcId="{1CFC4939-CB35-46F8-9092-387EC0E714AF}" destId="{3A50B949-3BE8-4B82-9985-BAF4CB76AE3D}" srcOrd="0" destOrd="0" presId="urn:microsoft.com/office/officeart/2005/8/layout/process4"/>
    <dgm:cxn modelId="{821EE47A-0596-4BE9-A836-954779534F3F}" srcId="{09BCAE2B-BE0C-4CFE-AF63-664574A75776}" destId="{74AF4E49-AF08-4E5A-AACD-D37BB97250F2}" srcOrd="2" destOrd="0" parTransId="{96AB1BD6-2EA6-468D-971C-71FC42EA58D3}" sibTransId="{6D0D1D6A-0D14-4B57-A751-C7B4904BC167}"/>
    <dgm:cxn modelId="{0BE5DA22-EC8A-446A-AF25-61D8B450C964}" type="presOf" srcId="{74AF4E49-AF08-4E5A-AACD-D37BB97250F2}" destId="{8634200F-FE79-4A72-88A9-97DA7A56469F}" srcOrd="0" destOrd="0" presId="urn:microsoft.com/office/officeart/2005/8/layout/process4"/>
    <dgm:cxn modelId="{8FD59012-8D5F-452F-B748-DD327D846116}" srcId="{09BCAE2B-BE0C-4CFE-AF63-664574A75776}" destId="{E6DB2006-E862-4DF8-9189-D3F9CEE05DAE}" srcOrd="3" destOrd="0" parTransId="{F9A25024-1C67-49E1-BB62-5F7F3097956C}" sibTransId="{AC749E03-20BC-4DB8-9D49-5C363052EA13}"/>
    <dgm:cxn modelId="{D60428B8-6A45-411A-B890-CE04037B1434}" srcId="{09BCAE2B-BE0C-4CFE-AF63-664574A75776}" destId="{B7DBE381-FDA1-4F75-9308-AAD8F50BC329}" srcOrd="5" destOrd="0" parTransId="{2942AF55-30D5-418B-B3C7-FC867067FA52}" sibTransId="{48975C29-9879-4CDA-BCC7-8CE2B327D317}"/>
    <dgm:cxn modelId="{2915A09F-4C04-4B4A-BA1C-2ABE46EE5BCF}" type="presParOf" srcId="{1C90DFCE-46EE-4468-B9F9-7BC6E56DDC48}" destId="{6F64DE04-0F3C-49CA-A28C-40D9AFC5A3D0}" srcOrd="0" destOrd="0" presId="urn:microsoft.com/office/officeart/2005/8/layout/process4"/>
    <dgm:cxn modelId="{5D06854C-F143-4C9A-BC3E-784BA3695CDD}" type="presParOf" srcId="{6F64DE04-0F3C-49CA-A28C-40D9AFC5A3D0}" destId="{5600DA09-A230-4F09-A56F-439DFD320926}" srcOrd="0" destOrd="0" presId="urn:microsoft.com/office/officeart/2005/8/layout/process4"/>
    <dgm:cxn modelId="{CBFC26A7-490B-42F1-98AB-FA4701F5299C}" type="presParOf" srcId="{1C90DFCE-46EE-4468-B9F9-7BC6E56DDC48}" destId="{E9A0BE98-67E6-4B9A-9D81-23AAA9C3C12F}" srcOrd="1" destOrd="0" presId="urn:microsoft.com/office/officeart/2005/8/layout/process4"/>
    <dgm:cxn modelId="{C078F492-2417-4757-90C5-1FBC4A1D2A3B}" type="presParOf" srcId="{1C90DFCE-46EE-4468-B9F9-7BC6E56DDC48}" destId="{45C787A1-4A8C-4D0D-A746-D5C73C265239}" srcOrd="2" destOrd="0" presId="urn:microsoft.com/office/officeart/2005/8/layout/process4"/>
    <dgm:cxn modelId="{FB9710DD-C963-4E63-B125-742FFC1BA4A4}" type="presParOf" srcId="{45C787A1-4A8C-4D0D-A746-D5C73C265239}" destId="{F4092AC3-4BEC-4AE6-BA80-B0E4A9FD449B}" srcOrd="0" destOrd="0" presId="urn:microsoft.com/office/officeart/2005/8/layout/process4"/>
    <dgm:cxn modelId="{BA2DB882-12AB-4E4E-A017-18028510DD28}" type="presParOf" srcId="{1C90DFCE-46EE-4468-B9F9-7BC6E56DDC48}" destId="{7ABD27AC-D885-4EBD-87BD-97C9DAF94DA9}" srcOrd="3" destOrd="0" presId="urn:microsoft.com/office/officeart/2005/8/layout/process4"/>
    <dgm:cxn modelId="{FD81F691-078F-427B-ACEA-BF3111A2BA95}" type="presParOf" srcId="{1C90DFCE-46EE-4468-B9F9-7BC6E56DDC48}" destId="{95442B75-D048-47D3-B768-7335534F2D1F}" srcOrd="4" destOrd="0" presId="urn:microsoft.com/office/officeart/2005/8/layout/process4"/>
    <dgm:cxn modelId="{A8478525-464D-4470-A193-C64ADAC22663}" type="presParOf" srcId="{95442B75-D048-47D3-B768-7335534F2D1F}" destId="{3A50B949-3BE8-4B82-9985-BAF4CB76AE3D}" srcOrd="0" destOrd="0" presId="urn:microsoft.com/office/officeart/2005/8/layout/process4"/>
    <dgm:cxn modelId="{3AF10F7D-B770-4160-BCB2-D74D1A532C34}" type="presParOf" srcId="{1C90DFCE-46EE-4468-B9F9-7BC6E56DDC48}" destId="{89AB3B05-7265-4EAB-89CC-00682BF4E68F}" srcOrd="5" destOrd="0" presId="urn:microsoft.com/office/officeart/2005/8/layout/process4"/>
    <dgm:cxn modelId="{B6F17A50-1348-4404-8128-18294D1B62A4}" type="presParOf" srcId="{1C90DFCE-46EE-4468-B9F9-7BC6E56DDC48}" destId="{75A76E53-DB1F-449D-9A3F-A9D998E9EF20}" srcOrd="6" destOrd="0" presId="urn:microsoft.com/office/officeart/2005/8/layout/process4"/>
    <dgm:cxn modelId="{52B1CEC7-D64D-4671-B8E2-B56E55EABB56}" type="presParOf" srcId="{75A76E53-DB1F-449D-9A3F-A9D998E9EF20}" destId="{0F642BE6-DF5D-496F-A02A-F67BEA065D49}" srcOrd="0" destOrd="0" presId="urn:microsoft.com/office/officeart/2005/8/layout/process4"/>
    <dgm:cxn modelId="{3FFA1DF1-B3D2-44D0-8E98-36BDF68668C1}" type="presParOf" srcId="{1C90DFCE-46EE-4468-B9F9-7BC6E56DDC48}" destId="{56AC1AFE-C82A-4A79-A35E-29103495DFB0}" srcOrd="7" destOrd="0" presId="urn:microsoft.com/office/officeart/2005/8/layout/process4"/>
    <dgm:cxn modelId="{14AE32D3-C3CC-4A45-847C-14E40E30A789}" type="presParOf" srcId="{1C90DFCE-46EE-4468-B9F9-7BC6E56DDC48}" destId="{808F50E5-DB07-46AD-B2CF-73F3B65B923A}" srcOrd="8" destOrd="0" presId="urn:microsoft.com/office/officeart/2005/8/layout/process4"/>
    <dgm:cxn modelId="{97C800D3-D656-4EFD-A2A2-723405764DB1}" type="presParOf" srcId="{808F50E5-DB07-46AD-B2CF-73F3B65B923A}" destId="{8634200F-FE79-4A72-88A9-97DA7A56469F}" srcOrd="0" destOrd="0" presId="urn:microsoft.com/office/officeart/2005/8/layout/process4"/>
    <dgm:cxn modelId="{B3B85AE7-7DEB-4D6A-8B99-D1D032DDD969}" type="presParOf" srcId="{1C90DFCE-46EE-4468-B9F9-7BC6E56DDC48}" destId="{C077CAA4-0F9C-4DCB-81FB-F5CE135CFA01}" srcOrd="9" destOrd="0" presId="urn:microsoft.com/office/officeart/2005/8/layout/process4"/>
    <dgm:cxn modelId="{34BE6B04-7C2B-40EC-98B7-964EB7DB0A31}" type="presParOf" srcId="{1C90DFCE-46EE-4468-B9F9-7BC6E56DDC48}" destId="{12968253-6BE5-416C-AC8B-14259DF6B0C6}" srcOrd="10" destOrd="0" presId="urn:microsoft.com/office/officeart/2005/8/layout/process4"/>
    <dgm:cxn modelId="{269F48C8-26ED-458E-87E5-3C3594AE9397}" type="presParOf" srcId="{12968253-6BE5-416C-AC8B-14259DF6B0C6}" destId="{BD8076FB-DA75-4950-8475-2B9101D74839}" srcOrd="0" destOrd="0" presId="urn:microsoft.com/office/officeart/2005/8/layout/process4"/>
    <dgm:cxn modelId="{24942D72-04AF-41B0-A42A-B53F669F8D08}" type="presParOf" srcId="{1C90DFCE-46EE-4468-B9F9-7BC6E56DDC48}" destId="{A72262EA-A7CD-4978-95D5-8EBCE47925D7}" srcOrd="11" destOrd="0" presId="urn:microsoft.com/office/officeart/2005/8/layout/process4"/>
    <dgm:cxn modelId="{35D30478-53A1-4C8E-BE18-3B80A1947345}" type="presParOf" srcId="{1C90DFCE-46EE-4468-B9F9-7BC6E56DDC48}" destId="{7E2DBC4C-48D2-4D96-9C5D-1EDE5319422E}" srcOrd="12" destOrd="0" presId="urn:microsoft.com/office/officeart/2005/8/layout/process4"/>
    <dgm:cxn modelId="{FC2D20E1-D217-4D05-8963-4F3BB595F165}" type="presParOf" srcId="{7E2DBC4C-48D2-4D96-9C5D-1EDE5319422E}" destId="{604FD244-D3B1-4CBA-AD90-368F3008409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00DA09-A230-4F09-A56F-439DFD320926}">
      <dsp:nvSpPr>
        <dsp:cNvPr id="0" name=""/>
        <dsp:cNvSpPr/>
      </dsp:nvSpPr>
      <dsp:spPr>
        <a:xfrm>
          <a:off x="0" y="5486402"/>
          <a:ext cx="5486400" cy="601265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>
              <a:latin typeface="+mj-lt"/>
            </a:rPr>
            <a:t>Execution Links return order summary in JSON to OME</a:t>
          </a:r>
          <a:endParaRPr lang="en-US" sz="1700" b="1" kern="1200" dirty="0">
            <a:latin typeface="+mj-lt"/>
          </a:endParaRPr>
        </a:p>
      </dsp:txBody>
      <dsp:txXfrm>
        <a:off x="0" y="5486402"/>
        <a:ext cx="5486400" cy="601265"/>
      </dsp:txXfrm>
    </dsp:sp>
    <dsp:sp modelId="{F4092AC3-4BEC-4AE6-BA80-B0E4A9FD449B}">
      <dsp:nvSpPr>
        <dsp:cNvPr id="0" name=""/>
        <dsp:cNvSpPr/>
      </dsp:nvSpPr>
      <dsp:spPr>
        <a:xfrm rot="10800000">
          <a:off x="0" y="4578822"/>
          <a:ext cx="5486400" cy="924746"/>
        </a:xfrm>
        <a:prstGeom prst="upArrowCallou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>
              <a:latin typeface="+mj-lt"/>
            </a:rPr>
            <a:t>ME sends the execution report through quick fix to Execution Link</a:t>
          </a:r>
        </a:p>
      </dsp:txBody>
      <dsp:txXfrm rot="10800000">
        <a:off x="0" y="4578822"/>
        <a:ext cx="5486400" cy="600872"/>
      </dsp:txXfrm>
    </dsp:sp>
    <dsp:sp modelId="{3A50B949-3BE8-4B82-9985-BAF4CB76AE3D}">
      <dsp:nvSpPr>
        <dsp:cNvPr id="0" name=""/>
        <dsp:cNvSpPr/>
      </dsp:nvSpPr>
      <dsp:spPr>
        <a:xfrm rot="10800000">
          <a:off x="0" y="3663094"/>
          <a:ext cx="5486400" cy="924746"/>
        </a:xfrm>
        <a:prstGeom prst="upArrowCallou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>
              <a:latin typeface="+mj-lt"/>
            </a:rPr>
            <a:t>Execution link sends the present order through quick fix to ME</a:t>
          </a:r>
        </a:p>
      </dsp:txBody>
      <dsp:txXfrm rot="10800000">
        <a:off x="0" y="3663094"/>
        <a:ext cx="5486400" cy="600872"/>
      </dsp:txXfrm>
    </dsp:sp>
    <dsp:sp modelId="{0F642BE6-DF5D-496F-A02A-F67BEA065D49}">
      <dsp:nvSpPr>
        <dsp:cNvPr id="0" name=""/>
        <dsp:cNvSpPr/>
      </dsp:nvSpPr>
      <dsp:spPr>
        <a:xfrm rot="10800000">
          <a:off x="0" y="2747367"/>
          <a:ext cx="5486400" cy="924746"/>
        </a:xfrm>
        <a:prstGeom prst="upArrowCallou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>
              <a:latin typeface="+mj-lt"/>
            </a:rPr>
            <a:t>Enrichment with exchange specific information</a:t>
          </a:r>
        </a:p>
      </dsp:txBody>
      <dsp:txXfrm rot="10800000">
        <a:off x="0" y="2747367"/>
        <a:ext cx="5486400" cy="600872"/>
      </dsp:txXfrm>
    </dsp:sp>
    <dsp:sp modelId="{8634200F-FE79-4A72-88A9-97DA7A56469F}">
      <dsp:nvSpPr>
        <dsp:cNvPr id="0" name=""/>
        <dsp:cNvSpPr/>
      </dsp:nvSpPr>
      <dsp:spPr>
        <a:xfrm rot="10800000">
          <a:off x="0" y="1831639"/>
          <a:ext cx="5486400" cy="924746"/>
        </a:xfrm>
        <a:prstGeom prst="upArrowCallou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>
              <a:latin typeface="+mj-lt"/>
            </a:rPr>
            <a:t>Validation of the outgoing order</a:t>
          </a:r>
        </a:p>
      </dsp:txBody>
      <dsp:txXfrm rot="10800000">
        <a:off x="0" y="1831639"/>
        <a:ext cx="5486400" cy="600872"/>
      </dsp:txXfrm>
    </dsp:sp>
    <dsp:sp modelId="{BD8076FB-DA75-4950-8475-2B9101D74839}">
      <dsp:nvSpPr>
        <dsp:cNvPr id="0" name=""/>
        <dsp:cNvSpPr/>
      </dsp:nvSpPr>
      <dsp:spPr>
        <a:xfrm rot="10800000">
          <a:off x="0" y="915912"/>
          <a:ext cx="5486400" cy="924746"/>
        </a:xfrm>
        <a:prstGeom prst="upArrowCallou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>
              <a:latin typeface="+mj-lt"/>
            </a:rPr>
            <a:t>Use FIX Protocol to translate the data</a:t>
          </a:r>
        </a:p>
      </dsp:txBody>
      <dsp:txXfrm rot="10800000">
        <a:off x="0" y="915912"/>
        <a:ext cx="5486400" cy="600872"/>
      </dsp:txXfrm>
    </dsp:sp>
    <dsp:sp modelId="{604FD244-D3B1-4CBA-AD90-368F30084091}">
      <dsp:nvSpPr>
        <dsp:cNvPr id="0" name=""/>
        <dsp:cNvSpPr/>
      </dsp:nvSpPr>
      <dsp:spPr>
        <a:xfrm rot="10800000">
          <a:off x="0" y="184"/>
          <a:ext cx="5486400" cy="924746"/>
        </a:xfrm>
        <a:prstGeom prst="upArrowCallou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>
              <a:latin typeface="+mj-lt"/>
            </a:rPr>
            <a:t>Order Management System calls an API</a:t>
          </a:r>
        </a:p>
      </dsp:txBody>
      <dsp:txXfrm rot="10800000">
        <a:off x="0" y="184"/>
        <a:ext cx="5486400" cy="600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C6CE-72C8-4631-AE56-2EA0DF5BF1C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FACC-3ECC-41CB-AAD9-17804A52A8D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3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C6CE-72C8-4631-AE56-2EA0DF5BF1C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FACC-3ECC-41CB-AAD9-17804A52A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4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C6CE-72C8-4631-AE56-2EA0DF5BF1C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FACC-3ECC-41CB-AAD9-17804A52A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C6CE-72C8-4631-AE56-2EA0DF5BF1C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FACC-3ECC-41CB-AAD9-17804A52A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8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C6CE-72C8-4631-AE56-2EA0DF5BF1C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FACC-3ECC-41CB-AAD9-17804A52A8D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7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C6CE-72C8-4631-AE56-2EA0DF5BF1C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FACC-3ECC-41CB-AAD9-17804A52A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C6CE-72C8-4631-AE56-2EA0DF5BF1C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FACC-3ECC-41CB-AAD9-17804A52A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5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C6CE-72C8-4631-AE56-2EA0DF5BF1C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FACC-3ECC-41CB-AAD9-17804A52A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7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C6CE-72C8-4631-AE56-2EA0DF5BF1C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FACC-3ECC-41CB-AAD9-17804A52A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5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80C6CE-72C8-4631-AE56-2EA0DF5BF1C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D2FACC-3ECC-41CB-AAD9-17804A52A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6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C6CE-72C8-4631-AE56-2EA0DF5BF1C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FACC-3ECC-41CB-AAD9-17804A52A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4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80C6CE-72C8-4631-AE56-2EA0DF5BF1C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D2FACC-3ECC-41CB-AAD9-17804A52A8D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5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EE4264-64BE-4604-B90E-3E635B93C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549" y="2336679"/>
            <a:ext cx="10058400" cy="2118941"/>
          </a:xfrm>
        </p:spPr>
        <p:txBody>
          <a:bodyPr/>
          <a:lstStyle/>
          <a:p>
            <a:r>
              <a:rPr lang="en-US" dirty="0"/>
              <a:t>Execution Links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13952B6-1E41-4F63-89DF-812DBC60D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15277"/>
            <a:ext cx="9991898" cy="11033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Code review - 19</a:t>
            </a:r>
            <a:r>
              <a:rPr lang="en-US" baseline="30000" dirty="0"/>
              <a:t>th</a:t>
            </a:r>
            <a:r>
              <a:rPr lang="en-US" dirty="0"/>
              <a:t> April 2018</a:t>
            </a:r>
          </a:p>
          <a:p>
            <a:r>
              <a:rPr lang="en-US" dirty="0"/>
              <a:t>Group 4</a:t>
            </a:r>
          </a:p>
          <a:p>
            <a:r>
              <a:rPr lang="en-US" dirty="0"/>
              <a:t>College of engineering Pune</a:t>
            </a:r>
          </a:p>
        </p:txBody>
      </p:sp>
    </p:spTree>
    <p:extLst>
      <p:ext uri="{BB962C8B-B14F-4D97-AF65-F5344CB8AC3E}">
        <p14:creationId xmlns:p14="http://schemas.microsoft.com/office/powerpoint/2010/main" val="23882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02649B-91C0-4584-AEC8-FDD47537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Interaction with Order Management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FFAC4D-B836-492D-AFE3-A3EBCE59F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18920"/>
            <a:ext cx="10058400" cy="402336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en-US" sz="2100" dirty="0">
              <a:solidFill>
                <a:schemeClr val="tx1"/>
              </a:solidFill>
            </a:endParaRP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en-US" sz="2100" b="1" dirty="0">
                <a:solidFill>
                  <a:schemeClr val="tx1"/>
                </a:solidFill>
              </a:rPr>
              <a:t>Logon</a:t>
            </a:r>
            <a:r>
              <a:rPr lang="en-US" sz="2100" dirty="0">
                <a:solidFill>
                  <a:schemeClr val="tx1"/>
                </a:solidFill>
              </a:rPr>
              <a:t>:	Logon message is the first message sent from the execution links system to the exchange. 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en-US" sz="2100" b="1" dirty="0">
                <a:solidFill>
                  <a:schemeClr val="tx1"/>
                </a:solidFill>
              </a:rPr>
              <a:t>Logout</a:t>
            </a:r>
            <a:r>
              <a:rPr lang="en-US" sz="2100" dirty="0">
                <a:solidFill>
                  <a:schemeClr val="tx1"/>
                </a:solidFill>
              </a:rPr>
              <a:t>: Logout is used to communicate end of session. This is the last message sent during a session.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en-US" sz="2100" b="1" dirty="0">
                <a:solidFill>
                  <a:schemeClr val="tx1"/>
                </a:solidFill>
              </a:rPr>
              <a:t>New Order Single</a:t>
            </a:r>
            <a:r>
              <a:rPr lang="en-US" sz="2100" dirty="0">
                <a:solidFill>
                  <a:schemeClr val="tx1"/>
                </a:solidFill>
              </a:rPr>
              <a:t>: New Order Single is the message use to send a new order from the execution links system to the exchange. This message will have information about the stock (</a:t>
            </a:r>
            <a:r>
              <a:rPr lang="en-US" sz="2100" dirty="0" err="1">
                <a:solidFill>
                  <a:schemeClr val="tx1"/>
                </a:solidFill>
              </a:rPr>
              <a:t>ric</a:t>
            </a:r>
            <a:r>
              <a:rPr lang="en-US" sz="2100" dirty="0">
                <a:solidFill>
                  <a:schemeClr val="tx1"/>
                </a:solidFill>
              </a:rPr>
              <a:t>), size, price, </a:t>
            </a:r>
            <a:r>
              <a:rPr lang="en-US" sz="2100" dirty="0" err="1">
                <a:solidFill>
                  <a:schemeClr val="tx1"/>
                </a:solidFill>
              </a:rPr>
              <a:t>tif</a:t>
            </a:r>
            <a:r>
              <a:rPr lang="en-US" sz="2100" dirty="0">
                <a:solidFill>
                  <a:schemeClr val="tx1"/>
                </a:solidFill>
              </a:rPr>
              <a:t> etc.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en-US" sz="2100" b="1" dirty="0">
                <a:solidFill>
                  <a:schemeClr val="tx1"/>
                </a:solidFill>
              </a:rPr>
              <a:t>Order Modification request</a:t>
            </a:r>
            <a:r>
              <a:rPr lang="en-US" sz="2100" dirty="0">
                <a:solidFill>
                  <a:schemeClr val="tx1"/>
                </a:solidFill>
              </a:rPr>
              <a:t>: Order Modification Request is the message use to amend an order that already exists at the exchange. Typically only price and size amends are supported.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en-US" sz="2100" b="1" dirty="0">
                <a:solidFill>
                  <a:schemeClr val="tx1"/>
                </a:solidFill>
              </a:rPr>
              <a:t>Cancel Order</a:t>
            </a:r>
            <a:r>
              <a:rPr lang="en-US" sz="2100" dirty="0">
                <a:solidFill>
                  <a:schemeClr val="tx1"/>
                </a:solidFill>
              </a:rPr>
              <a:t>: Order Cancel Request is the message use to cancel an order that already exists at the exchange.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95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02649B-91C0-4584-AEC8-FDD47537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Recoverability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FFAC4D-B836-492D-AFE3-A3EBCE59F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6019"/>
            <a:ext cx="10058400" cy="402336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If the event system is unavailable to user because of some failure, then system shall be available within buffer time once failure is detected.</a:t>
            </a:r>
          </a:p>
          <a:p>
            <a:r>
              <a:rPr lang="en-US" sz="2200" dirty="0">
                <a:solidFill>
                  <a:schemeClr val="tx1"/>
                </a:solidFill>
              </a:rPr>
              <a:t>If the processing site is destroyed then there must be facility for recovery.</a:t>
            </a:r>
          </a:p>
          <a:p>
            <a:endParaRPr lang="en-US" sz="2200" b="1" u="sng" dirty="0">
              <a:solidFill>
                <a:schemeClr val="tx1"/>
              </a:solidFill>
            </a:endParaRPr>
          </a:p>
          <a:p>
            <a:r>
              <a:rPr lang="en-US" sz="2200" b="1" u="sng" dirty="0">
                <a:solidFill>
                  <a:schemeClr val="tx1"/>
                </a:solidFill>
              </a:rPr>
              <a:t>Proposed solutions:</a:t>
            </a:r>
            <a:br>
              <a:rPr lang="en-US" sz="2200" b="1" u="sng" dirty="0">
                <a:solidFill>
                  <a:schemeClr val="tx1"/>
                </a:solidFill>
              </a:rPr>
            </a:br>
            <a:endParaRPr lang="en-US" sz="2200" b="1" u="sng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Queue like database in case interacting modules stop functioning.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Maintaining a database transaction log on cloud</a:t>
            </a:r>
          </a:p>
        </p:txBody>
      </p:sp>
    </p:spTree>
    <p:extLst>
      <p:ext uri="{BB962C8B-B14F-4D97-AF65-F5344CB8AC3E}">
        <p14:creationId xmlns:p14="http://schemas.microsoft.com/office/powerpoint/2010/main" val="2367123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02649B-91C0-4584-AEC8-FDD47537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 Driven Development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FFAC4D-B836-492D-AFE3-A3EBCE59F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6019"/>
            <a:ext cx="10058400" cy="40233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12 test cases to test the functions </a:t>
            </a:r>
            <a:r>
              <a:rPr lang="en-US" dirty="0" err="1" smtClean="0">
                <a:solidFill>
                  <a:schemeClr val="tx1"/>
                </a:solidFill>
              </a:rPr>
              <a:t>new_order</a:t>
            </a:r>
            <a:r>
              <a:rPr lang="en-US" dirty="0" smtClean="0">
                <a:solidFill>
                  <a:schemeClr val="tx1"/>
                </a:solidFill>
              </a:rPr>
              <a:t>(), </a:t>
            </a:r>
            <a:r>
              <a:rPr lang="en-US" dirty="0" err="1" smtClean="0">
                <a:solidFill>
                  <a:schemeClr val="tx1"/>
                </a:solidFill>
              </a:rPr>
              <a:t>cancel_order</a:t>
            </a:r>
            <a:r>
              <a:rPr lang="en-US" dirty="0" smtClean="0">
                <a:solidFill>
                  <a:schemeClr val="tx1"/>
                </a:solidFill>
              </a:rPr>
              <a:t>() and </a:t>
            </a:r>
            <a:r>
              <a:rPr lang="en-US" dirty="0" err="1" smtClean="0">
                <a:solidFill>
                  <a:schemeClr val="tx1"/>
                </a:solidFill>
              </a:rPr>
              <a:t>replace_order</a:t>
            </a:r>
            <a:r>
              <a:rPr lang="en-US" dirty="0" smtClean="0">
                <a:solidFill>
                  <a:schemeClr val="tx1"/>
                </a:solidFill>
              </a:rPr>
              <a:t>(),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occurrence of these anomalies: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Futur</a:t>
            </a:r>
            <a:r>
              <a:rPr lang="en-US" dirty="0" smtClean="0">
                <a:solidFill>
                  <a:schemeClr val="tx1"/>
                </a:solidFill>
              </a:rPr>
              <a:t>e timestamp, negative quantity, Invalid input.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Tested invalid as well as valid entries in all the methods for foolproof operation.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221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92CE81-2E95-4DD0-90D9-987486EE22B7}"/>
              </a:ext>
            </a:extLst>
          </p:cNvPr>
          <p:cNvSpPr txBox="1"/>
          <p:nvPr/>
        </p:nvSpPr>
        <p:spPr>
          <a:xfrm>
            <a:off x="3439952" y="2644170"/>
            <a:ext cx="57128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accent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7318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02649B-91C0-4584-AEC8-FDD47537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Purpose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FFAC4D-B836-492D-AFE3-A3EBCE59F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43760"/>
            <a:ext cx="10058400" cy="4023360"/>
          </a:xfrm>
        </p:spPr>
        <p:txBody>
          <a:bodyPr/>
          <a:lstStyle/>
          <a:p>
            <a:pPr algn="just"/>
            <a:r>
              <a:rPr lang="en-US" sz="2200" dirty="0">
                <a:solidFill>
                  <a:schemeClr val="tx1"/>
                </a:solidFill>
              </a:rPr>
              <a:t>Execution Links is the last system an order will go through before reaching the exchange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200" dirty="0" smtClean="0">
                <a:solidFill>
                  <a:schemeClr val="tx1"/>
                </a:solidFill>
              </a:rPr>
              <a:t>The </a:t>
            </a:r>
            <a:r>
              <a:rPr lang="en-US" sz="2200" dirty="0">
                <a:solidFill>
                  <a:schemeClr val="tx1"/>
                </a:solidFill>
              </a:rPr>
              <a:t>communication protocol varies between exchanges and as such the goal of the execution links system is to provide a uniform interface to the other front office system to route an order to different exchanges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200" dirty="0" smtClean="0">
                <a:solidFill>
                  <a:schemeClr val="tx1"/>
                </a:solidFill>
              </a:rPr>
              <a:t>The </a:t>
            </a:r>
            <a:r>
              <a:rPr lang="en-US" sz="2200" dirty="0">
                <a:solidFill>
                  <a:schemeClr val="tx1"/>
                </a:solidFill>
              </a:rPr>
              <a:t>objective is to build a limited functionality execution links system. </a:t>
            </a:r>
            <a:endParaRPr lang="en-US" sz="2200" dirty="0" smtClean="0">
              <a:solidFill>
                <a:schemeClr val="tx1"/>
              </a:solidFill>
            </a:endParaRPr>
          </a:p>
          <a:p>
            <a:pPr algn="just"/>
            <a:endParaRPr lang="en-US" sz="22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60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02649B-91C0-4584-AEC8-FDD47537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FFAC4D-B836-492D-AFE3-A3EBCE59F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6019"/>
            <a:ext cx="10058400" cy="4023360"/>
          </a:xfrm>
        </p:spPr>
        <p:txBody>
          <a:bodyPr/>
          <a:lstStyle/>
          <a:p>
            <a:pPr marL="0" indent="0" algn="just">
              <a:buNone/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The system shall provide a common interface to facilitate routing of orders to various exchanges and shall reflect the state of the order at the order in the internal order management system.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Validation – The system shall validate the outgoing order for things like non-zero price, permission etc.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Enrichment – The system shall enrich the orders with any information specific to the exchange or convert any internal </a:t>
            </a:r>
            <a:r>
              <a:rPr lang="en-US" sz="2200" dirty="0"/>
              <a:t>representation to exchange understandable form.</a:t>
            </a:r>
          </a:p>
        </p:txBody>
      </p:sp>
    </p:spTree>
    <p:extLst>
      <p:ext uri="{BB962C8B-B14F-4D97-AF65-F5344CB8AC3E}">
        <p14:creationId xmlns:p14="http://schemas.microsoft.com/office/powerpoint/2010/main" val="273906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02649B-91C0-4584-AEC8-FDD47537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Fix Protocol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FFAC4D-B836-492D-AFE3-A3EBCE59F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6019"/>
            <a:ext cx="10058400" cy="402336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The </a:t>
            </a:r>
            <a:r>
              <a:rPr lang="en-US" sz="2200" b="1" dirty="0">
                <a:solidFill>
                  <a:schemeClr val="tx1"/>
                </a:solidFill>
              </a:rPr>
              <a:t>Financial Information </a:t>
            </a:r>
            <a:r>
              <a:rPr lang="en-US" sz="2200" b="1" dirty="0" err="1">
                <a:solidFill>
                  <a:schemeClr val="tx1"/>
                </a:solidFill>
              </a:rPr>
              <a:t>eXchange</a:t>
            </a:r>
            <a:r>
              <a:rPr lang="en-US" sz="2200" dirty="0">
                <a:solidFill>
                  <a:schemeClr val="tx1"/>
                </a:solidFill>
              </a:rPr>
              <a:t> (</a:t>
            </a:r>
            <a:r>
              <a:rPr lang="en-US" sz="2200" b="1" dirty="0">
                <a:solidFill>
                  <a:schemeClr val="tx1"/>
                </a:solidFill>
              </a:rPr>
              <a:t>FIX</a:t>
            </a:r>
            <a:r>
              <a:rPr lang="en-US" sz="2200" dirty="0">
                <a:solidFill>
                  <a:schemeClr val="tx1"/>
                </a:solidFill>
              </a:rPr>
              <a:t>) protocol is an electronic communications protocol initiated in 1992 for international real-time exchange of information related to the securities transactions and markets.</a:t>
            </a:r>
          </a:p>
          <a:p>
            <a:r>
              <a:rPr lang="en-US" sz="2200" dirty="0">
                <a:solidFill>
                  <a:schemeClr val="tx1"/>
                </a:solidFill>
              </a:rPr>
              <a:t>With the advent of electronic trading, various exchanges and firms devised their own messaging formats, and so FIX was seen and developed as an intermediary messaging format, a common underlying means of standardized communications.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1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8282E5-D755-4914-B558-D75B8FCF0F7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90685" y="2675163"/>
            <a:ext cx="5210629" cy="753837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7290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4E3452AB-0EFB-4CF6-A97E-2EEC78D1FE98}"/>
              </a:ext>
            </a:extLst>
          </p:cNvPr>
          <p:cNvSpPr/>
          <p:nvPr/>
        </p:nvSpPr>
        <p:spPr>
          <a:xfrm>
            <a:off x="5170714" y="1759857"/>
            <a:ext cx="1600200" cy="12192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Execution Link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C03C53-8668-4718-BD00-F4083C129599}"/>
              </a:ext>
            </a:extLst>
          </p:cNvPr>
          <p:cNvSpPr/>
          <p:nvPr/>
        </p:nvSpPr>
        <p:spPr>
          <a:xfrm>
            <a:off x="8447314" y="1912257"/>
            <a:ext cx="1828800" cy="1143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Matching engine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65EE86-BE8E-439E-BD3A-72A0BEBCF50D}"/>
              </a:ext>
            </a:extLst>
          </p:cNvPr>
          <p:cNvSpPr/>
          <p:nvPr/>
        </p:nvSpPr>
        <p:spPr>
          <a:xfrm>
            <a:off x="1360714" y="1836057"/>
            <a:ext cx="2057400" cy="1143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Order Management System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5885D9-5ABC-4DB7-A5D4-0D67AF34063C}"/>
              </a:ext>
            </a:extLst>
          </p:cNvPr>
          <p:cNvCxnSpPr/>
          <p:nvPr/>
        </p:nvCxnSpPr>
        <p:spPr>
          <a:xfrm>
            <a:off x="3418114" y="2140857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3CD03A-2EA2-43E1-A1FF-51BAD84B6938}"/>
              </a:ext>
            </a:extLst>
          </p:cNvPr>
          <p:cNvCxnSpPr/>
          <p:nvPr/>
        </p:nvCxnSpPr>
        <p:spPr>
          <a:xfrm rot="10800000">
            <a:off x="6770914" y="2598057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241817-B562-4811-89F2-7A6450601632}"/>
              </a:ext>
            </a:extLst>
          </p:cNvPr>
          <p:cNvCxnSpPr/>
          <p:nvPr/>
        </p:nvCxnSpPr>
        <p:spPr>
          <a:xfrm rot="10800000">
            <a:off x="3418114" y="2521857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842AC3-A195-4C4D-BA99-C34AAA841036}"/>
              </a:ext>
            </a:extLst>
          </p:cNvPr>
          <p:cNvCxnSpPr/>
          <p:nvPr/>
        </p:nvCxnSpPr>
        <p:spPr>
          <a:xfrm>
            <a:off x="6770914" y="2217057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BACF48EB-D399-464D-BB57-B0D408D73135}"/>
              </a:ext>
            </a:extLst>
          </p:cNvPr>
          <p:cNvSpPr/>
          <p:nvPr/>
        </p:nvSpPr>
        <p:spPr>
          <a:xfrm>
            <a:off x="5094514" y="4426857"/>
            <a:ext cx="1828800" cy="1676400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646780-3974-426D-82C0-18B114656922}"/>
              </a:ext>
            </a:extLst>
          </p:cNvPr>
          <p:cNvCxnSpPr/>
          <p:nvPr/>
        </p:nvCxnSpPr>
        <p:spPr>
          <a:xfrm rot="5400000">
            <a:off x="5933508" y="3740263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B8E316-B105-4A7C-8A59-E136989E7996}"/>
              </a:ext>
            </a:extLst>
          </p:cNvPr>
          <p:cNvCxnSpPr/>
          <p:nvPr/>
        </p:nvCxnSpPr>
        <p:spPr>
          <a:xfrm rot="5400000" flipH="1" flipV="1">
            <a:off x="4485311" y="3740660"/>
            <a:ext cx="15240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845200-59FE-49E7-9100-ECCF6357DBFC}"/>
              </a:ext>
            </a:extLst>
          </p:cNvPr>
          <p:cNvSpPr txBox="1"/>
          <p:nvPr/>
        </p:nvSpPr>
        <p:spPr>
          <a:xfrm>
            <a:off x="3037114" y="1759857"/>
            <a:ext cx="2220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Incoming order requests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48D8EF-15FD-4F9E-85E3-B3B7A0B40264}"/>
              </a:ext>
            </a:extLst>
          </p:cNvPr>
          <p:cNvSpPr txBox="1"/>
          <p:nvPr/>
        </p:nvSpPr>
        <p:spPr>
          <a:xfrm>
            <a:off x="6923314" y="2598057"/>
            <a:ext cx="1497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 summary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CDA990-A55F-4A04-8D3C-8ED17835A243}"/>
              </a:ext>
            </a:extLst>
          </p:cNvPr>
          <p:cNvSpPr txBox="1"/>
          <p:nvPr/>
        </p:nvSpPr>
        <p:spPr>
          <a:xfrm>
            <a:off x="3646714" y="2521857"/>
            <a:ext cx="1497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 summary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3358A2-B2C9-4181-B536-40412A9EF4C6}"/>
              </a:ext>
            </a:extLst>
          </p:cNvPr>
          <p:cNvSpPr txBox="1"/>
          <p:nvPr/>
        </p:nvSpPr>
        <p:spPr>
          <a:xfrm>
            <a:off x="6923314" y="1836057"/>
            <a:ext cx="1394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 Request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A87C7B-0612-484C-8EF1-B2D3E002B43D}"/>
              </a:ext>
            </a:extLst>
          </p:cNvPr>
          <p:cNvSpPr txBox="1"/>
          <p:nvPr/>
        </p:nvSpPr>
        <p:spPr>
          <a:xfrm>
            <a:off x="3875314" y="214085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(JSON)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1B6C85-8EEA-4FD2-9E6D-F694622EE42F}"/>
              </a:ext>
            </a:extLst>
          </p:cNvPr>
          <p:cNvSpPr txBox="1"/>
          <p:nvPr/>
        </p:nvSpPr>
        <p:spPr>
          <a:xfrm>
            <a:off x="7380514" y="221705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(FIX)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09B375-0E3D-4BEE-BE7F-4A3DEDB86DDC}"/>
              </a:ext>
            </a:extLst>
          </p:cNvPr>
          <p:cNvSpPr txBox="1"/>
          <p:nvPr/>
        </p:nvSpPr>
        <p:spPr>
          <a:xfrm>
            <a:off x="5282148" y="3741057"/>
            <a:ext cx="141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Real Time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E4D95A-F971-480A-BA08-586D632FC0AC}"/>
              </a:ext>
            </a:extLst>
          </p:cNvPr>
          <p:cNvSpPr txBox="1"/>
          <p:nvPr/>
        </p:nvSpPr>
        <p:spPr>
          <a:xfrm>
            <a:off x="4408714" y="616857"/>
            <a:ext cx="309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High Level Design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0796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FFAC4D-B836-492D-AFE3-A3EBCE59F25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33714" y="778479"/>
            <a:ext cx="10058400" cy="402272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FC4FF8-39E4-442B-946B-F27F7C925AA0}"/>
              </a:ext>
            </a:extLst>
          </p:cNvPr>
          <p:cNvSpPr/>
          <p:nvPr/>
        </p:nvSpPr>
        <p:spPr>
          <a:xfrm>
            <a:off x="4891314" y="2510972"/>
            <a:ext cx="1669143" cy="624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Client.py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82A015-FE53-4A98-A8FC-D36C8BDFFFAE}"/>
              </a:ext>
            </a:extLst>
          </p:cNvPr>
          <p:cNvSpPr/>
          <p:nvPr/>
        </p:nvSpPr>
        <p:spPr>
          <a:xfrm>
            <a:off x="8157028" y="2510972"/>
            <a:ext cx="1509486" cy="624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C2B0C5-F873-4D73-9F7F-CB4CDD7D9D6A}"/>
              </a:ext>
            </a:extLst>
          </p:cNvPr>
          <p:cNvSpPr/>
          <p:nvPr/>
        </p:nvSpPr>
        <p:spPr>
          <a:xfrm>
            <a:off x="8157028" y="4470400"/>
            <a:ext cx="1611086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Matching Engine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FD171-7790-4009-ABA5-48117D22F940}"/>
              </a:ext>
            </a:extLst>
          </p:cNvPr>
          <p:cNvSpPr/>
          <p:nvPr/>
        </p:nvSpPr>
        <p:spPr>
          <a:xfrm>
            <a:off x="4891314" y="1335315"/>
            <a:ext cx="166914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Api.py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9F133E-8ED9-40ED-B1DB-A33CCE718525}"/>
              </a:ext>
            </a:extLst>
          </p:cNvPr>
          <p:cNvSpPr/>
          <p:nvPr/>
        </p:nvSpPr>
        <p:spPr>
          <a:xfrm>
            <a:off x="943428" y="3683604"/>
            <a:ext cx="1611086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json2fix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1F016B-0838-4560-9D10-5886A92F75FA}"/>
              </a:ext>
            </a:extLst>
          </p:cNvPr>
          <p:cNvSpPr/>
          <p:nvPr/>
        </p:nvSpPr>
        <p:spPr>
          <a:xfrm>
            <a:off x="2663371" y="4248513"/>
            <a:ext cx="1611086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fix2json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8C7266-0B61-4D87-9420-1F1DA1461D96}"/>
              </a:ext>
            </a:extLst>
          </p:cNvPr>
          <p:cNvSpPr/>
          <p:nvPr/>
        </p:nvSpPr>
        <p:spPr>
          <a:xfrm>
            <a:off x="5631541" y="3975402"/>
            <a:ext cx="1952167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enrichment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DB4B3B-D4C1-4818-AC95-53715F4B7F2E}"/>
              </a:ext>
            </a:extLst>
          </p:cNvPr>
          <p:cNvSpPr/>
          <p:nvPr/>
        </p:nvSpPr>
        <p:spPr>
          <a:xfrm>
            <a:off x="4419600" y="4829084"/>
            <a:ext cx="1676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AEEDCF-2CDF-4058-A6EE-5DF0A8E6E8E8}"/>
              </a:ext>
            </a:extLst>
          </p:cNvPr>
          <p:cNvSpPr/>
          <p:nvPr/>
        </p:nvSpPr>
        <p:spPr>
          <a:xfrm>
            <a:off x="1233714" y="1335315"/>
            <a:ext cx="1611086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OME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D78CFDBC-C0CA-4622-8C97-3042B24CC9A5}"/>
              </a:ext>
            </a:extLst>
          </p:cNvPr>
          <p:cNvSpPr/>
          <p:nvPr/>
        </p:nvSpPr>
        <p:spPr>
          <a:xfrm>
            <a:off x="7678056" y="132142"/>
            <a:ext cx="1233715" cy="122161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Recovery DB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34AF36-2AA2-4785-B72B-66F26B9E95BB}"/>
              </a:ext>
            </a:extLst>
          </p:cNvPr>
          <p:cNvSpPr/>
          <p:nvPr/>
        </p:nvSpPr>
        <p:spPr>
          <a:xfrm>
            <a:off x="3933371" y="2289024"/>
            <a:ext cx="7024915" cy="104865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FB5838-E108-4C7F-9973-C4929606A6B3}"/>
              </a:ext>
            </a:extLst>
          </p:cNvPr>
          <p:cNvCxnSpPr>
            <a:stCxn id="7" idx="0"/>
            <a:endCxn id="13" idx="2"/>
          </p:cNvCxnSpPr>
          <p:nvPr/>
        </p:nvCxnSpPr>
        <p:spPr>
          <a:xfrm flipV="1">
            <a:off x="5725886" y="742952"/>
            <a:ext cx="1952170" cy="592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5D72AA-92A1-444C-A5B5-0C548F1858E4}"/>
              </a:ext>
            </a:extLst>
          </p:cNvPr>
          <p:cNvCxnSpPr>
            <a:stCxn id="12" idx="6"/>
            <a:endCxn id="7" idx="1"/>
          </p:cNvCxnSpPr>
          <p:nvPr/>
        </p:nvCxnSpPr>
        <p:spPr>
          <a:xfrm>
            <a:off x="2844800" y="1640115"/>
            <a:ext cx="2046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341F40-4E19-44D9-816E-4C7763CB7F45}"/>
              </a:ext>
            </a:extLst>
          </p:cNvPr>
          <p:cNvCxnSpPr>
            <a:stCxn id="7" idx="2"/>
            <a:endCxn id="2" idx="0"/>
          </p:cNvCxnSpPr>
          <p:nvPr/>
        </p:nvCxnSpPr>
        <p:spPr>
          <a:xfrm>
            <a:off x="5725886" y="1944915"/>
            <a:ext cx="0" cy="566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8DB1DC-3D54-45D3-8DBE-86A0039EA3C2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6560457" y="2823029"/>
            <a:ext cx="1596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BC5E7C8-2F61-4F14-A81B-179E898B6A26}"/>
              </a:ext>
            </a:extLst>
          </p:cNvPr>
          <p:cNvCxnSpPr>
            <a:stCxn id="8" idx="7"/>
          </p:cNvCxnSpPr>
          <p:nvPr/>
        </p:nvCxnSpPr>
        <p:spPr>
          <a:xfrm flipV="1">
            <a:off x="2318576" y="3135086"/>
            <a:ext cx="2572738" cy="622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1C1497-923C-4133-BF09-13AE67DFD0D6}"/>
              </a:ext>
            </a:extLst>
          </p:cNvPr>
          <p:cNvCxnSpPr/>
          <p:nvPr/>
        </p:nvCxnSpPr>
        <p:spPr>
          <a:xfrm flipV="1">
            <a:off x="3868057" y="3162966"/>
            <a:ext cx="1386114" cy="1085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382486D-71D4-4FD1-9369-48FBC6D8ABDA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257800" y="3113768"/>
            <a:ext cx="264885" cy="1715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5F7B0A-19F4-4858-968A-DA431D9DF21F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5849257" y="3162966"/>
            <a:ext cx="758368" cy="812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AC8D87D-64A3-4B79-A4EF-D7778F80DF1F}"/>
              </a:ext>
            </a:extLst>
          </p:cNvPr>
          <p:cNvCxnSpPr>
            <a:stCxn id="3" idx="2"/>
          </p:cNvCxnSpPr>
          <p:nvPr/>
        </p:nvCxnSpPr>
        <p:spPr>
          <a:xfrm>
            <a:off x="8911771" y="3135086"/>
            <a:ext cx="0" cy="1288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6EF80D9-300B-4B83-AF42-DAE61F5C01BE}"/>
              </a:ext>
            </a:extLst>
          </p:cNvPr>
          <p:cNvSpPr txBox="1"/>
          <p:nvPr/>
        </p:nvSpPr>
        <p:spPr>
          <a:xfrm>
            <a:off x="6995885" y="2014250"/>
            <a:ext cx="177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Quickfix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0C8BDD-4234-4CA4-B8F4-E89BC99EE3DD}"/>
              </a:ext>
            </a:extLst>
          </p:cNvPr>
          <p:cNvSpPr txBox="1"/>
          <p:nvPr/>
        </p:nvSpPr>
        <p:spPr>
          <a:xfrm>
            <a:off x="4032506" y="5736467"/>
            <a:ext cx="3645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Internal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67643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9AC1183-A111-480C-873E-327044C06E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7577518"/>
              </p:ext>
            </p:extLst>
          </p:nvPr>
        </p:nvGraphicFramePr>
        <p:xfrm>
          <a:off x="3352800" y="119743"/>
          <a:ext cx="5486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207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02649B-91C0-4584-AEC8-FDD47537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Design </a:t>
            </a:r>
            <a:r>
              <a:rPr lang="en-US" dirty="0">
                <a:solidFill>
                  <a:schemeClr val="tx1"/>
                </a:solidFill>
              </a:rPr>
              <a:t>Specifications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FFAC4D-B836-492D-AFE3-A3EBCE59F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8305"/>
            <a:ext cx="10058400" cy="402336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</a:rPr>
              <a:t>Real time Database to store incoming order details for recoverability purposes. On cancellation/modification requests, table data is modified respectively.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412E23-5958-456D-BE6C-27B371FC5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782041"/>
              </p:ext>
            </p:extLst>
          </p:nvPr>
        </p:nvGraphicFramePr>
        <p:xfrm>
          <a:off x="3134360" y="2728686"/>
          <a:ext cx="5923279" cy="35414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6209">
                  <a:extLst>
                    <a:ext uri="{9D8B030D-6E8A-4147-A177-3AD203B41FA5}">
                      <a16:colId xmlns:a16="http://schemas.microsoft.com/office/drawing/2014/main" val="299775411"/>
                    </a:ext>
                  </a:extLst>
                </a:gridCol>
                <a:gridCol w="3167070">
                  <a:extLst>
                    <a:ext uri="{9D8B030D-6E8A-4147-A177-3AD203B41FA5}">
                      <a16:colId xmlns:a16="http://schemas.microsoft.com/office/drawing/2014/main" val="451519562"/>
                    </a:ext>
                  </a:extLst>
                </a:gridCol>
              </a:tblGrid>
              <a:tr h="327992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Attribute</a:t>
                      </a:r>
                      <a:endParaRPr lang="en-US" sz="1600">
                        <a:ln>
                          <a:noFill/>
                        </a:ln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Type</a:t>
                      </a:r>
                      <a:endParaRPr lang="en-US" sz="1600" dirty="0">
                        <a:ln>
                          <a:noFill/>
                        </a:ln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0397317"/>
                  </a:ext>
                </a:extLst>
              </a:tr>
              <a:tr h="321349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OrderID</a:t>
                      </a:r>
                      <a:endParaRPr lang="en-US" sz="1600">
                        <a:ln>
                          <a:noFill/>
                        </a:ln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lang="en-US" sz="1400" b="1" dirty="0">
                        <a:ln>
                          <a:noFill/>
                        </a:ln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6865579"/>
                  </a:ext>
                </a:extLst>
              </a:tr>
              <a:tr h="321349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Tickr</a:t>
                      </a:r>
                      <a:endParaRPr lang="en-US" sz="1600">
                        <a:ln>
                          <a:noFill/>
                        </a:ln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n>
                            <a:noFill/>
                          </a:ln>
                          <a:effectLst/>
                        </a:rPr>
                        <a:t>VARCHAR</a:t>
                      </a:r>
                      <a:endParaRPr lang="en-US" sz="1400" b="1">
                        <a:ln>
                          <a:noFill/>
                        </a:ln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9087443"/>
                  </a:ext>
                </a:extLst>
              </a:tr>
              <a:tr h="321349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ClientID</a:t>
                      </a:r>
                      <a:endParaRPr lang="en-US" sz="1600">
                        <a:ln>
                          <a:noFill/>
                        </a:ln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lang="en-US" sz="1400" b="1" dirty="0">
                        <a:ln>
                          <a:noFill/>
                        </a:ln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1477001"/>
                  </a:ext>
                </a:extLst>
              </a:tr>
              <a:tr h="321349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Quantity</a:t>
                      </a:r>
                      <a:endParaRPr lang="en-US" sz="1600">
                        <a:ln>
                          <a:noFill/>
                        </a:ln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n>
                            <a:noFill/>
                          </a:ln>
                          <a:effectLst/>
                        </a:rPr>
                        <a:t>FLOAT</a:t>
                      </a:r>
                      <a:endParaRPr lang="en-US" sz="1400" b="1" dirty="0">
                        <a:ln>
                          <a:noFill/>
                        </a:ln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2329513"/>
                  </a:ext>
                </a:extLst>
              </a:tr>
              <a:tr h="321349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Side</a:t>
                      </a:r>
                      <a:endParaRPr lang="en-US" sz="1600">
                        <a:ln>
                          <a:noFill/>
                        </a:ln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n>
                            <a:noFill/>
                          </a:ln>
                          <a:effectLst/>
                        </a:rPr>
                        <a:t>BOOLEAN</a:t>
                      </a:r>
                      <a:endParaRPr lang="en-US" sz="1400" b="1">
                        <a:ln>
                          <a:noFill/>
                        </a:ln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1106234"/>
                  </a:ext>
                </a:extLst>
              </a:tr>
              <a:tr h="321349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Fill</a:t>
                      </a:r>
                      <a:endParaRPr lang="en-US" sz="1600">
                        <a:ln>
                          <a:noFill/>
                        </a:ln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n>
                            <a:noFill/>
                          </a:ln>
                          <a:effectLst/>
                        </a:rPr>
                        <a:t>VARCHAR</a:t>
                      </a:r>
                      <a:endParaRPr lang="en-US" sz="1400" b="1">
                        <a:ln>
                          <a:noFill/>
                        </a:ln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2003554"/>
                  </a:ext>
                </a:extLst>
              </a:tr>
              <a:tr h="321349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ExchangeID</a:t>
                      </a:r>
                      <a:endParaRPr lang="en-US" sz="1600">
                        <a:ln>
                          <a:noFill/>
                        </a:ln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lang="en-US" sz="1400" b="1">
                        <a:ln>
                          <a:noFill/>
                        </a:ln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0803052"/>
                  </a:ext>
                </a:extLst>
              </a:tr>
              <a:tr h="321349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Status</a:t>
                      </a:r>
                      <a:endParaRPr lang="en-US" sz="1600">
                        <a:ln>
                          <a:noFill/>
                        </a:ln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n>
                            <a:noFill/>
                          </a:ln>
                          <a:effectLst/>
                        </a:rPr>
                        <a:t>BOOLEAN</a:t>
                      </a:r>
                      <a:endParaRPr lang="en-US" sz="1400" b="1">
                        <a:ln>
                          <a:noFill/>
                        </a:ln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4368510"/>
                  </a:ext>
                </a:extLst>
              </a:tr>
              <a:tr h="321349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Price</a:t>
                      </a:r>
                      <a:endParaRPr lang="en-US" sz="1600">
                        <a:ln>
                          <a:noFill/>
                        </a:ln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lang="en-US" sz="1400" b="1">
                        <a:ln>
                          <a:noFill/>
                        </a:ln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0528146"/>
                  </a:ext>
                </a:extLst>
              </a:tr>
              <a:tr h="321349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Timestamp</a:t>
                      </a:r>
                      <a:endParaRPr lang="en-US" sz="1600" dirty="0">
                        <a:ln>
                          <a:noFill/>
                        </a:ln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n>
                            <a:noFill/>
                          </a:ln>
                          <a:effectLst/>
                        </a:rPr>
                        <a:t>BIGINT</a:t>
                      </a:r>
                      <a:endParaRPr lang="en-US" sz="1400" b="1" dirty="0">
                        <a:ln>
                          <a:noFill/>
                        </a:ln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1417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4310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157</TotalTime>
  <Words>473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Times</vt:lpstr>
      <vt:lpstr>Times New Roman</vt:lpstr>
      <vt:lpstr>Wingdings</vt:lpstr>
      <vt:lpstr>Retrospect</vt:lpstr>
      <vt:lpstr>Execution Links</vt:lpstr>
      <vt:lpstr>Purpose</vt:lpstr>
      <vt:lpstr>Functions</vt:lpstr>
      <vt:lpstr>Fix Protocol</vt:lpstr>
      <vt:lpstr>System Architecture</vt:lpstr>
      <vt:lpstr>PowerPoint Presentation</vt:lpstr>
      <vt:lpstr>PowerPoint Presentation</vt:lpstr>
      <vt:lpstr>PowerPoint Presentation</vt:lpstr>
      <vt:lpstr>Design Specifications</vt:lpstr>
      <vt:lpstr>Interaction with Order Management</vt:lpstr>
      <vt:lpstr>Data Recoverability</vt:lpstr>
      <vt:lpstr>Test Driven Development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DIPTANSHU AGRAWAL</dc:creator>
  <cp:lastModifiedBy>Windows User</cp:lastModifiedBy>
  <cp:revision>18</cp:revision>
  <dcterms:created xsi:type="dcterms:W3CDTF">2018-04-19T05:30:32Z</dcterms:created>
  <dcterms:modified xsi:type="dcterms:W3CDTF">2018-04-19T05:07:39Z</dcterms:modified>
</cp:coreProperties>
</file>