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52700" y="852850"/>
            <a:ext cx="8520600" cy="1149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Order Management Engine</a:t>
            </a:r>
            <a:endParaRPr/>
          </a:p>
        </p:txBody>
      </p:sp>
      <p:sp>
        <p:nvSpPr>
          <p:cNvPr id="86" name="Shape 86"/>
          <p:cNvSpPr txBox="1"/>
          <p:nvPr>
            <p:ph idx="1" type="subTitle"/>
          </p:nvPr>
        </p:nvSpPr>
        <p:spPr>
          <a:xfrm>
            <a:off x="311700" y="2376500"/>
            <a:ext cx="8520600" cy="26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1800"/>
              <a:t>Nupur Malpani (111303028)</a:t>
            </a:r>
            <a:endParaRPr sz="1800"/>
          </a:p>
          <a:p>
            <a:pPr indent="0" lvl="0" marL="0" rtl="0" algn="r">
              <a:spcBef>
                <a:spcPts val="0"/>
              </a:spcBef>
              <a:spcAft>
                <a:spcPts val="0"/>
              </a:spcAft>
              <a:buNone/>
            </a:pPr>
            <a:r>
              <a:rPr lang="en-GB" sz="1800"/>
              <a:t>Prachi Patwardhan (111403032)</a:t>
            </a:r>
            <a:endParaRPr sz="1800"/>
          </a:p>
          <a:p>
            <a:pPr indent="0" lvl="0" marL="0" rtl="0" algn="r">
              <a:spcBef>
                <a:spcPts val="0"/>
              </a:spcBef>
              <a:spcAft>
                <a:spcPts val="0"/>
              </a:spcAft>
              <a:buNone/>
            </a:pPr>
            <a:r>
              <a:rPr lang="en-GB" sz="1800"/>
              <a:t>Ansh Bordia (111408005)</a:t>
            </a:r>
            <a:endParaRPr sz="1800"/>
          </a:p>
          <a:p>
            <a:pPr indent="0" lvl="0" marL="0" algn="r">
              <a:spcBef>
                <a:spcPts val="0"/>
              </a:spcBef>
              <a:spcAft>
                <a:spcPts val="0"/>
              </a:spcAft>
              <a:buNone/>
            </a:pPr>
            <a:r>
              <a:rPr lang="en-GB" sz="1800"/>
              <a:t>Mayur Batwal (111408007)</a:t>
            </a:r>
            <a:endParaRPr sz="1800"/>
          </a:p>
          <a:p>
            <a:pPr indent="0" lvl="0" marL="0" rtl="0" algn="r">
              <a:spcBef>
                <a:spcPts val="0"/>
              </a:spcBef>
              <a:spcAft>
                <a:spcPts val="0"/>
              </a:spcAft>
              <a:buNone/>
            </a:pPr>
            <a:r>
              <a:rPr lang="en-GB" sz="1800"/>
              <a:t>Yogiraj Kulkarni (111408032)</a:t>
            </a:r>
            <a:endParaRPr sz="1800"/>
          </a:p>
          <a:p>
            <a:pPr indent="0" lvl="0" marL="0" rtl="0" algn="r">
              <a:spcBef>
                <a:spcPts val="0"/>
              </a:spcBef>
              <a:spcAft>
                <a:spcPts val="0"/>
              </a:spcAft>
              <a:buNone/>
            </a:pPr>
            <a:r>
              <a:rPr lang="en-GB" sz="1800"/>
              <a:t>Falgoun Paatil (111408039)</a:t>
            </a:r>
            <a:endParaRPr sz="1800"/>
          </a:p>
          <a:p>
            <a:pPr indent="0" lvl="0" marL="0" rtl="0" algn="r">
              <a:spcBef>
                <a:spcPts val="0"/>
              </a:spcBef>
              <a:spcAft>
                <a:spcPts val="0"/>
              </a:spcAft>
              <a:buNone/>
            </a:pPr>
            <a:r>
              <a:rPr lang="en-GB" sz="1800"/>
              <a:t>Rohan Patil (111408046)</a:t>
            </a:r>
            <a:endParaRPr sz="1800"/>
          </a:p>
          <a:p>
            <a:pPr indent="0" lvl="0" marL="0" algn="r">
              <a:spcBef>
                <a:spcPts val="0"/>
              </a:spcBef>
              <a:spcAft>
                <a:spcPts val="0"/>
              </a:spcAft>
              <a:buNone/>
            </a:pPr>
            <a:r>
              <a:rPr lang="en-GB" sz="1800"/>
              <a:t>Dhruva Sahasrabudhe (111408051)</a:t>
            </a:r>
            <a:endParaRPr sz="1800"/>
          </a:p>
          <a:p>
            <a:pPr indent="0" lvl="0" marL="0" algn="r">
              <a:spcBef>
                <a:spcPts val="0"/>
              </a:spcBef>
              <a:spcAft>
                <a:spcPts val="0"/>
              </a:spcAft>
              <a:buNone/>
            </a:pPr>
            <a:r>
              <a:rPr lang="en-GB" sz="1800"/>
              <a:t>Shantanu Chandorkar (111408055)</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196675" y="153450"/>
            <a:ext cx="89472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sz="3700"/>
              <a:t>Interaction with Trade Post Management</a:t>
            </a:r>
            <a:endParaRPr sz="3700"/>
          </a:p>
        </p:txBody>
      </p:sp>
      <p:sp>
        <p:nvSpPr>
          <p:cNvPr id="142" name="Shape 142"/>
          <p:cNvSpPr txBox="1"/>
          <p:nvPr>
            <p:ph idx="1" type="subTitle"/>
          </p:nvPr>
        </p:nvSpPr>
        <p:spPr>
          <a:xfrm>
            <a:off x="311700" y="1182200"/>
            <a:ext cx="8520600" cy="36672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Any new fill received from Execution Links is sent to REST API of Trade Post Management.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598100" y="722975"/>
            <a:ext cx="8222100" cy="1012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Subscription and Notification:</a:t>
            </a:r>
            <a:endParaRPr/>
          </a:p>
          <a:p>
            <a:pPr indent="0" lvl="0" marL="0">
              <a:spcBef>
                <a:spcPts val="0"/>
              </a:spcBef>
              <a:spcAft>
                <a:spcPts val="0"/>
              </a:spcAft>
              <a:buNone/>
            </a:pPr>
            <a:r>
              <a:t/>
            </a:r>
            <a:endParaRPr/>
          </a:p>
        </p:txBody>
      </p:sp>
      <p:sp>
        <p:nvSpPr>
          <p:cNvPr id="148" name="Shape 148"/>
          <p:cNvSpPr txBox="1"/>
          <p:nvPr>
            <p:ph idx="1" type="subTitle"/>
          </p:nvPr>
        </p:nvSpPr>
        <p:spPr>
          <a:xfrm>
            <a:off x="598100" y="1316489"/>
            <a:ext cx="8222100" cy="1832400"/>
          </a:xfrm>
          <a:prstGeom prst="rect">
            <a:avLst/>
          </a:prstGeom>
        </p:spPr>
        <p:txBody>
          <a:bodyPr anchorCtr="0" anchor="t" bIns="91425" lIns="91425" spcFirstLastPara="1" rIns="91425" wrap="square" tIns="91425">
            <a:noAutofit/>
          </a:bodyPr>
          <a:lstStyle/>
          <a:p>
            <a:pPr indent="-374650" lvl="0" marL="457200" rtl="0">
              <a:spcBef>
                <a:spcPts val="0"/>
              </a:spcBef>
              <a:spcAft>
                <a:spcPts val="0"/>
              </a:spcAft>
              <a:buSzPts val="2300"/>
              <a:buChar char="●"/>
            </a:pPr>
            <a:r>
              <a:rPr lang="en-GB" sz="2300"/>
              <a:t>Pub/Sub mechanism is implemented using Redis Server, as a Dictionary: {order_id: [list of subscribed users]}.</a:t>
            </a:r>
            <a:endParaRPr sz="2300"/>
          </a:p>
          <a:p>
            <a:pPr indent="-374650" lvl="0" marL="457200" rtl="0">
              <a:spcBef>
                <a:spcPts val="0"/>
              </a:spcBef>
              <a:spcAft>
                <a:spcPts val="0"/>
              </a:spcAft>
              <a:buSzPts val="2300"/>
              <a:buChar char="●"/>
            </a:pPr>
            <a:r>
              <a:rPr lang="en-GB" sz="2300"/>
              <a:t>Whenever a user enters an order, the user is automatically subscribed to the order, by adding it to the list.</a:t>
            </a:r>
            <a:endParaRPr sz="2300"/>
          </a:p>
          <a:p>
            <a:pPr indent="-374650" lvl="0" marL="457200" rtl="0">
              <a:spcBef>
                <a:spcPts val="0"/>
              </a:spcBef>
              <a:spcAft>
                <a:spcPts val="0"/>
              </a:spcAft>
              <a:buSzPts val="2300"/>
              <a:buChar char="●"/>
            </a:pPr>
            <a:r>
              <a:rPr lang="en-GB" sz="2300"/>
              <a:t>Special order subscription requests can also be sent to subscribe other users to orders.</a:t>
            </a:r>
            <a:endParaRPr sz="2300"/>
          </a:p>
          <a:p>
            <a:pPr indent="-374650" lvl="0" marL="457200" rtl="0">
              <a:spcBef>
                <a:spcPts val="0"/>
              </a:spcBef>
              <a:spcAft>
                <a:spcPts val="0"/>
              </a:spcAft>
              <a:buSzPts val="2300"/>
              <a:buChar char="●"/>
            </a:pPr>
            <a:r>
              <a:rPr lang="en-GB" sz="2300"/>
              <a:t>Whenever a fill is sent by Execution links, the users subscribed to the orders are automatically notified.</a:t>
            </a:r>
            <a:endParaRPr sz="2300"/>
          </a:p>
          <a:p>
            <a:pPr indent="0" lvl="0" marL="0">
              <a:spcBef>
                <a:spcPts val="0"/>
              </a:spcBef>
              <a:spcAft>
                <a:spcPts val="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215200" y="1741575"/>
            <a:ext cx="85206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Demo</a:t>
            </a:r>
            <a:endParaRPr/>
          </a:p>
        </p:txBody>
      </p:sp>
      <p:sp>
        <p:nvSpPr>
          <p:cNvPr id="154" name="Shape 154"/>
          <p:cNvSpPr txBox="1"/>
          <p:nvPr>
            <p:ph type="ctrTitle"/>
          </p:nvPr>
        </p:nvSpPr>
        <p:spPr>
          <a:xfrm>
            <a:off x="311700" y="3502125"/>
            <a:ext cx="85206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400"/>
              <a:t>Code is hosted on Github</a:t>
            </a:r>
            <a:endParaRPr sz="2400"/>
          </a:p>
          <a:p>
            <a:pPr indent="0" lvl="0" marL="0" rtl="0" algn="ctr">
              <a:spcBef>
                <a:spcPts val="0"/>
              </a:spcBef>
              <a:spcAft>
                <a:spcPts val="0"/>
              </a:spcAft>
              <a:buNone/>
            </a:pPr>
            <a:r>
              <a:rPr lang="en-GB" sz="2400"/>
              <a:t>https://github.com/ypk4/Order-Management-Engine</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ctrTitle"/>
          </p:nvPr>
        </p:nvSpPr>
        <p:spPr>
          <a:xfrm>
            <a:off x="311700" y="-893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Individual Contributions</a:t>
            </a:r>
            <a:endParaRPr/>
          </a:p>
        </p:txBody>
      </p:sp>
      <p:sp>
        <p:nvSpPr>
          <p:cNvPr id="160" name="Shape 160"/>
          <p:cNvSpPr txBox="1"/>
          <p:nvPr>
            <p:ph idx="1" type="subTitle"/>
          </p:nvPr>
        </p:nvSpPr>
        <p:spPr>
          <a:xfrm>
            <a:off x="311700" y="728650"/>
            <a:ext cx="8520600" cy="4223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2800"/>
              <a:t>Yogiraj :</a:t>
            </a:r>
            <a:endParaRPr sz="1800"/>
          </a:p>
          <a:p>
            <a:pPr indent="-342900" lvl="0" marL="457200" rtl="0">
              <a:lnSpc>
                <a:spcPct val="115000"/>
              </a:lnSpc>
              <a:spcBef>
                <a:spcPts val="0"/>
              </a:spcBef>
              <a:spcAft>
                <a:spcPts val="0"/>
              </a:spcAft>
              <a:buSzPts val="1800"/>
              <a:buChar char="●"/>
            </a:pPr>
            <a:r>
              <a:rPr lang="en-GB" sz="1800"/>
              <a:t>Initiating with the two REST API endpoints and driver programs that send       sample requests.</a:t>
            </a:r>
            <a:endParaRPr sz="1800"/>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Us</a:t>
            </a:r>
            <a:r>
              <a:rPr lang="en-GB" sz="1800">
                <a:latin typeface="Arial"/>
                <a:ea typeface="Arial"/>
                <a:cs typeface="Arial"/>
                <a:sym typeface="Arial"/>
              </a:rPr>
              <a:t>e</a:t>
            </a:r>
            <a:r>
              <a:rPr lang="en-GB" sz="1800">
                <a:latin typeface="Arial"/>
                <a:ea typeface="Arial"/>
                <a:cs typeface="Arial"/>
                <a:sym typeface="Arial"/>
              </a:rPr>
              <a:t>d standard order request format for new order, order updation &amp; order cancellation</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Using MongoDB ObjectId for generating 'order_id'</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Merging request types for modifying price and modifying quantity of order</a:t>
            </a:r>
            <a:endParaRPr sz="1800">
              <a:latin typeface="Arial"/>
              <a:ea typeface="Arial"/>
              <a:cs typeface="Arial"/>
              <a:sym typeface="Arial"/>
            </a:endParaRPr>
          </a:p>
          <a:p>
            <a:pPr indent="-342900" lvl="0" marL="457200" rtl="0">
              <a:lnSpc>
                <a:spcPct val="115000"/>
              </a:lnSpc>
              <a:spcBef>
                <a:spcPts val="0"/>
              </a:spcBef>
              <a:spcAft>
                <a:spcPts val="0"/>
              </a:spcAft>
              <a:buSzPts val="1800"/>
              <a:buChar char="●"/>
            </a:pPr>
            <a:r>
              <a:rPr lang="en-GB" sz="1800"/>
              <a:t>Modifying fields in database schema &amp; JSON as per other groups’ needs</a:t>
            </a:r>
            <a:endParaRPr sz="1800"/>
          </a:p>
          <a:p>
            <a:pPr indent="0" lvl="0" marL="0" rtl="0">
              <a:lnSpc>
                <a:spcPct val="115000"/>
              </a:lnSpc>
              <a:spcBef>
                <a:spcPts val="0"/>
              </a:spcBef>
              <a:spcAft>
                <a:spcPts val="0"/>
              </a:spcAft>
              <a:buNone/>
            </a:pPr>
            <a:r>
              <a:t/>
            </a:r>
            <a:endParaRPr sz="2800"/>
          </a:p>
          <a:p>
            <a:pPr indent="0" lvl="0" marL="0" rtl="0">
              <a:lnSpc>
                <a:spcPct val="115000"/>
              </a:lnSpc>
              <a:spcBef>
                <a:spcPts val="0"/>
              </a:spcBef>
              <a:spcAft>
                <a:spcPts val="0"/>
              </a:spcAft>
              <a:buNone/>
            </a:pPr>
            <a:r>
              <a:rPr lang="en-GB" sz="2800"/>
              <a:t>Falgoun :</a:t>
            </a:r>
            <a:endParaRPr sz="2800"/>
          </a:p>
          <a:p>
            <a:pPr indent="-342900" lvl="0" marL="457200" rtl="0">
              <a:lnSpc>
                <a:spcPct val="115000"/>
              </a:lnSpc>
              <a:spcBef>
                <a:spcPts val="0"/>
              </a:spcBef>
              <a:spcAft>
                <a:spcPts val="0"/>
              </a:spcAft>
              <a:buSzPts val="1800"/>
              <a:buChar char="●"/>
            </a:pPr>
            <a:r>
              <a:rPr lang="en-GB" sz="1800"/>
              <a:t>Integration, and making a dummy dataset. </a:t>
            </a:r>
            <a:endParaRPr sz="1800"/>
          </a:p>
          <a:p>
            <a:pPr indent="0" lvl="0" marL="0" rtl="0">
              <a:lnSpc>
                <a:spcPct val="115000"/>
              </a:lnSpc>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311700" y="-893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Individual Contributions ..</a:t>
            </a:r>
            <a:endParaRPr/>
          </a:p>
        </p:txBody>
      </p:sp>
      <p:sp>
        <p:nvSpPr>
          <p:cNvPr id="166" name="Shape 166"/>
          <p:cNvSpPr txBox="1"/>
          <p:nvPr>
            <p:ph idx="1" type="subTitle"/>
          </p:nvPr>
        </p:nvSpPr>
        <p:spPr>
          <a:xfrm>
            <a:off x="311700" y="788675"/>
            <a:ext cx="8520600" cy="4340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2800"/>
              <a:t>Shantanu :</a:t>
            </a:r>
            <a:endParaRPr sz="2800"/>
          </a:p>
          <a:p>
            <a:pPr indent="-361950" lvl="0" marL="457200" rtl="0">
              <a:lnSpc>
                <a:spcPct val="115000"/>
              </a:lnSpc>
              <a:spcBef>
                <a:spcPts val="0"/>
              </a:spcBef>
              <a:spcAft>
                <a:spcPts val="0"/>
              </a:spcAft>
              <a:buSzPts val="2100"/>
              <a:buChar char="●"/>
            </a:pPr>
            <a:r>
              <a:rPr lang="en-GB" sz="1800">
                <a:latin typeface="Arial"/>
                <a:ea typeface="Arial"/>
                <a:cs typeface="Arial"/>
                <a:sym typeface="Arial"/>
              </a:rPr>
              <a:t>Writing database insertion code for new order/fill using flask-pyMongo</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Setting up AWS for MongoDB</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Hosting flask application on AWS for remote access of endpoints (https://finance-ome.herokuapp.com/)</a:t>
            </a:r>
            <a:endParaRPr sz="1800">
              <a:latin typeface="Arial"/>
              <a:ea typeface="Arial"/>
              <a:cs typeface="Arial"/>
              <a:sym typeface="Arial"/>
            </a:endParaRPr>
          </a:p>
          <a:p>
            <a:pPr indent="0" lvl="0" marL="0" rtl="0">
              <a:lnSpc>
                <a:spcPct val="115000"/>
              </a:lnSpc>
              <a:spcBef>
                <a:spcPts val="0"/>
              </a:spcBef>
              <a:spcAft>
                <a:spcPts val="0"/>
              </a:spcAft>
              <a:buNone/>
            </a:pPr>
            <a:r>
              <a:t/>
            </a:r>
            <a:endParaRPr sz="1800">
              <a:latin typeface="Arial"/>
              <a:ea typeface="Arial"/>
              <a:cs typeface="Arial"/>
              <a:sym typeface="Arial"/>
            </a:endParaRPr>
          </a:p>
          <a:p>
            <a:pPr indent="0" lvl="0" marL="0" rtl="0">
              <a:lnSpc>
                <a:spcPct val="115000"/>
              </a:lnSpc>
              <a:spcBef>
                <a:spcPts val="0"/>
              </a:spcBef>
              <a:spcAft>
                <a:spcPts val="0"/>
              </a:spcAft>
              <a:buNone/>
            </a:pPr>
            <a:r>
              <a:rPr lang="en-GB" sz="2800"/>
              <a:t>Dhruva and Rohan:</a:t>
            </a:r>
            <a:endParaRPr sz="2800"/>
          </a:p>
          <a:p>
            <a:pPr indent="-361950" lvl="0" marL="457200" rtl="0">
              <a:lnSpc>
                <a:spcPct val="115000"/>
              </a:lnSpc>
              <a:spcBef>
                <a:spcPts val="0"/>
              </a:spcBef>
              <a:spcAft>
                <a:spcPts val="0"/>
              </a:spcAft>
              <a:buSzPts val="2100"/>
              <a:buChar char="●"/>
            </a:pPr>
            <a:r>
              <a:rPr lang="en-GB" sz="1800">
                <a:latin typeface="Arial"/>
                <a:ea typeface="Arial"/>
                <a:cs typeface="Arial"/>
                <a:sym typeface="Arial"/>
              </a:rPr>
              <a:t>Creating Pub/Sub mechanism to handle subscriptions of users to orders (including automatic subscription on order creation), and sending notifications to subscribed users when order is modified, using Redis cache.</a:t>
            </a:r>
            <a:endParaRPr sz="1800">
              <a:latin typeface="Arial"/>
              <a:ea typeface="Arial"/>
              <a:cs typeface="Arial"/>
              <a:sym typeface="Arial"/>
            </a:endParaRPr>
          </a:p>
          <a:p>
            <a:pPr indent="0" lvl="0" marL="0" rtl="0">
              <a:lnSpc>
                <a:spcPct val="115000"/>
              </a:lnSpc>
              <a:spcBef>
                <a:spcPts val="0"/>
              </a:spcBef>
              <a:spcAft>
                <a:spcPts val="0"/>
              </a:spcAft>
              <a:buNone/>
            </a:pPr>
            <a:r>
              <a:t/>
            </a:r>
            <a:endParaRPr sz="2800"/>
          </a:p>
          <a:p>
            <a:pPr indent="0" lvl="0" marL="0" rtl="0">
              <a:lnSpc>
                <a:spcPct val="115000"/>
              </a:lnSpc>
              <a:spcBef>
                <a:spcPts val="0"/>
              </a:spcBef>
              <a:spcAft>
                <a:spcPts val="0"/>
              </a:spcAft>
              <a:buNone/>
            </a:pPr>
            <a:r>
              <a:rPr lang="en-GB" sz="2800"/>
              <a:t>-</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ctrTitle"/>
          </p:nvPr>
        </p:nvSpPr>
        <p:spPr>
          <a:xfrm>
            <a:off x="311700" y="-893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Individual Contributions ..</a:t>
            </a:r>
            <a:endParaRPr/>
          </a:p>
        </p:txBody>
      </p:sp>
      <p:sp>
        <p:nvSpPr>
          <p:cNvPr id="172" name="Shape 172"/>
          <p:cNvSpPr txBox="1"/>
          <p:nvPr>
            <p:ph idx="1" type="subTitle"/>
          </p:nvPr>
        </p:nvSpPr>
        <p:spPr>
          <a:xfrm>
            <a:off x="311700" y="920100"/>
            <a:ext cx="8520600" cy="4223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GB" sz="2800"/>
              <a:t>Nupur : </a:t>
            </a:r>
            <a:endParaRPr sz="2800"/>
          </a:p>
          <a:p>
            <a:pPr indent="-361950" lvl="0" marL="457200" rtl="0">
              <a:lnSpc>
                <a:spcPct val="115000"/>
              </a:lnSpc>
              <a:spcBef>
                <a:spcPts val="0"/>
              </a:spcBef>
              <a:spcAft>
                <a:spcPts val="0"/>
              </a:spcAft>
              <a:buSzPts val="2100"/>
              <a:buChar char="●"/>
            </a:pPr>
            <a:r>
              <a:rPr lang="en-GB" sz="1800">
                <a:latin typeface="Arial"/>
                <a:ea typeface="Arial"/>
                <a:cs typeface="Arial"/>
                <a:sym typeface="Arial"/>
              </a:rPr>
              <a:t>Database design with changing demands from other groups</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Sending details of a user whenever a POST request is sent when a user logs in.</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Working on integration with Order Entry Gateway.</a:t>
            </a:r>
            <a:r>
              <a:rPr lang="en-GB" sz="1800"/>
              <a:t>Modifying fields in database schema &amp; JSON as per other groups’ needs.</a:t>
            </a:r>
            <a:endParaRPr sz="1800">
              <a:latin typeface="Arial"/>
              <a:ea typeface="Arial"/>
              <a:cs typeface="Arial"/>
              <a:sym typeface="Arial"/>
            </a:endParaRPr>
          </a:p>
          <a:p>
            <a:pPr indent="0" lvl="0" marL="0" rtl="0">
              <a:lnSpc>
                <a:spcPct val="115000"/>
              </a:lnSpc>
              <a:spcBef>
                <a:spcPts val="0"/>
              </a:spcBef>
              <a:spcAft>
                <a:spcPts val="0"/>
              </a:spcAft>
              <a:buNone/>
            </a:pPr>
            <a:r>
              <a:rPr lang="en-GB" sz="2800"/>
              <a:t>Prachi :</a:t>
            </a:r>
            <a:endParaRPr sz="2800"/>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Generation of requirements: To setup virtual environment on server.</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Testing the application on server.</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Porting the application to Python3</a:t>
            </a:r>
            <a:endParaRPr sz="1800">
              <a:latin typeface="Arial"/>
              <a:ea typeface="Arial"/>
              <a:cs typeface="Arial"/>
              <a:sym typeface="Arial"/>
            </a:endParaRPr>
          </a:p>
          <a:p>
            <a:pPr indent="0" lvl="0" marL="0" rtl="0">
              <a:lnSpc>
                <a:spcPct val="115000"/>
              </a:lnSpc>
              <a:spcBef>
                <a:spcPts val="0"/>
              </a:spcBef>
              <a:spcAft>
                <a:spcPts val="0"/>
              </a:spcAft>
              <a:buNone/>
            </a:pPr>
            <a:r>
              <a:t/>
            </a:r>
            <a:endParaRPr sz="1800">
              <a:latin typeface="Arial"/>
              <a:ea typeface="Arial"/>
              <a:cs typeface="Arial"/>
              <a:sym typeface="Arial"/>
            </a:endParaRPr>
          </a:p>
          <a:p>
            <a:pPr indent="0" lvl="0" marL="0" rtl="0">
              <a:lnSpc>
                <a:spcPct val="115000"/>
              </a:lnSpc>
              <a:spcBef>
                <a:spcPts val="0"/>
              </a:spcBef>
              <a:spcAft>
                <a:spcPts val="0"/>
              </a:spcAft>
              <a:buNone/>
            </a:pPr>
            <a:r>
              <a:t/>
            </a:r>
            <a:endParaRPr sz="2800"/>
          </a:p>
          <a:p>
            <a:pPr indent="0" lvl="0" marL="0" rtl="0">
              <a:lnSpc>
                <a:spcPct val="115000"/>
              </a:lnSpc>
              <a:spcBef>
                <a:spcPts val="0"/>
              </a:spcBef>
              <a:spcAft>
                <a:spcPts val="0"/>
              </a:spcAft>
              <a:buNone/>
            </a:pPr>
            <a:r>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311700" y="-893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Individual Contributions ..</a:t>
            </a:r>
            <a:endParaRPr/>
          </a:p>
        </p:txBody>
      </p:sp>
      <p:sp>
        <p:nvSpPr>
          <p:cNvPr id="178" name="Shape 178"/>
          <p:cNvSpPr txBox="1"/>
          <p:nvPr>
            <p:ph idx="1" type="subTitle"/>
          </p:nvPr>
        </p:nvSpPr>
        <p:spPr>
          <a:xfrm>
            <a:off x="311700" y="920100"/>
            <a:ext cx="8520600" cy="4223400"/>
          </a:xfrm>
          <a:prstGeom prst="rect">
            <a:avLst/>
          </a:prstGeom>
        </p:spPr>
        <p:txBody>
          <a:bodyPr anchorCtr="0" anchor="t" bIns="91425" lIns="91425" spcFirstLastPara="1" rIns="91425" wrap="square" tIns="91425">
            <a:noAutofit/>
          </a:bodyPr>
          <a:lstStyle/>
          <a:p>
            <a:pPr indent="0" lvl="0" marL="0" rtl="0">
              <a:lnSpc>
                <a:spcPct val="115000"/>
              </a:lnSpc>
              <a:spcBef>
                <a:spcPts val="1000"/>
              </a:spcBef>
              <a:spcAft>
                <a:spcPts val="0"/>
              </a:spcAft>
              <a:buNone/>
            </a:pPr>
            <a:r>
              <a:rPr lang="en-GB" sz="2800"/>
              <a:t>Mayur and Ansh :</a:t>
            </a:r>
            <a:endParaRPr sz="2800"/>
          </a:p>
          <a:p>
            <a:pPr indent="-342900" lvl="0" marL="457200" rtl="0">
              <a:lnSpc>
                <a:spcPct val="115000"/>
              </a:lnSpc>
              <a:spcBef>
                <a:spcPts val="1000"/>
              </a:spcBef>
              <a:spcAft>
                <a:spcPts val="0"/>
              </a:spcAft>
              <a:buSzPts val="1800"/>
              <a:buFont typeface="Arial"/>
              <a:buChar char="●"/>
            </a:pPr>
            <a:r>
              <a:rPr lang="en-GB" sz="1800">
                <a:latin typeface="Arial"/>
                <a:ea typeface="Arial"/>
                <a:cs typeface="Arial"/>
                <a:sym typeface="Arial"/>
              </a:rPr>
              <a:t>Sending new order to Execution links and new fill to Trade management after inserting in DB</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latin typeface="Arial"/>
                <a:ea typeface="Arial"/>
                <a:cs typeface="Arial"/>
                <a:sym typeface="Arial"/>
              </a:rPr>
              <a:t>Returning details of orders placed and corresponding fills, when user logs in at Order Entry Gateway</a:t>
            </a:r>
            <a:endParaRPr sz="1800">
              <a:latin typeface="Arial"/>
              <a:ea typeface="Arial"/>
              <a:cs typeface="Arial"/>
              <a:sym typeface="Arial"/>
            </a:endParaRPr>
          </a:p>
          <a:p>
            <a:pPr indent="-342900" lvl="0" marL="457200" rtl="0">
              <a:lnSpc>
                <a:spcPct val="115000"/>
              </a:lnSpc>
              <a:spcBef>
                <a:spcPts val="0"/>
              </a:spcBef>
              <a:spcAft>
                <a:spcPts val="0"/>
              </a:spcAft>
              <a:buSzPts val="1800"/>
              <a:buFont typeface="Arial"/>
              <a:buChar char="●"/>
            </a:pPr>
            <a:r>
              <a:rPr lang="en-GB" sz="1800"/>
              <a:t>Modifying fields in database schema &amp; JSON as per other groups’ needs</a:t>
            </a:r>
            <a:endParaRPr sz="1800">
              <a:latin typeface="Arial"/>
              <a:ea typeface="Arial"/>
              <a:cs typeface="Arial"/>
              <a:sym typeface="Arial"/>
            </a:endParaRPr>
          </a:p>
          <a:p>
            <a:pPr indent="0" lvl="0" marL="0" rtl="0">
              <a:lnSpc>
                <a:spcPct val="115000"/>
              </a:lnSpc>
              <a:spcBef>
                <a:spcPts val="0"/>
              </a:spcBef>
              <a:spcAft>
                <a:spcPts val="0"/>
              </a:spcAft>
              <a:buNone/>
            </a:pPr>
            <a:r>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ctrTitle"/>
          </p:nvPr>
        </p:nvSpPr>
        <p:spPr>
          <a:xfrm>
            <a:off x="408250" y="1534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Conclusion:</a:t>
            </a:r>
            <a:endParaRPr/>
          </a:p>
        </p:txBody>
      </p:sp>
      <p:sp>
        <p:nvSpPr>
          <p:cNvPr id="184" name="Shape 184"/>
          <p:cNvSpPr txBox="1"/>
          <p:nvPr>
            <p:ph idx="1" type="subTitle"/>
          </p:nvPr>
        </p:nvSpPr>
        <p:spPr>
          <a:xfrm>
            <a:off x="311700" y="1182200"/>
            <a:ext cx="8520600" cy="36672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Most of the functionalities are implemented and tested using driver programs/dummy REST APIs.</a:t>
            </a:r>
            <a:endParaRPr sz="2300"/>
          </a:p>
          <a:p>
            <a:pPr indent="-374650" lvl="0" marL="457200" rtl="0">
              <a:lnSpc>
                <a:spcPct val="115000"/>
              </a:lnSpc>
              <a:spcBef>
                <a:spcPts val="1000"/>
              </a:spcBef>
              <a:spcAft>
                <a:spcPts val="0"/>
              </a:spcAft>
              <a:buSzPts val="2300"/>
              <a:buChar char="●"/>
            </a:pPr>
            <a:r>
              <a:rPr lang="en-GB" sz="2300"/>
              <a:t>Online hosting of application for remote access of endpoints.</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408250" y="1534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References</a:t>
            </a:r>
            <a:endParaRPr/>
          </a:p>
        </p:txBody>
      </p:sp>
      <p:sp>
        <p:nvSpPr>
          <p:cNvPr id="190" name="Shape 190"/>
          <p:cNvSpPr txBox="1"/>
          <p:nvPr>
            <p:ph idx="1" type="subTitle"/>
          </p:nvPr>
        </p:nvSpPr>
        <p:spPr>
          <a:xfrm>
            <a:off x="311700" y="1182200"/>
            <a:ext cx="8520600" cy="3667200"/>
          </a:xfrm>
          <a:prstGeom prst="rect">
            <a:avLst/>
          </a:prstGeom>
        </p:spPr>
        <p:txBody>
          <a:bodyPr anchorCtr="0" anchor="t" bIns="91425" lIns="91425" spcFirstLastPara="1" rIns="91425" wrap="square" tIns="91425">
            <a:noAutofit/>
          </a:bodyPr>
          <a:lstStyle/>
          <a:p>
            <a:pPr indent="0" lvl="0" marL="0" marR="203200" rtl="0">
              <a:lnSpc>
                <a:spcPct val="115000"/>
              </a:lnSpc>
              <a:spcBef>
                <a:spcPts val="100"/>
              </a:spcBef>
              <a:spcAft>
                <a:spcPts val="0"/>
              </a:spcAft>
              <a:buNone/>
            </a:pPr>
            <a:r>
              <a:rPr lang="en-GB" sz="2300"/>
              <a:t>[1] Order Management Engine-High Level Requirement.docx</a:t>
            </a:r>
            <a:endParaRPr sz="2300"/>
          </a:p>
          <a:p>
            <a:pPr indent="0" lvl="0" marL="0" marR="203200" rtl="0">
              <a:lnSpc>
                <a:spcPct val="115000"/>
              </a:lnSpc>
              <a:spcBef>
                <a:spcPts val="100"/>
              </a:spcBef>
              <a:spcAft>
                <a:spcPts val="0"/>
              </a:spcAft>
              <a:buNone/>
            </a:pPr>
            <a:r>
              <a:rPr lang="en-GB" sz="2300"/>
              <a:t>[2] http://flask.pocoo.org/</a:t>
            </a:r>
            <a:endParaRPr sz="2300"/>
          </a:p>
          <a:p>
            <a:pPr indent="0" lvl="0" marL="0" marR="203200" rtl="0">
              <a:lnSpc>
                <a:spcPct val="115000"/>
              </a:lnSpc>
              <a:spcBef>
                <a:spcPts val="100"/>
              </a:spcBef>
              <a:spcAft>
                <a:spcPts val="0"/>
              </a:spcAft>
              <a:buNone/>
            </a:pPr>
            <a:r>
              <a:rPr lang="en-GB" sz="2300"/>
              <a:t>[3] https://pypi.python.org/pypi/Flask-PyMongo</a:t>
            </a:r>
            <a:endParaRPr sz="2300"/>
          </a:p>
          <a:p>
            <a:pPr indent="0" lvl="0" marL="0" marR="203200" rtl="0">
              <a:lnSpc>
                <a:spcPct val="115000"/>
              </a:lnSpc>
              <a:spcBef>
                <a:spcPts val="100"/>
              </a:spcBef>
              <a:spcAft>
                <a:spcPts val="0"/>
              </a:spcAft>
              <a:buNone/>
            </a:pPr>
            <a:r>
              <a:rPr lang="en-GB" sz="2300"/>
              <a:t>[4] https://flask-pymongo.readthedocs.io/en/latest/</a:t>
            </a:r>
            <a:endParaRPr sz="2300"/>
          </a:p>
          <a:p>
            <a:pPr indent="0" lvl="0" marL="0" marR="203200" rtl="0">
              <a:lnSpc>
                <a:spcPct val="115000"/>
              </a:lnSpc>
              <a:spcBef>
                <a:spcPts val="100"/>
              </a:spcBef>
              <a:spcAft>
                <a:spcPts val="0"/>
              </a:spcAft>
              <a:buNone/>
            </a:pPr>
            <a:r>
              <a:rPr lang="en-GB" sz="2300"/>
              <a:t>[5] https://redis.io/</a:t>
            </a:r>
            <a:endParaRPr sz="2300"/>
          </a:p>
          <a:p>
            <a:pPr indent="0" lvl="0" marL="0" marR="203200" rtl="0">
              <a:lnSpc>
                <a:spcPct val="115000"/>
              </a:lnSpc>
              <a:spcBef>
                <a:spcPts val="100"/>
              </a:spcBef>
              <a:spcAft>
                <a:spcPts val="0"/>
              </a:spcAft>
              <a:buNone/>
            </a:pPr>
            <a:r>
              <a:rPr lang="en-GB" sz="2300"/>
              <a:t>[6] https://flask-notifications.readthedocs.io/en/latest/</a:t>
            </a:r>
            <a:endParaRPr sz="2300"/>
          </a:p>
          <a:p>
            <a:pPr indent="0" lvl="0" marL="0" marR="203200" rtl="0">
              <a:lnSpc>
                <a:spcPct val="115000"/>
              </a:lnSpc>
              <a:spcBef>
                <a:spcPts val="100"/>
              </a:spcBef>
              <a:spcAft>
                <a:spcPts val="0"/>
              </a:spcAft>
              <a:buNone/>
            </a:pPr>
            <a:r>
              <a:t/>
            </a:r>
            <a:endParaRPr sz="2300"/>
          </a:p>
          <a:p>
            <a:pPr indent="0" lvl="0" marL="0" rtl="0">
              <a:lnSpc>
                <a:spcPct val="109090"/>
              </a:lnSpc>
              <a:spcBef>
                <a:spcPts val="0"/>
              </a:spcBef>
              <a:spcAft>
                <a:spcPts val="0"/>
              </a:spcAft>
              <a:buSzPts val="1100"/>
              <a:buNone/>
            </a:pPr>
            <a:r>
              <a:t/>
            </a:r>
            <a:endParaRPr sz="1050">
              <a:solidFill>
                <a:srgbClr val="00662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ctrTitle"/>
          </p:nvPr>
        </p:nvSpPr>
        <p:spPr>
          <a:xfrm>
            <a:off x="215200" y="1741575"/>
            <a:ext cx="8520600" cy="9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ctrTitle"/>
          </p:nvPr>
        </p:nvSpPr>
        <p:spPr>
          <a:xfrm>
            <a:off x="408250" y="51350"/>
            <a:ext cx="8520600" cy="803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Contents</a:t>
            </a:r>
            <a:endParaRPr/>
          </a:p>
        </p:txBody>
      </p:sp>
      <p:sp>
        <p:nvSpPr>
          <p:cNvPr id="92" name="Shape 92"/>
          <p:cNvSpPr txBox="1"/>
          <p:nvPr>
            <p:ph idx="1" type="subTitle"/>
          </p:nvPr>
        </p:nvSpPr>
        <p:spPr>
          <a:xfrm>
            <a:off x="207200" y="855050"/>
            <a:ext cx="8520600" cy="4090800"/>
          </a:xfrm>
          <a:prstGeom prst="rect">
            <a:avLst/>
          </a:prstGeom>
        </p:spPr>
        <p:txBody>
          <a:bodyPr anchorCtr="0" anchor="t" bIns="91425" lIns="91425" spcFirstLastPara="1" rIns="91425" wrap="square" tIns="91425">
            <a:noAutofit/>
          </a:bodyPr>
          <a:lstStyle/>
          <a:p>
            <a:pPr indent="-374650" lvl="0" marL="457200">
              <a:lnSpc>
                <a:spcPct val="115000"/>
              </a:lnSpc>
              <a:spcBef>
                <a:spcPts val="0"/>
              </a:spcBef>
              <a:spcAft>
                <a:spcPts val="0"/>
              </a:spcAft>
              <a:buSzPts val="2300"/>
              <a:buChar char="●"/>
            </a:pPr>
            <a:r>
              <a:rPr lang="en-GB" sz="2300"/>
              <a:t>Introduction</a:t>
            </a:r>
            <a:endParaRPr sz="2300"/>
          </a:p>
          <a:p>
            <a:pPr indent="-374650" lvl="0" marL="457200" rtl="0">
              <a:lnSpc>
                <a:spcPct val="115000"/>
              </a:lnSpc>
              <a:spcBef>
                <a:spcPts val="0"/>
              </a:spcBef>
              <a:spcAft>
                <a:spcPts val="0"/>
              </a:spcAft>
              <a:buSzPts val="2300"/>
              <a:buChar char="●"/>
            </a:pPr>
            <a:r>
              <a:rPr lang="en-GB" sz="2300"/>
              <a:t>Design Specifications</a:t>
            </a:r>
            <a:endParaRPr sz="2300"/>
          </a:p>
          <a:p>
            <a:pPr indent="-374650" lvl="0" marL="457200" rtl="0">
              <a:lnSpc>
                <a:spcPct val="115000"/>
              </a:lnSpc>
              <a:spcBef>
                <a:spcPts val="0"/>
              </a:spcBef>
              <a:spcAft>
                <a:spcPts val="0"/>
              </a:spcAft>
              <a:buSzPts val="2300"/>
              <a:buChar char="●"/>
            </a:pPr>
            <a:r>
              <a:rPr lang="en-GB" sz="2300"/>
              <a:t>Implementation</a:t>
            </a:r>
            <a:endParaRPr sz="2300"/>
          </a:p>
          <a:p>
            <a:pPr indent="-374650" lvl="0" marL="457200" rtl="0">
              <a:lnSpc>
                <a:spcPct val="115000"/>
              </a:lnSpc>
              <a:spcBef>
                <a:spcPts val="0"/>
              </a:spcBef>
              <a:spcAft>
                <a:spcPts val="0"/>
              </a:spcAft>
              <a:buSzPts val="2300"/>
              <a:buChar char="●"/>
            </a:pPr>
            <a:r>
              <a:rPr lang="en-GB" sz="2300"/>
              <a:t>Interaction with Order Entry</a:t>
            </a:r>
            <a:endParaRPr sz="2300"/>
          </a:p>
          <a:p>
            <a:pPr indent="-374650" lvl="0" marL="457200" rtl="0">
              <a:lnSpc>
                <a:spcPct val="115000"/>
              </a:lnSpc>
              <a:spcBef>
                <a:spcPts val="0"/>
              </a:spcBef>
              <a:spcAft>
                <a:spcPts val="0"/>
              </a:spcAft>
              <a:buSzPts val="2300"/>
              <a:buChar char="●"/>
            </a:pPr>
            <a:r>
              <a:rPr lang="en-GB" sz="2300"/>
              <a:t>Interaction with Execution Links</a:t>
            </a:r>
            <a:endParaRPr sz="2300"/>
          </a:p>
          <a:p>
            <a:pPr indent="-374650" lvl="0" marL="457200" rtl="0">
              <a:lnSpc>
                <a:spcPct val="115000"/>
              </a:lnSpc>
              <a:spcBef>
                <a:spcPts val="0"/>
              </a:spcBef>
              <a:spcAft>
                <a:spcPts val="0"/>
              </a:spcAft>
              <a:buSzPts val="2300"/>
              <a:buChar char="●"/>
            </a:pPr>
            <a:r>
              <a:rPr lang="en-GB" sz="2300"/>
              <a:t>Interaction with Trade Post Management</a:t>
            </a:r>
            <a:endParaRPr sz="2300"/>
          </a:p>
          <a:p>
            <a:pPr indent="-374650" lvl="0" marL="457200" rtl="0">
              <a:lnSpc>
                <a:spcPct val="115000"/>
              </a:lnSpc>
              <a:spcBef>
                <a:spcPts val="0"/>
              </a:spcBef>
              <a:spcAft>
                <a:spcPts val="0"/>
              </a:spcAft>
              <a:buSzPts val="2300"/>
              <a:buChar char="●"/>
            </a:pPr>
            <a:r>
              <a:rPr lang="en-GB" sz="2300"/>
              <a:t>Demo</a:t>
            </a:r>
            <a:endParaRPr sz="2300"/>
          </a:p>
          <a:p>
            <a:pPr indent="-374650" lvl="0" marL="457200" rtl="0">
              <a:lnSpc>
                <a:spcPct val="115000"/>
              </a:lnSpc>
              <a:spcBef>
                <a:spcPts val="0"/>
              </a:spcBef>
              <a:spcAft>
                <a:spcPts val="0"/>
              </a:spcAft>
              <a:buSzPts val="2300"/>
              <a:buChar char="●"/>
            </a:pPr>
            <a:r>
              <a:rPr lang="en-GB" sz="2300"/>
              <a:t>Individual Contributions</a:t>
            </a:r>
            <a:endParaRPr sz="2300"/>
          </a:p>
          <a:p>
            <a:pPr indent="-374650" lvl="0" marL="457200" rtl="0">
              <a:lnSpc>
                <a:spcPct val="115000"/>
              </a:lnSpc>
              <a:spcBef>
                <a:spcPts val="0"/>
              </a:spcBef>
              <a:spcAft>
                <a:spcPts val="0"/>
              </a:spcAft>
              <a:buSzPts val="2300"/>
              <a:buChar char="●"/>
            </a:pPr>
            <a:r>
              <a:rPr lang="en-GB" sz="2300"/>
              <a:t>Conclusion</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ctrTitle"/>
          </p:nvPr>
        </p:nvSpPr>
        <p:spPr>
          <a:xfrm>
            <a:off x="408250" y="1534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Introduction</a:t>
            </a:r>
            <a:endParaRPr/>
          </a:p>
        </p:txBody>
      </p:sp>
      <p:sp>
        <p:nvSpPr>
          <p:cNvPr id="98" name="Shape 98"/>
          <p:cNvSpPr txBox="1"/>
          <p:nvPr>
            <p:ph idx="1" type="subTitle"/>
          </p:nvPr>
        </p:nvSpPr>
        <p:spPr>
          <a:xfrm>
            <a:off x="311700" y="1218375"/>
            <a:ext cx="8520600" cy="36672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GB" sz="2800"/>
              <a:t>Broad Functionalities of OME :-</a:t>
            </a:r>
            <a:endParaRPr sz="2800"/>
          </a:p>
          <a:p>
            <a:pPr indent="-374650" lvl="1" marL="914400" rtl="0">
              <a:lnSpc>
                <a:spcPct val="115000"/>
              </a:lnSpc>
              <a:spcBef>
                <a:spcPts val="0"/>
              </a:spcBef>
              <a:spcAft>
                <a:spcPts val="0"/>
              </a:spcAft>
              <a:buSzPts val="2300"/>
              <a:buChar char="○"/>
            </a:pPr>
            <a:r>
              <a:rPr lang="en-GB" sz="2300"/>
              <a:t>Updating/Inserting data in orders/fills collection</a:t>
            </a:r>
            <a:endParaRPr sz="2300"/>
          </a:p>
          <a:p>
            <a:pPr indent="-374650" lvl="1" marL="914400" rtl="0">
              <a:lnSpc>
                <a:spcPct val="115000"/>
              </a:lnSpc>
              <a:spcBef>
                <a:spcPts val="0"/>
              </a:spcBef>
              <a:spcAft>
                <a:spcPts val="0"/>
              </a:spcAft>
              <a:buSzPts val="2300"/>
              <a:buChar char="○"/>
            </a:pPr>
            <a:r>
              <a:rPr lang="en-GB" sz="2300"/>
              <a:t>Providing data to users</a:t>
            </a:r>
            <a:endParaRPr sz="2300"/>
          </a:p>
          <a:p>
            <a:pPr indent="-374650" lvl="1" marL="914400" rtl="0">
              <a:lnSpc>
                <a:spcPct val="115000"/>
              </a:lnSpc>
              <a:spcBef>
                <a:spcPts val="0"/>
              </a:spcBef>
              <a:spcAft>
                <a:spcPts val="0"/>
              </a:spcAft>
              <a:buSzPts val="2300"/>
              <a:buChar char="○"/>
            </a:pPr>
            <a:r>
              <a:rPr lang="en-GB" sz="2300"/>
              <a:t>Sending notifications to processes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4294967295" type="ctrTitle"/>
          </p:nvPr>
        </p:nvSpPr>
        <p:spPr>
          <a:xfrm>
            <a:off x="408250" y="153450"/>
            <a:ext cx="8520600" cy="920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System </a:t>
            </a:r>
            <a:r>
              <a:rPr lang="en-GB"/>
              <a:t>architecture</a:t>
            </a:r>
            <a:endParaRPr/>
          </a:p>
        </p:txBody>
      </p:sp>
      <p:pic>
        <p:nvPicPr>
          <p:cNvPr id="104" name="Shape 104"/>
          <p:cNvPicPr preferRelativeResize="0"/>
          <p:nvPr/>
        </p:nvPicPr>
        <p:blipFill>
          <a:blip r:embed="rId3">
            <a:alphaModFix/>
          </a:blip>
          <a:stretch>
            <a:fillRect/>
          </a:stretch>
        </p:blipFill>
        <p:spPr>
          <a:xfrm>
            <a:off x="1497950" y="1073550"/>
            <a:ext cx="5734050" cy="340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372200" y="105375"/>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Design Specifications </a:t>
            </a:r>
            <a:endParaRPr/>
          </a:p>
        </p:txBody>
      </p:sp>
      <p:sp>
        <p:nvSpPr>
          <p:cNvPr id="110" name="Shape 110"/>
          <p:cNvSpPr txBox="1"/>
          <p:nvPr>
            <p:ph idx="1" type="subTitle"/>
          </p:nvPr>
        </p:nvSpPr>
        <p:spPr>
          <a:xfrm>
            <a:off x="311700" y="1182200"/>
            <a:ext cx="8520600" cy="38853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Technologies used :-</a:t>
            </a:r>
            <a:endParaRPr sz="2300"/>
          </a:p>
          <a:p>
            <a:pPr indent="-374650" lvl="1" marL="914400" marR="0" rtl="0" algn="l">
              <a:lnSpc>
                <a:spcPct val="115000"/>
              </a:lnSpc>
              <a:spcBef>
                <a:spcPts val="0"/>
              </a:spcBef>
              <a:spcAft>
                <a:spcPts val="0"/>
              </a:spcAft>
              <a:buClr>
                <a:schemeClr val="lt1"/>
              </a:buClr>
              <a:buSzPts val="2300"/>
              <a:buFont typeface="Roboto"/>
              <a:buChar char="○"/>
            </a:pPr>
            <a:r>
              <a:rPr lang="en-GB" sz="2300"/>
              <a:t>Python, MongoDB</a:t>
            </a:r>
            <a:endParaRPr sz="2300"/>
          </a:p>
          <a:p>
            <a:pPr indent="-374650" lvl="1" marL="914400" rtl="0">
              <a:lnSpc>
                <a:spcPct val="115000"/>
              </a:lnSpc>
              <a:spcBef>
                <a:spcPts val="0"/>
              </a:spcBef>
              <a:spcAft>
                <a:spcPts val="0"/>
              </a:spcAft>
              <a:buSzPts val="2300"/>
              <a:buChar char="○"/>
            </a:pPr>
            <a:r>
              <a:rPr lang="en-GB" sz="2300"/>
              <a:t>Web Service: Flask</a:t>
            </a:r>
            <a:endParaRPr sz="2300"/>
          </a:p>
          <a:p>
            <a:pPr indent="-374650" lvl="2" marL="1371600" rtl="0">
              <a:lnSpc>
                <a:spcPct val="115000"/>
              </a:lnSpc>
              <a:spcBef>
                <a:spcPts val="0"/>
              </a:spcBef>
              <a:spcAft>
                <a:spcPts val="0"/>
              </a:spcAft>
              <a:buSzPts val="2300"/>
              <a:buChar char="■"/>
            </a:pPr>
            <a:r>
              <a:rPr lang="en-GB" sz="2300"/>
              <a:t>REST API in Flask for accessing OME Web Service</a:t>
            </a:r>
            <a:endParaRPr sz="2300"/>
          </a:p>
          <a:p>
            <a:pPr indent="-374650" lvl="2" marL="1371600" rtl="0">
              <a:lnSpc>
                <a:spcPct val="115000"/>
              </a:lnSpc>
              <a:spcBef>
                <a:spcPts val="0"/>
              </a:spcBef>
              <a:spcAft>
                <a:spcPts val="0"/>
              </a:spcAft>
              <a:buSzPts val="2300"/>
              <a:buChar char="■"/>
            </a:pPr>
            <a:r>
              <a:rPr lang="en-GB" sz="2300"/>
              <a:t>Flask-PyMongo for accessing MongoDB from Flask</a:t>
            </a:r>
            <a:endParaRPr sz="2300"/>
          </a:p>
          <a:p>
            <a:pPr indent="-374650" lvl="2" marL="1371600" rtl="0">
              <a:lnSpc>
                <a:spcPct val="115000"/>
              </a:lnSpc>
              <a:spcBef>
                <a:spcPts val="0"/>
              </a:spcBef>
              <a:spcAft>
                <a:spcPts val="0"/>
              </a:spcAft>
              <a:buSzPts val="2300"/>
              <a:buChar char="■"/>
            </a:pPr>
            <a:r>
              <a:rPr lang="en-GB" sz="2300"/>
              <a:t>Redis for caching user subscriptions</a:t>
            </a:r>
            <a:endParaRPr sz="2300"/>
          </a:p>
          <a:p>
            <a:pPr indent="-374650" lvl="2" marL="1371600" rtl="0">
              <a:lnSpc>
                <a:spcPct val="115000"/>
              </a:lnSpc>
              <a:spcBef>
                <a:spcPts val="0"/>
              </a:spcBef>
              <a:spcAft>
                <a:spcPts val="0"/>
              </a:spcAft>
              <a:buSzPts val="2300"/>
              <a:buChar char="■"/>
            </a:pPr>
            <a:r>
              <a:rPr lang="en-GB" sz="2300"/>
              <a:t>Sending notifications to respective REST APIs</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311700" y="0"/>
            <a:ext cx="8520600" cy="63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sz="3600"/>
              <a:t>Design Specifications ..</a:t>
            </a:r>
            <a:endParaRPr sz="3600"/>
          </a:p>
        </p:txBody>
      </p:sp>
      <p:sp>
        <p:nvSpPr>
          <p:cNvPr id="116" name="Shape 116"/>
          <p:cNvSpPr txBox="1"/>
          <p:nvPr>
            <p:ph idx="1" type="subTitle"/>
          </p:nvPr>
        </p:nvSpPr>
        <p:spPr>
          <a:xfrm>
            <a:off x="166000" y="420350"/>
            <a:ext cx="8520600" cy="5790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GB" sz="2800"/>
              <a:t>Database Schema :-</a:t>
            </a:r>
            <a:endParaRPr sz="2800"/>
          </a:p>
          <a:p>
            <a:pPr indent="0" lvl="0" marL="0" rtl="0">
              <a:lnSpc>
                <a:spcPct val="115000"/>
              </a:lnSpc>
              <a:spcBef>
                <a:spcPts val="0"/>
              </a:spcBef>
              <a:spcAft>
                <a:spcPts val="0"/>
              </a:spcAft>
              <a:buNone/>
            </a:pPr>
            <a:r>
              <a:t/>
            </a:r>
            <a:endParaRPr sz="2800"/>
          </a:p>
        </p:txBody>
      </p:sp>
      <p:sp>
        <p:nvSpPr>
          <p:cNvPr id="117" name="Shape 117"/>
          <p:cNvSpPr txBox="1"/>
          <p:nvPr/>
        </p:nvSpPr>
        <p:spPr>
          <a:xfrm>
            <a:off x="0" y="879600"/>
            <a:ext cx="5059500" cy="4111500"/>
          </a:xfrm>
          <a:prstGeom prst="rect">
            <a:avLst/>
          </a:prstGeom>
          <a:noFill/>
          <a:ln>
            <a:noFill/>
          </a:ln>
        </p:spPr>
        <p:txBody>
          <a:bodyPr anchorCtr="0" anchor="t" bIns="91425" lIns="91425" spcFirstLastPara="1" rIns="91425" wrap="square" tIns="91425">
            <a:noAutofit/>
          </a:bodyPr>
          <a:lstStyle/>
          <a:p>
            <a:pPr indent="-330200" lvl="0" marL="457200" rtl="0">
              <a:lnSpc>
                <a:spcPct val="100000"/>
              </a:lnSpc>
              <a:spcBef>
                <a:spcPts val="0"/>
              </a:spcBef>
              <a:spcAft>
                <a:spcPts val="0"/>
              </a:spcAft>
              <a:buClr>
                <a:schemeClr val="lt1"/>
              </a:buClr>
              <a:buSzPts val="1600"/>
              <a:buFont typeface="Times New Roman"/>
              <a:buAutoNum type="arabicParenR"/>
            </a:pPr>
            <a:r>
              <a:rPr b="1" lang="en-GB" sz="1600" u="sng">
                <a:solidFill>
                  <a:schemeClr val="lt1"/>
                </a:solidFill>
                <a:latin typeface="Times New Roman"/>
                <a:ea typeface="Times New Roman"/>
                <a:cs typeface="Times New Roman"/>
                <a:sym typeface="Times New Roman"/>
              </a:rPr>
              <a:t>Order collection</a:t>
            </a:r>
            <a:endParaRPr b="1" sz="1600" u="sng">
              <a:solidFill>
                <a:schemeClr val="lt1"/>
              </a:solidFill>
              <a:latin typeface="Times New Roman"/>
              <a:ea typeface="Times New Roman"/>
              <a:cs typeface="Times New Roman"/>
              <a:sym typeface="Times New Roman"/>
            </a:endParaRPr>
          </a:p>
          <a:p>
            <a:pPr indent="457200" lvl="0" marL="0" rtl="0">
              <a:lnSpc>
                <a:spcPct val="100000"/>
              </a:lnSpc>
              <a:spcBef>
                <a:spcPts val="0"/>
              </a:spcBef>
              <a:spcAft>
                <a:spcPts val="0"/>
              </a:spcAft>
              <a:buNone/>
            </a:pPr>
            <a:r>
              <a:t/>
            </a:r>
            <a:endParaRPr sz="1100">
              <a:solidFill>
                <a:schemeClr val="lt1"/>
              </a:solidFill>
            </a:endParaRPr>
          </a:p>
          <a:p>
            <a:pPr indent="0" lvl="0" marL="0" rtl="0">
              <a:lnSpc>
                <a:spcPct val="100000"/>
              </a:lnSpc>
              <a:spcBef>
                <a:spcPts val="0"/>
              </a:spcBef>
              <a:spcAft>
                <a:spcPts val="0"/>
              </a:spcAft>
              <a:buNone/>
            </a:pPr>
            <a:r>
              <a:rPr lang="en-GB" sz="1200">
                <a:solidFill>
                  <a:schemeClr val="lt1"/>
                </a:solidFill>
              </a:rPr>
              <a:t>    </a:t>
            </a:r>
            <a:r>
              <a:rPr lang="en-GB" sz="1300">
                <a:solidFill>
                  <a:schemeClr val="lt1"/>
                </a:solidFill>
              </a:rPr>
              <a:t> {	order_id : “1100abce9832’”</a:t>
            </a:r>
            <a:endParaRPr sz="1300">
              <a:solidFill>
                <a:schemeClr val="lt1"/>
              </a:solidFill>
            </a:endParaRPr>
          </a:p>
          <a:p>
            <a:pPr indent="457200" lvl="0" marL="0" rtl="0">
              <a:lnSpc>
                <a:spcPct val="100000"/>
              </a:lnSpc>
              <a:spcBef>
                <a:spcPts val="0"/>
              </a:spcBef>
              <a:spcAft>
                <a:spcPts val="0"/>
              </a:spcAft>
              <a:buNone/>
            </a:pPr>
            <a:r>
              <a:rPr lang="en-GB" sz="1300">
                <a:solidFill>
                  <a:schemeClr val="lt1"/>
                </a:solidFill>
              </a:rPr>
              <a:t>user_id : 3331,</a:t>
            </a:r>
            <a:endParaRPr sz="1300">
              <a:solidFill>
                <a:schemeClr val="lt1"/>
              </a:solidFill>
            </a:endParaRPr>
          </a:p>
          <a:p>
            <a:pPr indent="457200" lvl="0" marL="0" rtl="0">
              <a:lnSpc>
                <a:spcPct val="100000"/>
              </a:lnSpc>
              <a:spcBef>
                <a:spcPts val="0"/>
              </a:spcBef>
              <a:spcAft>
                <a:spcPts val="0"/>
              </a:spcAft>
              <a:buNone/>
            </a:pPr>
            <a:r>
              <a:rPr lang="en-GB" sz="1300">
                <a:solidFill>
                  <a:schemeClr val="lt1"/>
                </a:solidFill>
              </a:rPr>
              <a:t>side : 0,				(0 for Buy, 1 for Sell)</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a:t>
            </a:r>
            <a:r>
              <a:rPr lang="en-GB" sz="1300">
                <a:solidFill>
                  <a:schemeClr val="lt1"/>
                </a:solidFill>
              </a:rPr>
              <a:t>product_id : “INFY”,</a:t>
            </a:r>
            <a:endParaRPr sz="1300">
              <a:solidFill>
                <a:schemeClr val="lt1"/>
              </a:solidFill>
            </a:endParaRPr>
          </a:p>
          <a:p>
            <a:pPr indent="457200" lvl="0" marL="0" rtl="0">
              <a:lnSpc>
                <a:spcPct val="100000"/>
              </a:lnSpc>
              <a:spcBef>
                <a:spcPts val="0"/>
              </a:spcBef>
              <a:spcAft>
                <a:spcPts val="0"/>
              </a:spcAft>
              <a:buNone/>
            </a:pPr>
            <a:r>
              <a:rPr lang="en-GB" sz="1300">
                <a:solidFill>
                  <a:schemeClr val="lt1"/>
                </a:solidFill>
              </a:rPr>
              <a:t>ask_price : 120.5,	   price_instruction:  “LIMIT”,</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total_qty : 30,            </a:t>
            </a:r>
            <a:r>
              <a:rPr lang="en-GB" sz="1300">
                <a:solidFill>
                  <a:schemeClr val="lt1"/>
                </a:solidFill>
              </a:rPr>
              <a:t>o</a:t>
            </a:r>
            <a:r>
              <a:rPr lang="en-GB" sz="1300">
                <a:solidFill>
                  <a:schemeClr val="lt1"/>
                </a:solidFill>
              </a:rPr>
              <a:t>rder_qtydone : 20,</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a:t>
            </a:r>
            <a:r>
              <a:rPr lang="en-GB" sz="1300">
                <a:solidFill>
                  <a:schemeClr val="lt1"/>
                </a:solidFill>
              </a:rPr>
              <a:t>c</a:t>
            </a:r>
            <a:r>
              <a:rPr lang="en-GB" sz="1300">
                <a:solidFill>
                  <a:schemeClr val="lt1"/>
                </a:solidFill>
              </a:rPr>
              <a:t>lient : 0001,             </a:t>
            </a:r>
            <a:r>
              <a:rPr lang="en-GB" sz="1300">
                <a:solidFill>
                  <a:schemeClr val="lt1"/>
                </a:solidFill>
              </a:rPr>
              <a:t>e</a:t>
            </a:r>
            <a:r>
              <a:rPr lang="en-GB" sz="1300">
                <a:solidFill>
                  <a:schemeClr val="lt1"/>
                </a:solidFill>
              </a:rPr>
              <a:t>xchange_id:  “NSE”,</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LTP : 122,</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order_stamp : “2018-02-10T10:10:42.389Z”,</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reason_cancellation : “”,</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state : 1,	   (“live”,  “closed”, “cancelled”, “filled”,“rejected”)</a:t>
            </a:r>
            <a:endParaRPr sz="1300">
              <a:solidFill>
                <a:schemeClr val="lt1"/>
              </a:solidFill>
            </a:endParaRPr>
          </a:p>
          <a:p>
            <a:pPr indent="0" lvl="0" marL="0" rtl="0">
              <a:lnSpc>
                <a:spcPct val="100000"/>
              </a:lnSpc>
              <a:spcBef>
                <a:spcPts val="1000"/>
              </a:spcBef>
              <a:spcAft>
                <a:spcPts val="0"/>
              </a:spcAft>
              <a:buNone/>
            </a:pPr>
            <a:r>
              <a:rPr lang="en-GB" sz="1300">
                <a:solidFill>
                  <a:schemeClr val="lt1"/>
                </a:solidFill>
              </a:rPr>
              <a:t>	</a:t>
            </a:r>
            <a:r>
              <a:rPr lang="en-GB" sz="1300">
                <a:solidFill>
                  <a:schemeClr val="lt1"/>
                </a:solidFill>
              </a:rPr>
              <a:t>h</a:t>
            </a:r>
            <a:r>
              <a:rPr lang="en-GB" sz="1300">
                <a:solidFill>
                  <a:schemeClr val="lt1"/>
                </a:solidFill>
              </a:rPr>
              <a:t>istory : [  {     ask_price : 115,</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total_qty : 30,</a:t>
            </a:r>
            <a:endParaRPr sz="1300">
              <a:solidFill>
                <a:schemeClr val="lt1"/>
              </a:solidFill>
            </a:endParaRPr>
          </a:p>
          <a:p>
            <a:pPr indent="0" lvl="0" marL="1371600" rtl="0">
              <a:lnSpc>
                <a:spcPct val="100000"/>
              </a:lnSpc>
              <a:spcBef>
                <a:spcPts val="0"/>
              </a:spcBef>
              <a:spcAft>
                <a:spcPts val="0"/>
              </a:spcAft>
              <a:buNone/>
            </a:pPr>
            <a:r>
              <a:rPr lang="en-GB" sz="1300">
                <a:solidFill>
                  <a:schemeClr val="lt1"/>
                </a:solidFill>
              </a:rPr>
              <a:t>   </a:t>
            </a:r>
            <a:r>
              <a:rPr lang="en-GB" sz="1300">
                <a:solidFill>
                  <a:schemeClr val="lt1"/>
                </a:solidFill>
              </a:rPr>
              <a:t>o</a:t>
            </a:r>
            <a:r>
              <a:rPr lang="en-GB" sz="1300">
                <a:solidFill>
                  <a:schemeClr val="lt1"/>
                </a:solidFill>
              </a:rPr>
              <a:t>rder_stamp : “2018-02-10T9:50:42.389Z”,</a:t>
            </a:r>
            <a:endParaRPr sz="1300">
              <a:solidFill>
                <a:schemeClr val="lt1"/>
              </a:solidFill>
            </a:endParaRPr>
          </a:p>
          <a:p>
            <a:pPr indent="0" lvl="0" marL="1371600" rtl="0">
              <a:lnSpc>
                <a:spcPct val="100000"/>
              </a:lnSpc>
              <a:spcBef>
                <a:spcPts val="0"/>
              </a:spcBef>
              <a:spcAft>
                <a:spcPts val="0"/>
              </a:spcAft>
              <a:buNone/>
            </a:pPr>
            <a:r>
              <a:rPr lang="en-GB" sz="1300">
                <a:solidFill>
                  <a:schemeClr val="lt1"/>
                </a:solidFill>
              </a:rPr>
              <a:t>   order_qtydone:10</a:t>
            </a:r>
            <a:endParaRPr sz="1300">
              <a:solidFill>
                <a:schemeClr val="lt1"/>
              </a:solidFill>
            </a:endParaRPr>
          </a:p>
          <a:p>
            <a:pPr indent="0" lvl="0" marL="1371600" rtl="0">
              <a:lnSpc>
                <a:spcPct val="100000"/>
              </a:lnSpc>
              <a:spcBef>
                <a:spcPts val="0"/>
              </a:spcBef>
              <a:spcAft>
                <a:spcPts val="0"/>
              </a:spcAft>
              <a:buNone/>
            </a:pPr>
            <a:r>
              <a:rPr lang="en-GB" sz="1300">
                <a:solidFill>
                  <a:schemeClr val="lt1"/>
                </a:solidFill>
              </a:rPr>
              <a:t>   state : 1</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a:t>
            </a:r>
            <a:endParaRPr sz="1300">
              <a:solidFill>
                <a:schemeClr val="lt1"/>
              </a:solidFill>
            </a:endParaRPr>
          </a:p>
          <a:p>
            <a:pPr indent="457200" lvl="0" marL="457200" rtl="0">
              <a:lnSpc>
                <a:spcPct val="100000"/>
              </a:lnSpc>
              <a:spcBef>
                <a:spcPts val="0"/>
              </a:spcBef>
              <a:spcAft>
                <a:spcPts val="0"/>
              </a:spcAft>
              <a:buNone/>
            </a:pPr>
            <a:r>
              <a:rPr lang="en-GB" sz="1300">
                <a:solidFill>
                  <a:schemeClr val="lt1"/>
                </a:solidFill>
              </a:rPr>
              <a:t>   ]</a:t>
            </a:r>
            <a:endParaRPr sz="1300">
              <a:solidFill>
                <a:schemeClr val="lt1"/>
              </a:solidFill>
            </a:endParaRPr>
          </a:p>
          <a:p>
            <a:pPr indent="0" lvl="0" marL="0" rtl="0">
              <a:lnSpc>
                <a:spcPct val="100000"/>
              </a:lnSpc>
              <a:spcBef>
                <a:spcPts val="0"/>
              </a:spcBef>
              <a:spcAft>
                <a:spcPts val="0"/>
              </a:spcAft>
              <a:buNone/>
            </a:pPr>
            <a:r>
              <a:rPr lang="en-GB" sz="1300">
                <a:solidFill>
                  <a:schemeClr val="lt1"/>
                </a:solidFill>
              </a:rPr>
              <a:t>      </a:t>
            </a:r>
            <a:r>
              <a:rPr lang="en-GB" sz="1300">
                <a:solidFill>
                  <a:schemeClr val="lt1"/>
                </a:solidFill>
              </a:rPr>
              <a:t>}</a:t>
            </a:r>
            <a:endParaRPr sz="1300">
              <a:solidFill>
                <a:schemeClr val="lt1"/>
              </a:solidFill>
            </a:endParaRPr>
          </a:p>
        </p:txBody>
      </p:sp>
      <p:sp>
        <p:nvSpPr>
          <p:cNvPr id="118" name="Shape 118"/>
          <p:cNvSpPr txBox="1"/>
          <p:nvPr/>
        </p:nvSpPr>
        <p:spPr>
          <a:xfrm>
            <a:off x="5311750" y="693000"/>
            <a:ext cx="3832200" cy="4374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500">
                <a:solidFill>
                  <a:schemeClr val="lt1"/>
                </a:solidFill>
                <a:latin typeface="Times New Roman"/>
                <a:ea typeface="Times New Roman"/>
                <a:cs typeface="Times New Roman"/>
                <a:sym typeface="Times New Roman"/>
              </a:rPr>
              <a:t>2) </a:t>
            </a:r>
            <a:r>
              <a:rPr b="1" lang="en-GB" sz="1500" u="sng">
                <a:solidFill>
                  <a:schemeClr val="lt1"/>
                </a:solidFill>
                <a:latin typeface="Times New Roman"/>
                <a:ea typeface="Times New Roman"/>
                <a:cs typeface="Times New Roman"/>
                <a:sym typeface="Times New Roman"/>
              </a:rPr>
              <a:t>Fill collection</a:t>
            </a:r>
            <a:endParaRPr b="1" sz="1500" u="sng">
              <a:solidFill>
                <a:schemeClr val="lt1"/>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GB" sz="1200">
                <a:solidFill>
                  <a:schemeClr val="lt1"/>
                </a:solidFill>
              </a:rPr>
              <a:t>{	order_id : </a:t>
            </a:r>
            <a:r>
              <a:rPr lang="en-GB" sz="1300">
                <a:solidFill>
                  <a:schemeClr val="lt1"/>
                </a:solidFill>
              </a:rPr>
              <a:t>“</a:t>
            </a:r>
            <a:r>
              <a:rPr lang="en-GB" sz="1300">
                <a:solidFill>
                  <a:schemeClr val="lt1"/>
                </a:solidFill>
              </a:rPr>
              <a:t>1100abce983 “,</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fi</a:t>
            </a:r>
            <a:r>
              <a:rPr lang="en-GB" sz="1200">
                <a:solidFill>
                  <a:schemeClr val="lt1"/>
                </a:solidFill>
              </a:rPr>
              <a:t>lls: [  	{	fill_id: 1,</a:t>
            </a:r>
            <a:endParaRPr sz="1200">
              <a:solidFill>
                <a:schemeClr val="lt1"/>
              </a:solidFill>
            </a:endParaRPr>
          </a:p>
          <a:p>
            <a:pPr indent="457200" lvl="0" marL="457200" rtl="0">
              <a:lnSpc>
                <a:spcPct val="100000"/>
              </a:lnSpc>
              <a:spcBef>
                <a:spcPts val="0"/>
              </a:spcBef>
              <a:spcAft>
                <a:spcPts val="0"/>
              </a:spcAft>
              <a:buNone/>
            </a:pPr>
            <a:r>
              <a:rPr lang="en-GB" sz="1200">
                <a:solidFill>
                  <a:schemeClr val="lt1"/>
                </a:solidFill>
              </a:rPr>
              <a:t>	qtydone: 20,</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		price: 122,</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		exchange_id:</a:t>
            </a:r>
            <a:r>
              <a:rPr lang="en-GB" sz="1200">
                <a:solidFill>
                  <a:schemeClr val="lt1"/>
                </a:solidFill>
              </a:rPr>
              <a:t> “</a:t>
            </a:r>
            <a:r>
              <a:rPr lang="en-GB" sz="1200">
                <a:solidFill>
                  <a:schemeClr val="lt1"/>
                </a:solidFill>
              </a:rPr>
              <a:t>NSE”,</a:t>
            </a:r>
            <a:endParaRPr sz="1200">
              <a:solidFill>
                <a:schemeClr val="lt1"/>
              </a:solidFill>
            </a:endParaRPr>
          </a:p>
          <a:p>
            <a:pPr indent="0" lvl="0" marL="1371600" rtl="0">
              <a:lnSpc>
                <a:spcPct val="100000"/>
              </a:lnSpc>
              <a:spcBef>
                <a:spcPts val="0"/>
              </a:spcBef>
              <a:spcAft>
                <a:spcPts val="0"/>
              </a:spcAft>
              <a:buNone/>
            </a:pPr>
            <a:r>
              <a:rPr lang="en-GB" sz="1200">
                <a:solidFill>
                  <a:schemeClr val="lt1"/>
                </a:solidFill>
              </a:rPr>
              <a:t>exchange_stamp: “2018-02-10 12:50:42.389Z”</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	}</a:t>
            </a:r>
            <a:endParaRPr sz="1200">
              <a:solidFill>
                <a:schemeClr val="lt1"/>
              </a:solidFill>
            </a:endParaRPr>
          </a:p>
          <a:p>
            <a:pPr indent="0" lvl="0" marL="457200" rtl="0">
              <a:lnSpc>
                <a:spcPct val="100000"/>
              </a:lnSpc>
              <a:spcBef>
                <a:spcPts val="0"/>
              </a:spcBef>
              <a:spcAft>
                <a:spcPts val="0"/>
              </a:spcAft>
              <a:buNone/>
            </a:pPr>
            <a:r>
              <a:rPr lang="en-GB" sz="1200">
                <a:solidFill>
                  <a:schemeClr val="lt1"/>
                </a:solidFill>
              </a:rPr>
              <a:t>        ]</a:t>
            </a:r>
            <a:endParaRPr sz="1200">
              <a:solidFill>
                <a:schemeClr val="lt1"/>
              </a:solidFill>
            </a:endParaRPr>
          </a:p>
          <a:p>
            <a:pPr indent="0" lvl="0" marL="0" rtl="0">
              <a:lnSpc>
                <a:spcPct val="100000"/>
              </a:lnSpc>
              <a:spcBef>
                <a:spcPts val="0"/>
              </a:spcBef>
              <a:spcAft>
                <a:spcPts val="0"/>
              </a:spcAft>
              <a:buNone/>
            </a:pPr>
            <a:r>
              <a:rPr lang="en-GB" sz="1200">
                <a:solidFill>
                  <a:schemeClr val="lt1"/>
                </a:solidFill>
              </a:rPr>
              <a:t>}</a:t>
            </a:r>
            <a:endParaRPr sz="1200">
              <a:solidFill>
                <a:schemeClr val="lt1"/>
              </a:solidFill>
            </a:endParaRPr>
          </a:p>
          <a:p>
            <a:pPr indent="0" lvl="0" marL="0" rtl="0">
              <a:lnSpc>
                <a:spcPct val="115000"/>
              </a:lnSpc>
              <a:spcBef>
                <a:spcPts val="1000"/>
              </a:spcBef>
              <a:spcAft>
                <a:spcPts val="0"/>
              </a:spcAft>
              <a:buNone/>
            </a:pPr>
            <a:r>
              <a:rPr b="1" lang="en-GB" sz="1500">
                <a:solidFill>
                  <a:schemeClr val="lt1"/>
                </a:solidFill>
                <a:latin typeface="Times New Roman"/>
                <a:ea typeface="Times New Roman"/>
                <a:cs typeface="Times New Roman"/>
                <a:sym typeface="Times New Roman"/>
              </a:rPr>
              <a:t>3) </a:t>
            </a:r>
            <a:r>
              <a:rPr b="1" lang="en-GB" sz="1500" u="sng">
                <a:solidFill>
                  <a:schemeClr val="lt1"/>
                </a:solidFill>
                <a:latin typeface="Times New Roman"/>
                <a:ea typeface="Times New Roman"/>
                <a:cs typeface="Times New Roman"/>
                <a:sym typeface="Times New Roman"/>
              </a:rPr>
              <a:t>Exchange collection</a:t>
            </a:r>
            <a:endParaRPr b="1" sz="1500" u="sng">
              <a:solidFill>
                <a:schemeClr val="lt1"/>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GB" sz="1200">
                <a:solidFill>
                  <a:schemeClr val="lt1"/>
                </a:solidFill>
              </a:rPr>
              <a:t>{	exchange_id : “NSE”,</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exchange_name: “National Stock Exchange of India”</a:t>
            </a:r>
            <a:endParaRPr sz="1200">
              <a:solidFill>
                <a:schemeClr val="lt1"/>
              </a:solidFill>
            </a:endParaRPr>
          </a:p>
          <a:p>
            <a:pPr indent="0" lvl="0" marL="0" rtl="0">
              <a:lnSpc>
                <a:spcPct val="100000"/>
              </a:lnSpc>
              <a:spcBef>
                <a:spcPts val="0"/>
              </a:spcBef>
              <a:spcAft>
                <a:spcPts val="0"/>
              </a:spcAft>
              <a:buNone/>
            </a:pPr>
            <a:r>
              <a:rPr lang="en-GB" sz="1200">
                <a:solidFill>
                  <a:schemeClr val="lt1"/>
                </a:solidFill>
              </a:rPr>
              <a:t>}</a:t>
            </a:r>
            <a:endParaRPr sz="1200">
              <a:solidFill>
                <a:schemeClr val="lt1"/>
              </a:solidFill>
            </a:endParaRPr>
          </a:p>
          <a:p>
            <a:pPr indent="0" lvl="0" marL="0" rtl="0">
              <a:lnSpc>
                <a:spcPct val="115000"/>
              </a:lnSpc>
              <a:spcBef>
                <a:spcPts val="1000"/>
              </a:spcBef>
              <a:spcAft>
                <a:spcPts val="0"/>
              </a:spcAft>
              <a:buNone/>
            </a:pPr>
            <a:r>
              <a:rPr b="1" lang="en-GB" sz="1500">
                <a:solidFill>
                  <a:schemeClr val="lt1"/>
                </a:solidFill>
                <a:latin typeface="Times New Roman"/>
                <a:ea typeface="Times New Roman"/>
                <a:cs typeface="Times New Roman"/>
                <a:sym typeface="Times New Roman"/>
              </a:rPr>
              <a:t>4)</a:t>
            </a:r>
            <a:r>
              <a:rPr b="1" lang="en-GB" sz="1500">
                <a:solidFill>
                  <a:schemeClr val="lt1"/>
                </a:solidFill>
              </a:rPr>
              <a:t> </a:t>
            </a:r>
            <a:r>
              <a:rPr b="1" lang="en-GB" sz="1500" u="sng">
                <a:solidFill>
                  <a:schemeClr val="lt1"/>
                </a:solidFill>
                <a:latin typeface="Times New Roman"/>
                <a:ea typeface="Times New Roman"/>
                <a:cs typeface="Times New Roman"/>
                <a:sym typeface="Times New Roman"/>
              </a:rPr>
              <a:t>Product collection</a:t>
            </a:r>
            <a:endParaRPr b="1" sz="1500" u="sng">
              <a:solidFill>
                <a:schemeClr val="lt1"/>
              </a:solidFill>
              <a:latin typeface="Times New Roman"/>
              <a:ea typeface="Times New Roman"/>
              <a:cs typeface="Times New Roman"/>
              <a:sym typeface="Times New Roman"/>
            </a:endParaRPr>
          </a:p>
          <a:p>
            <a:pPr indent="0" lvl="0" marL="0" rtl="0">
              <a:lnSpc>
                <a:spcPct val="100000"/>
              </a:lnSpc>
              <a:spcBef>
                <a:spcPts val="0"/>
              </a:spcBef>
              <a:spcAft>
                <a:spcPts val="0"/>
              </a:spcAft>
              <a:buNone/>
            </a:pPr>
            <a:r>
              <a:rPr lang="en-GB" sz="1200">
                <a:solidFill>
                  <a:schemeClr val="lt1"/>
                </a:solidFill>
              </a:rPr>
              <a:t>{	product_id : “INFY”,</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product_type: “stock”,  (“stock”, “option”, “future”)</a:t>
            </a:r>
            <a:endParaRPr sz="1200">
              <a:solidFill>
                <a:schemeClr val="lt1"/>
              </a:solidFill>
            </a:endParaRPr>
          </a:p>
          <a:p>
            <a:pPr indent="457200" lvl="0" marL="0" rtl="0">
              <a:lnSpc>
                <a:spcPct val="100000"/>
              </a:lnSpc>
              <a:spcBef>
                <a:spcPts val="0"/>
              </a:spcBef>
              <a:spcAft>
                <a:spcPts val="0"/>
              </a:spcAft>
              <a:buNone/>
            </a:pPr>
            <a:r>
              <a:rPr lang="en-GB" sz="1200">
                <a:solidFill>
                  <a:schemeClr val="lt1"/>
                </a:solidFill>
              </a:rPr>
              <a:t>symbol_description: “Infosys  Ltd.”</a:t>
            </a:r>
            <a:endParaRPr sz="1200">
              <a:solidFill>
                <a:schemeClr val="lt1"/>
              </a:solidFill>
            </a:endParaRPr>
          </a:p>
          <a:p>
            <a:pPr indent="0" lvl="0" marL="0" rtl="0">
              <a:lnSpc>
                <a:spcPct val="100000"/>
              </a:lnSpc>
              <a:spcBef>
                <a:spcPts val="0"/>
              </a:spcBef>
              <a:spcAft>
                <a:spcPts val="0"/>
              </a:spcAft>
              <a:buNone/>
            </a:pPr>
            <a:r>
              <a:rPr lang="en-GB" sz="1200">
                <a:solidFill>
                  <a:schemeClr val="lt1"/>
                </a:solidFill>
              </a:rPr>
              <a:t>}</a:t>
            </a:r>
            <a:endParaRPr sz="1200">
              <a:solidFill>
                <a:schemeClr val="lt1"/>
              </a:solidFill>
            </a:endParaRPr>
          </a:p>
          <a:p>
            <a:pPr indent="0" lvl="0" marL="0">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43650" y="0"/>
            <a:ext cx="90567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Implementation</a:t>
            </a:r>
            <a:endParaRPr/>
          </a:p>
        </p:txBody>
      </p:sp>
      <p:sp>
        <p:nvSpPr>
          <p:cNvPr id="124" name="Shape 124"/>
          <p:cNvSpPr txBox="1"/>
          <p:nvPr>
            <p:ph idx="1" type="subTitle"/>
          </p:nvPr>
        </p:nvSpPr>
        <p:spPr>
          <a:xfrm>
            <a:off x="311700" y="996700"/>
            <a:ext cx="8520600" cy="40380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REST API created has two endpoints :- “/order_endpoint” and “/execution_endpoint”.</a:t>
            </a:r>
            <a:endParaRPr sz="2300"/>
          </a:p>
          <a:p>
            <a:pPr indent="-374650" lvl="0" marL="457200" rtl="0">
              <a:lnSpc>
                <a:spcPct val="115000"/>
              </a:lnSpc>
              <a:spcBef>
                <a:spcPts val="1000"/>
              </a:spcBef>
              <a:spcAft>
                <a:spcPts val="0"/>
              </a:spcAft>
              <a:buSzPts val="2300"/>
              <a:buChar char="●"/>
            </a:pPr>
            <a:r>
              <a:rPr lang="en-GB" sz="2300"/>
              <a:t>Order Entry Gateway and Execution Links send POST request to our REST API with JSON data.</a:t>
            </a:r>
            <a:endParaRPr sz="2300"/>
          </a:p>
          <a:p>
            <a:pPr indent="-374650" lvl="0" marL="457200" rtl="0">
              <a:lnSpc>
                <a:spcPct val="115000"/>
              </a:lnSpc>
              <a:spcBef>
                <a:spcPts val="1000"/>
              </a:spcBef>
              <a:spcAft>
                <a:spcPts val="1000"/>
              </a:spcAft>
              <a:buSzPts val="2300"/>
              <a:buChar char="●"/>
            </a:pPr>
            <a:r>
              <a:rPr lang="en-GB" sz="2300"/>
              <a:t>Interaction with other groups is tested using driver programs that send sample request to our REST API and/or by running dummy REST API service of other groups.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43650" y="76600"/>
            <a:ext cx="90567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Interaction with Order Entry Gateway</a:t>
            </a:r>
            <a:endParaRPr/>
          </a:p>
        </p:txBody>
      </p:sp>
      <p:sp>
        <p:nvSpPr>
          <p:cNvPr id="130" name="Shape 130"/>
          <p:cNvSpPr txBox="1"/>
          <p:nvPr>
            <p:ph idx="1" type="subTitle"/>
          </p:nvPr>
        </p:nvSpPr>
        <p:spPr>
          <a:xfrm>
            <a:off x="311700" y="996700"/>
            <a:ext cx="8520600" cy="40380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If a user places new order or modifies or cancels an existing order, Order Entry sends POST request. Then, appropriate insertion/updation is done in database.</a:t>
            </a:r>
            <a:endParaRPr sz="2300"/>
          </a:p>
          <a:p>
            <a:pPr indent="-374650" lvl="0" marL="457200" rtl="0">
              <a:lnSpc>
                <a:spcPct val="115000"/>
              </a:lnSpc>
              <a:spcBef>
                <a:spcPts val="1000"/>
              </a:spcBef>
              <a:spcAft>
                <a:spcPts val="0"/>
              </a:spcAft>
              <a:buSzPts val="2300"/>
              <a:buChar char="●"/>
            </a:pPr>
            <a:r>
              <a:rPr lang="en-GB" sz="2300"/>
              <a:t>When a user logs in, Order Entry queries a POST request for order details for that user. Then, orders placed by that user and corresponding fills are returned to Order Entry as response.</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408250" y="153450"/>
            <a:ext cx="8520600" cy="920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Interaction with Execution Links</a:t>
            </a:r>
            <a:endParaRPr/>
          </a:p>
        </p:txBody>
      </p:sp>
      <p:sp>
        <p:nvSpPr>
          <p:cNvPr id="136" name="Shape 136"/>
          <p:cNvSpPr txBox="1"/>
          <p:nvPr>
            <p:ph idx="1" type="subTitle"/>
          </p:nvPr>
        </p:nvSpPr>
        <p:spPr>
          <a:xfrm>
            <a:off x="311700" y="1182200"/>
            <a:ext cx="8617200" cy="3667200"/>
          </a:xfrm>
          <a:prstGeom prst="rect">
            <a:avLst/>
          </a:prstGeom>
        </p:spPr>
        <p:txBody>
          <a:bodyPr anchorCtr="0" anchor="t" bIns="91425" lIns="91425" spcFirstLastPara="1" rIns="91425" wrap="square" tIns="91425">
            <a:noAutofit/>
          </a:bodyPr>
          <a:lstStyle/>
          <a:p>
            <a:pPr indent="-374650" lvl="0" marL="457200" rtl="0">
              <a:lnSpc>
                <a:spcPct val="115000"/>
              </a:lnSpc>
              <a:spcBef>
                <a:spcPts val="0"/>
              </a:spcBef>
              <a:spcAft>
                <a:spcPts val="0"/>
              </a:spcAft>
              <a:buSzPts val="2300"/>
              <a:buChar char="●"/>
            </a:pPr>
            <a:r>
              <a:rPr lang="en-GB" sz="2300"/>
              <a:t>If POST request from Order Entry is received where new order is created or existing order is modified or canceled, then it is sent to the REST API of Execution links after inserting it in database.</a:t>
            </a:r>
            <a:endParaRPr sz="2300"/>
          </a:p>
          <a:p>
            <a:pPr indent="-374650" lvl="0" marL="457200" rtl="0">
              <a:lnSpc>
                <a:spcPct val="115000"/>
              </a:lnSpc>
              <a:spcBef>
                <a:spcPts val="1000"/>
              </a:spcBef>
              <a:spcAft>
                <a:spcPts val="0"/>
              </a:spcAft>
              <a:buSzPts val="2300"/>
              <a:buChar char="●"/>
            </a:pPr>
            <a:r>
              <a:rPr lang="en-GB" sz="2300"/>
              <a:t>When Execution Links receives a new fill, it sends </a:t>
            </a:r>
            <a:r>
              <a:rPr lang="en-GB" sz="2300"/>
              <a:t>POST Request containing the fill and it is inserted in the database accordingly.</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