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382" r:id="rId5"/>
    <p:sldId id="397" r:id="rId6"/>
    <p:sldId id="369" r:id="rId7"/>
    <p:sldId id="390" r:id="rId8"/>
    <p:sldId id="383" r:id="rId9"/>
    <p:sldId id="370" r:id="rId10"/>
    <p:sldId id="371" r:id="rId11"/>
    <p:sldId id="372" r:id="rId12"/>
    <p:sldId id="385" r:id="rId13"/>
    <p:sldId id="373" r:id="rId14"/>
    <p:sldId id="391" r:id="rId15"/>
    <p:sldId id="392" r:id="rId16"/>
    <p:sldId id="393" r:id="rId17"/>
    <p:sldId id="403" r:id="rId18"/>
    <p:sldId id="377" r:id="rId19"/>
    <p:sldId id="378" r:id="rId20"/>
    <p:sldId id="404" r:id="rId21"/>
    <p:sldId id="379" r:id="rId22"/>
    <p:sldId id="388" r:id="rId23"/>
    <p:sldId id="400" r:id="rId24"/>
    <p:sldId id="398" r:id="rId25"/>
    <p:sldId id="394" r:id="rId26"/>
    <p:sldId id="380" r:id="rId27"/>
    <p:sldId id="395" r:id="rId28"/>
    <p:sldId id="399" r:id="rId29"/>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3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53" autoAdjust="0"/>
    <p:restoredTop sz="93284" autoAdjust="0"/>
  </p:normalViewPr>
  <p:slideViewPr>
    <p:cSldViewPr>
      <p:cViewPr>
        <p:scale>
          <a:sx n="100" d="100"/>
          <a:sy n="100" d="100"/>
        </p:scale>
        <p:origin x="-72" y="-72"/>
      </p:cViewPr>
      <p:guideLst>
        <p:guide orient="horz" pos="2160"/>
        <p:guide pos="2880"/>
      </p:guideLst>
    </p:cSldViewPr>
  </p:slideViewPr>
  <p:outlineViewPr>
    <p:cViewPr>
      <p:scale>
        <a:sx n="33" d="100"/>
        <a:sy n="33" d="100"/>
      </p:scale>
      <p:origin x="0" y="66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7" d="100"/>
          <a:sy n="77" d="100"/>
        </p:scale>
        <p:origin x="-3354" y="-102"/>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3869" cy="495924"/>
          </a:xfrm>
          <a:prstGeom prst="rect">
            <a:avLst/>
          </a:prstGeom>
        </p:spPr>
        <p:txBody>
          <a:bodyPr vert="horz" lIns="89658" tIns="44829" rIns="89658" bIns="44829" rtlCol="0"/>
          <a:lstStyle>
            <a:lvl1pPr algn="l">
              <a:defRPr sz="1200"/>
            </a:lvl1pPr>
          </a:lstStyle>
          <a:p>
            <a:endParaRPr lang="en-US"/>
          </a:p>
        </p:txBody>
      </p:sp>
      <p:sp>
        <p:nvSpPr>
          <p:cNvPr id="3" name="Date Placeholder 2"/>
          <p:cNvSpPr>
            <a:spLocks noGrp="1"/>
          </p:cNvSpPr>
          <p:nvPr>
            <p:ph type="dt" sz="quarter" idx="1"/>
          </p:nvPr>
        </p:nvSpPr>
        <p:spPr>
          <a:xfrm>
            <a:off x="3849080" y="0"/>
            <a:ext cx="2943869" cy="495924"/>
          </a:xfrm>
          <a:prstGeom prst="rect">
            <a:avLst/>
          </a:prstGeom>
        </p:spPr>
        <p:txBody>
          <a:bodyPr vert="horz" lIns="89658" tIns="44829" rIns="89658" bIns="44829" rtlCol="0"/>
          <a:lstStyle>
            <a:lvl1pPr algn="r">
              <a:defRPr sz="1200"/>
            </a:lvl1pPr>
          </a:lstStyle>
          <a:p>
            <a:fld id="{AC830F85-122F-4E6A-8A98-C877B89402B7}" type="datetimeFigureOut">
              <a:rPr lang="en-US" smtClean="0"/>
              <a:pPr/>
              <a:t>11/22/2012</a:t>
            </a:fld>
            <a:endParaRPr lang="en-US"/>
          </a:p>
        </p:txBody>
      </p:sp>
      <p:sp>
        <p:nvSpPr>
          <p:cNvPr id="4" name="Footer Placeholder 3"/>
          <p:cNvSpPr>
            <a:spLocks noGrp="1"/>
          </p:cNvSpPr>
          <p:nvPr>
            <p:ph type="ftr" sz="quarter" idx="2"/>
          </p:nvPr>
        </p:nvSpPr>
        <p:spPr>
          <a:xfrm>
            <a:off x="0" y="9408519"/>
            <a:ext cx="2943869" cy="495924"/>
          </a:xfrm>
          <a:prstGeom prst="rect">
            <a:avLst/>
          </a:prstGeom>
        </p:spPr>
        <p:txBody>
          <a:bodyPr vert="horz" lIns="89658" tIns="44829" rIns="89658" bIns="44829" rtlCol="0" anchor="b"/>
          <a:lstStyle>
            <a:lvl1pPr algn="l">
              <a:defRPr sz="1200"/>
            </a:lvl1pPr>
          </a:lstStyle>
          <a:p>
            <a:endParaRPr lang="en-US"/>
          </a:p>
        </p:txBody>
      </p:sp>
      <p:sp>
        <p:nvSpPr>
          <p:cNvPr id="5" name="Slide Number Placeholder 4"/>
          <p:cNvSpPr>
            <a:spLocks noGrp="1"/>
          </p:cNvSpPr>
          <p:nvPr>
            <p:ph type="sldNum" sz="quarter" idx="3"/>
          </p:nvPr>
        </p:nvSpPr>
        <p:spPr>
          <a:xfrm>
            <a:off x="3849080" y="9408519"/>
            <a:ext cx="2943869" cy="495924"/>
          </a:xfrm>
          <a:prstGeom prst="rect">
            <a:avLst/>
          </a:prstGeom>
        </p:spPr>
        <p:txBody>
          <a:bodyPr vert="horz" lIns="89658" tIns="44829" rIns="89658" bIns="44829" rtlCol="0" anchor="b"/>
          <a:lstStyle>
            <a:lvl1pPr algn="r">
              <a:defRPr sz="1200"/>
            </a:lvl1pPr>
          </a:lstStyle>
          <a:p>
            <a:fld id="{4865C501-FD6D-4ACE-884E-B8B9FC0C410E}" type="slidenum">
              <a:rPr lang="en-US" smtClean="0"/>
              <a:pPr/>
              <a:t>‹#›</a:t>
            </a:fld>
            <a:endParaRPr lang="en-US"/>
          </a:p>
        </p:txBody>
      </p:sp>
    </p:spTree>
    <p:extLst>
      <p:ext uri="{BB962C8B-B14F-4D97-AF65-F5344CB8AC3E}">
        <p14:creationId xmlns:p14="http://schemas.microsoft.com/office/powerpoint/2010/main" val="1140868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5414" tIns="47707" rIns="95414" bIns="47707" rtlCol="0"/>
          <a:lstStyle>
            <a:lvl1pPr algn="l">
              <a:defRPr sz="1300"/>
            </a:lvl1pPr>
          </a:lstStyle>
          <a:p>
            <a:endParaRPr lang="en-US"/>
          </a:p>
        </p:txBody>
      </p:sp>
      <p:sp>
        <p:nvSpPr>
          <p:cNvPr id="3" name="Date Placeholder 2"/>
          <p:cNvSpPr>
            <a:spLocks noGrp="1"/>
          </p:cNvSpPr>
          <p:nvPr>
            <p:ph type="dt" idx="1"/>
          </p:nvPr>
        </p:nvSpPr>
        <p:spPr>
          <a:xfrm>
            <a:off x="3848646" y="0"/>
            <a:ext cx="2944283" cy="495300"/>
          </a:xfrm>
          <a:prstGeom prst="rect">
            <a:avLst/>
          </a:prstGeom>
        </p:spPr>
        <p:txBody>
          <a:bodyPr vert="horz" lIns="95414" tIns="47707" rIns="95414" bIns="47707" rtlCol="0"/>
          <a:lstStyle>
            <a:lvl1pPr algn="r">
              <a:defRPr sz="1300"/>
            </a:lvl1pPr>
          </a:lstStyle>
          <a:p>
            <a:fld id="{8C792521-2E5A-4E57-951D-B33EF7D5D746}" type="datetimeFigureOut">
              <a:rPr lang="en-US" smtClean="0"/>
              <a:pPr/>
              <a:t>11/22/2012</a:t>
            </a:fld>
            <a:endParaRPr lang="en-US"/>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5414" tIns="47707" rIns="95414" bIns="47707" rtlCol="0" anchor="ctr"/>
          <a:lstStyle/>
          <a:p>
            <a:endParaRPr lang="en-US"/>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5414" tIns="47707" rIns="95414" bIns="4770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08981"/>
            <a:ext cx="2944283" cy="495300"/>
          </a:xfrm>
          <a:prstGeom prst="rect">
            <a:avLst/>
          </a:prstGeom>
        </p:spPr>
        <p:txBody>
          <a:bodyPr vert="horz" lIns="95414" tIns="47707" rIns="95414" bIns="47707" rtlCol="0" anchor="b"/>
          <a:lstStyle>
            <a:lvl1pPr algn="l">
              <a:defRPr sz="1300"/>
            </a:lvl1pPr>
          </a:lstStyle>
          <a:p>
            <a:endParaRPr lang="en-US"/>
          </a:p>
        </p:txBody>
      </p:sp>
      <p:sp>
        <p:nvSpPr>
          <p:cNvPr id="7" name="Slide Number Placeholder 6"/>
          <p:cNvSpPr>
            <a:spLocks noGrp="1"/>
          </p:cNvSpPr>
          <p:nvPr>
            <p:ph type="sldNum" sz="quarter" idx="5"/>
          </p:nvPr>
        </p:nvSpPr>
        <p:spPr>
          <a:xfrm>
            <a:off x="3848646" y="9408981"/>
            <a:ext cx="2944283" cy="495300"/>
          </a:xfrm>
          <a:prstGeom prst="rect">
            <a:avLst/>
          </a:prstGeom>
        </p:spPr>
        <p:txBody>
          <a:bodyPr vert="horz" lIns="95414" tIns="47707" rIns="95414" bIns="47707" rtlCol="0" anchor="b"/>
          <a:lstStyle>
            <a:lvl1pPr algn="r">
              <a:defRPr sz="1300"/>
            </a:lvl1pPr>
          </a:lstStyle>
          <a:p>
            <a:fld id="{AB509D2D-892C-4A73-AF38-F68DC6562692}" type="slidenum">
              <a:rPr lang="en-US" smtClean="0"/>
              <a:pPr/>
              <a:t>‹#›</a:t>
            </a:fld>
            <a:endParaRPr lang="en-US"/>
          </a:p>
        </p:txBody>
      </p:sp>
    </p:spTree>
    <p:extLst>
      <p:ext uri="{BB962C8B-B14F-4D97-AF65-F5344CB8AC3E}">
        <p14:creationId xmlns:p14="http://schemas.microsoft.com/office/powerpoint/2010/main" val="291808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C5F04C-3CA2-42DB-A678-6A5F902BB263}" type="slidenum">
              <a:rPr lang="en-US" smtClean="0"/>
              <a:pPr/>
              <a:t>2</a:t>
            </a:fld>
            <a:endParaRPr lang="en-US"/>
          </a:p>
        </p:txBody>
      </p:sp>
    </p:spTree>
    <p:extLst>
      <p:ext uri="{BB962C8B-B14F-4D97-AF65-F5344CB8AC3E}">
        <p14:creationId xmlns:p14="http://schemas.microsoft.com/office/powerpoint/2010/main" val="2153322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Takasbank</a:t>
            </a:r>
            <a:r>
              <a:rPr lang="tr-TR" dirty="0" smtClean="0"/>
              <a:t>, ISO TC68/SC4  komitesi tarafından yürütülen</a:t>
            </a:r>
            <a:r>
              <a:rPr lang="tr-TR" baseline="0" dirty="0" smtClean="0"/>
              <a:t> menkul kıymet ve diğer finansal araçlara ilişkin standartları </a:t>
            </a:r>
            <a:r>
              <a:rPr lang="tr-TR" baseline="0" dirty="0" err="1" smtClean="0"/>
              <a:t>izlemek,standartların</a:t>
            </a:r>
            <a:r>
              <a:rPr lang="tr-TR" baseline="0" dirty="0" smtClean="0"/>
              <a:t> geliştirilmesine katkıda bulunmak ve standartların uygulanmasını sağlamak amacıyla kurulan MTC 43 Ayna Komitesi başkanlığını yürütmektedir.</a:t>
            </a:r>
            <a:endParaRPr lang="en-US" dirty="0"/>
          </a:p>
        </p:txBody>
      </p:sp>
      <p:sp>
        <p:nvSpPr>
          <p:cNvPr id="4" name="Slide Number Placeholder 3"/>
          <p:cNvSpPr>
            <a:spLocks noGrp="1"/>
          </p:cNvSpPr>
          <p:nvPr>
            <p:ph type="sldNum" sz="quarter" idx="10"/>
          </p:nvPr>
        </p:nvSpPr>
        <p:spPr/>
        <p:txBody>
          <a:bodyPr/>
          <a:lstStyle/>
          <a:p>
            <a:fld id="{AB509D2D-892C-4A73-AF38-F68DC6562692}" type="slidenum">
              <a:rPr lang="en-US" smtClean="0"/>
              <a:pPr/>
              <a:t>4</a:t>
            </a:fld>
            <a:endParaRPr lang="en-US"/>
          </a:p>
        </p:txBody>
      </p:sp>
    </p:spTree>
    <p:extLst>
      <p:ext uri="{BB962C8B-B14F-4D97-AF65-F5344CB8AC3E}">
        <p14:creationId xmlns:p14="http://schemas.microsoft.com/office/powerpoint/2010/main" val="45365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09D2D-892C-4A73-AF38-F68DC6562692}" type="slidenum">
              <a:rPr lang="en-US" smtClean="0"/>
              <a:pPr/>
              <a:t>11</a:t>
            </a:fld>
            <a:endParaRPr lang="en-US"/>
          </a:p>
        </p:txBody>
      </p:sp>
    </p:spTree>
    <p:extLst>
      <p:ext uri="{BB962C8B-B14F-4D97-AF65-F5344CB8AC3E}">
        <p14:creationId xmlns:p14="http://schemas.microsoft.com/office/powerpoint/2010/main" val="1874548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C2FD66-A513-4DAA-B574-00CA03C39DA8}"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21/11/2012</a:t>
            </a:r>
            <a:endParaRPr lang="en-US"/>
          </a:p>
        </p:txBody>
      </p:sp>
      <p:sp>
        <p:nvSpPr>
          <p:cNvPr id="6" name="Slide Number Placeholder 5"/>
          <p:cNvSpPr>
            <a:spLocks noGrp="1"/>
          </p:cNvSpPr>
          <p:nvPr>
            <p:ph type="sldNum" sz="quarter" idx="12"/>
          </p:nvPr>
        </p:nvSpPr>
        <p:spPr/>
        <p:txBody>
          <a:bodyPr/>
          <a:lstStyle/>
          <a:p>
            <a:fld id="{E685CC09-6207-4534-82B3-0736E5321B0E}" type="slidenum">
              <a:rPr lang="en-US" smtClean="0"/>
              <a:pPr/>
              <a:t>‹#›</a:t>
            </a:fld>
            <a:endParaRPr lang="en-US"/>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533400"/>
            <a:ext cx="89916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53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682734"/>
            <a:ext cx="2133600" cy="168275"/>
          </a:xfrm>
        </p:spPr>
        <p:txBody>
          <a:bodyPr/>
          <a:lstStyle>
            <a:lvl1pPr>
              <a:defRPr>
                <a:solidFill>
                  <a:schemeClr val="bg1"/>
                </a:solidFill>
              </a:defRPr>
            </a:lvl1pPr>
          </a:lstStyle>
          <a:p>
            <a:r>
              <a:rPr lang="en-US" smtClean="0"/>
              <a:t>21/11/2012</a:t>
            </a:r>
            <a:endParaRPr lang="en-US"/>
          </a:p>
        </p:txBody>
      </p:sp>
      <p:sp>
        <p:nvSpPr>
          <p:cNvPr id="5" name="Footer Placeholder 4"/>
          <p:cNvSpPr>
            <a:spLocks noGrp="1"/>
          </p:cNvSpPr>
          <p:nvPr>
            <p:ph type="ftr" sz="quarter" idx="11"/>
          </p:nvPr>
        </p:nvSpPr>
        <p:spPr>
          <a:xfrm>
            <a:off x="3200400" y="6562987"/>
            <a:ext cx="2895600" cy="304800"/>
          </a:xfrm>
        </p:spPr>
        <p:txBody>
          <a:bodyPr/>
          <a:lstStyle>
            <a:lvl1pPr>
              <a:defRPr>
                <a:solidFill>
                  <a:schemeClr val="bg1"/>
                </a:solidFill>
              </a:defRPr>
            </a:lvl1pPr>
          </a:lstStyle>
          <a:p>
            <a:r>
              <a:rPr lang="en-US" smtClean="0"/>
              <a:t>AYNA Komitesi Çalışma Grubu Toplantısı-21/11/2012</a:t>
            </a:r>
            <a:endParaRPr lang="en-US"/>
          </a:p>
        </p:txBody>
      </p:sp>
      <p:sp>
        <p:nvSpPr>
          <p:cNvPr id="6" name="Slide Number Placeholder 5"/>
          <p:cNvSpPr>
            <a:spLocks noGrp="1"/>
          </p:cNvSpPr>
          <p:nvPr>
            <p:ph type="sldNum" sz="quarter" idx="12"/>
          </p:nvPr>
        </p:nvSpPr>
        <p:spPr>
          <a:xfrm>
            <a:off x="6553200" y="6689725"/>
            <a:ext cx="2133600" cy="168275"/>
          </a:xfrm>
        </p:spPr>
        <p:txBody>
          <a:bodyPr/>
          <a:lstStyle>
            <a:lvl1pPr>
              <a:defRPr>
                <a:solidFill>
                  <a:schemeClr val="bg1"/>
                </a:solidFill>
              </a:defRPr>
            </a:lvl1pPr>
          </a:lstStyle>
          <a:p>
            <a:fld id="{E685CC09-6207-4534-82B3-0736E5321B0E}" type="slidenum">
              <a:rPr lang="en-US" smtClean="0"/>
              <a:pPr/>
              <a:t>‹#›</a:t>
            </a:fld>
            <a:endParaRPr lang="en-US"/>
          </a:p>
        </p:txBody>
      </p:sp>
      <p:graphicFrame>
        <p:nvGraphicFramePr>
          <p:cNvPr id="8" name="Object 7">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10543" name="Bitmap Image" r:id="rId3" imgW="2380952" imgH="2285714" progId="">
                  <p:embed/>
                </p:oleObj>
              </mc:Choice>
              <mc:Fallback>
                <p:oleObj name="Bitmap Image" r:id="rId3" imgW="2380952" imgH="2285714" progId="">
                  <p:embed/>
                  <p:pic>
                    <p:nvPicPr>
                      <p:cNvPr id="0" name="Picture 1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279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657567"/>
            <a:ext cx="2133600" cy="168275"/>
          </a:xfrm>
        </p:spPr>
        <p:txBody>
          <a:bodyPr/>
          <a:lstStyle>
            <a:lvl1pPr>
              <a:defRPr>
                <a:solidFill>
                  <a:schemeClr val="bg1"/>
                </a:solidFill>
              </a:defRPr>
            </a:lvl1pPr>
          </a:lstStyle>
          <a:p>
            <a:r>
              <a:rPr lang="en-US" smtClean="0"/>
              <a:t>21/11/2012</a:t>
            </a:r>
            <a:endParaRPr lang="en-US"/>
          </a:p>
        </p:txBody>
      </p:sp>
      <p:sp>
        <p:nvSpPr>
          <p:cNvPr id="5" name="Footer Placeholder 4"/>
          <p:cNvSpPr>
            <a:spLocks noGrp="1"/>
          </p:cNvSpPr>
          <p:nvPr>
            <p:ph type="ftr" sz="quarter" idx="11"/>
          </p:nvPr>
        </p:nvSpPr>
        <p:spPr>
          <a:xfrm>
            <a:off x="3124200" y="6689725"/>
            <a:ext cx="2895600" cy="168275"/>
          </a:xfrm>
        </p:spPr>
        <p:txBody>
          <a:bodyPr/>
          <a:lstStyle>
            <a:lvl1pPr>
              <a:defRPr>
                <a:solidFill>
                  <a:schemeClr val="bg1"/>
                </a:solidFill>
              </a:defRPr>
            </a:lvl1p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a:xfrm>
            <a:off x="6553200" y="6629400"/>
            <a:ext cx="2133600" cy="168275"/>
          </a:xfrm>
        </p:spPr>
        <p:txBody>
          <a:bodyPr/>
          <a:lstStyle>
            <a:lvl1pPr>
              <a:defRPr>
                <a:solidFill>
                  <a:schemeClr val="bg1"/>
                </a:solidFill>
              </a:defRPr>
            </a:lvl1pPr>
          </a:lstStyle>
          <a:p>
            <a:fld id="{E685CC09-6207-4534-82B3-0736E5321B0E}" type="slidenum">
              <a:rPr lang="en-US" smtClean="0"/>
              <a:pPr/>
              <a:t>‹#›</a:t>
            </a:fld>
            <a:endParaRPr lang="en-US"/>
          </a:p>
        </p:txBody>
      </p:sp>
      <p:graphicFrame>
        <p:nvGraphicFramePr>
          <p:cNvPr id="8" name="Object 7">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11567" name="Bitmap Image" r:id="rId3" imgW="2380952" imgH="2285714" progId="">
                  <p:embed/>
                </p:oleObj>
              </mc:Choice>
              <mc:Fallback>
                <p:oleObj name="Bitmap Image" r:id="rId3" imgW="2380952" imgH="2285714" progId="">
                  <p:embed/>
                  <p:pic>
                    <p:nvPicPr>
                      <p:cNvPr id="0" name="Picture 1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56063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_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7432"/>
            <a:ext cx="9144000" cy="6830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a:xfrm>
            <a:off x="457200" y="6400801"/>
            <a:ext cx="2133600" cy="365125"/>
          </a:xfrm>
        </p:spPr>
        <p:txBody>
          <a:bodyPr/>
          <a:lstStyle>
            <a:lvl1pPr>
              <a:defRPr>
                <a:solidFill>
                  <a:schemeClr val="bg1"/>
                </a:solidFill>
              </a:defRPr>
            </a:lvl1pPr>
          </a:lstStyle>
          <a:p>
            <a:r>
              <a:rPr lang="en-US" smtClean="0">
                <a:solidFill>
                  <a:prstClr val="white"/>
                </a:solidFill>
              </a:rPr>
              <a:t>21/11/2012</a:t>
            </a:r>
            <a:endParaRPr lang="en-US" dirty="0">
              <a:solidFill>
                <a:prstClr val="white"/>
              </a:solidFill>
            </a:endParaRPr>
          </a:p>
        </p:txBody>
      </p:sp>
      <p:sp>
        <p:nvSpPr>
          <p:cNvPr id="3" name="Footer Placeholder 2"/>
          <p:cNvSpPr>
            <a:spLocks noGrp="1"/>
          </p:cNvSpPr>
          <p:nvPr>
            <p:ph type="ftr" sz="quarter" idx="11"/>
          </p:nvPr>
        </p:nvSpPr>
        <p:spPr>
          <a:xfrm>
            <a:off x="2555776" y="6477001"/>
            <a:ext cx="3960439" cy="244475"/>
          </a:xfrm>
        </p:spPr>
        <p:txBody>
          <a:bodyPr/>
          <a:lstStyle>
            <a:lvl1pPr>
              <a:defRPr>
                <a:solidFill>
                  <a:schemeClr val="bg1"/>
                </a:solidFill>
              </a:defRPr>
            </a:lvl1pPr>
          </a:lstStyle>
          <a:p>
            <a:r>
              <a:rPr lang="en-US" smtClean="0">
                <a:solidFill>
                  <a:prstClr val="white"/>
                </a:solidFill>
              </a:rPr>
              <a:t>AYNA Komitesi Çalışma Grubu Toplantısı-21/11/2012</a:t>
            </a:r>
            <a:endParaRPr lang="en-US" dirty="0">
              <a:solidFill>
                <a:prstClr val="white"/>
              </a:solidFill>
            </a:endParaRPr>
          </a:p>
        </p:txBody>
      </p:sp>
      <p:sp>
        <p:nvSpPr>
          <p:cNvPr id="4" name="Slide Number Placeholder 3"/>
          <p:cNvSpPr>
            <a:spLocks noGrp="1"/>
          </p:cNvSpPr>
          <p:nvPr>
            <p:ph type="sldNum" sz="quarter" idx="12"/>
          </p:nvPr>
        </p:nvSpPr>
        <p:spPr>
          <a:xfrm>
            <a:off x="6553200" y="6461126"/>
            <a:ext cx="2133600" cy="320675"/>
          </a:xfrm>
        </p:spPr>
        <p:txBody>
          <a:bodyPr/>
          <a:lstStyle>
            <a:lvl1pPr>
              <a:defRPr>
                <a:solidFill>
                  <a:schemeClr val="bg1"/>
                </a:solidFill>
              </a:defRPr>
            </a:lvl1pPr>
          </a:lstStyle>
          <a:p>
            <a:fld id="{98B913F3-F345-4BB1-8AFD-D2C5D137DF0B}" type="slidenum">
              <a:rPr lang="en-US" smtClean="0">
                <a:solidFill>
                  <a:prstClr val="white"/>
                </a:solidFill>
              </a:rPr>
              <a:pPr/>
              <a:t>‹#›</a:t>
            </a:fld>
            <a:endParaRPr lang="en-US">
              <a:solidFill>
                <a:prstClr val="white"/>
              </a:solidFill>
            </a:endParaRPr>
          </a:p>
        </p:txBody>
      </p:sp>
      <p:sp>
        <p:nvSpPr>
          <p:cNvPr id="9" name="Text Placeholder 2"/>
          <p:cNvSpPr>
            <a:spLocks noGrp="1"/>
          </p:cNvSpPr>
          <p:nvPr>
            <p:ph idx="1" hasCustomPrompt="1"/>
          </p:nvPr>
        </p:nvSpPr>
        <p:spPr>
          <a:xfrm>
            <a:off x="304800" y="762000"/>
            <a:ext cx="8610600" cy="5486399"/>
          </a:xfrm>
          <a:prstGeom prst="rect">
            <a:avLst/>
          </a:prstGeom>
        </p:spPr>
        <p:txBody>
          <a:bodyPr vert="horz" lIns="91440" tIns="45720" rIns="91440" bIns="45720" rtlCol="0">
            <a:normAutofit/>
          </a:bodyPr>
          <a:lstStyle/>
          <a:p>
            <a:pPr lvl="0"/>
            <a:r>
              <a:rPr lang="tr-TR" dirty="0" smtClean="0"/>
              <a:t>C</a:t>
            </a:r>
            <a:r>
              <a:rPr lang="en-US" dirty="0" smtClean="0"/>
              <a:t>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351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915386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hasCustomPrompt="1"/>
          </p:nvPr>
        </p:nvSpPr>
        <p:spPr>
          <a:xfrm>
            <a:off x="462131" y="3048000"/>
            <a:ext cx="8229600" cy="1143000"/>
          </a:xfrm>
        </p:spPr>
        <p:txBody>
          <a:bodyPr/>
          <a:lstStyle>
            <a:lvl1pPr>
              <a:defRPr/>
            </a:lvl1pPr>
          </a:lstStyle>
          <a:p>
            <a:r>
              <a:rPr lang="en-US" dirty="0" smtClean="0"/>
              <a:t>Click to edit </a:t>
            </a:r>
            <a:r>
              <a:rPr lang="tr-TR" dirty="0" err="1" smtClean="0"/>
              <a:t>sub</a:t>
            </a:r>
            <a:r>
              <a:rPr lang="en-US" dirty="0" smtClean="0"/>
              <a:t>title</a:t>
            </a:r>
            <a:endParaRPr lang="en-US" dirty="0"/>
          </a:p>
        </p:txBody>
      </p:sp>
      <p:sp>
        <p:nvSpPr>
          <p:cNvPr id="4" name="Date Placeholder 3"/>
          <p:cNvSpPr>
            <a:spLocks noGrp="1"/>
          </p:cNvSpPr>
          <p:nvPr>
            <p:ph type="dt" sz="half" idx="10"/>
          </p:nvPr>
        </p:nvSpPr>
        <p:spPr>
          <a:xfrm>
            <a:off x="457200" y="6477001"/>
            <a:ext cx="2133600" cy="244475"/>
          </a:xfrm>
        </p:spPr>
        <p:txBody>
          <a:bodyPr/>
          <a:lstStyle>
            <a:lvl1pPr>
              <a:defRPr>
                <a:solidFill>
                  <a:schemeClr val="bg1"/>
                </a:solidFill>
              </a:defRPr>
            </a:lvl1pPr>
          </a:lstStyle>
          <a:p>
            <a:r>
              <a:rPr lang="en-US" smtClean="0"/>
              <a:t>21/11/2012</a:t>
            </a:r>
            <a:endParaRPr lang="en-US"/>
          </a:p>
        </p:txBody>
      </p:sp>
      <p:sp>
        <p:nvSpPr>
          <p:cNvPr id="5" name="Footer Placeholder 4"/>
          <p:cNvSpPr>
            <a:spLocks noGrp="1"/>
          </p:cNvSpPr>
          <p:nvPr>
            <p:ph type="ftr" sz="quarter" idx="11"/>
          </p:nvPr>
        </p:nvSpPr>
        <p:spPr>
          <a:xfrm>
            <a:off x="2555776" y="6477001"/>
            <a:ext cx="4032448" cy="244475"/>
          </a:xfrm>
        </p:spPr>
        <p:txBody>
          <a:bodyPr/>
          <a:lstStyle>
            <a:lvl1pPr>
              <a:defRPr>
                <a:solidFill>
                  <a:schemeClr val="bg1"/>
                </a:solidFill>
              </a:defRPr>
            </a:lvl1p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a:xfrm>
            <a:off x="6553200" y="6477001"/>
            <a:ext cx="2133600" cy="244475"/>
          </a:xfrm>
        </p:spPr>
        <p:txBody>
          <a:bodyPr/>
          <a:lstStyle>
            <a:lvl1pPr>
              <a:defRPr>
                <a:solidFill>
                  <a:schemeClr val="bg1"/>
                </a:solidFill>
              </a:defRPr>
            </a:lvl1pPr>
          </a:lstStyle>
          <a:p>
            <a:fld id="{98B913F3-F345-4BB1-8AFD-D2C5D137DF0B}" type="slidenum">
              <a:rPr lang="en-US" smtClean="0"/>
              <a:pPr/>
              <a:t>‹#›</a:t>
            </a:fld>
            <a:endParaRPr lang="en-US"/>
          </a:p>
        </p:txBody>
      </p:sp>
    </p:spTree>
    <p:extLst>
      <p:ext uri="{BB962C8B-B14F-4D97-AF65-F5344CB8AC3E}">
        <p14:creationId xmlns:p14="http://schemas.microsoft.com/office/powerpoint/2010/main" val="519700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 y="0"/>
            <a:ext cx="9180786"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hasCustomPrompt="1"/>
          </p:nvPr>
        </p:nvSpPr>
        <p:spPr>
          <a:xfrm>
            <a:off x="455676" y="3124200"/>
            <a:ext cx="8229600" cy="1143000"/>
          </a:xfrm>
        </p:spPr>
        <p:txBody>
          <a:bodyPr/>
          <a:lstStyle/>
          <a:p>
            <a:r>
              <a:rPr lang="en-US" dirty="0" smtClean="0"/>
              <a:t>Click to edit </a:t>
            </a:r>
            <a:r>
              <a:rPr lang="tr-TR" dirty="0" err="1" smtClean="0"/>
              <a:t>sub</a:t>
            </a:r>
            <a:r>
              <a:rPr lang="en-US" dirty="0" smtClean="0"/>
              <a:t>title</a:t>
            </a:r>
            <a:endParaRPr lang="en-US" dirty="0"/>
          </a:p>
        </p:txBody>
      </p:sp>
      <p:sp>
        <p:nvSpPr>
          <p:cNvPr id="5" name="Date Placeholder 4"/>
          <p:cNvSpPr>
            <a:spLocks noGrp="1"/>
          </p:cNvSpPr>
          <p:nvPr>
            <p:ph type="dt" sz="half" idx="10"/>
          </p:nvPr>
        </p:nvSpPr>
        <p:spPr>
          <a:xfrm>
            <a:off x="457200" y="6477001"/>
            <a:ext cx="2133600" cy="244475"/>
          </a:xfrm>
        </p:spPr>
        <p:txBody>
          <a:bodyPr/>
          <a:lstStyle>
            <a:lvl1pPr>
              <a:defRPr>
                <a:solidFill>
                  <a:schemeClr val="bg1"/>
                </a:solidFill>
              </a:defRPr>
            </a:lvl1pPr>
          </a:lstStyle>
          <a:p>
            <a:r>
              <a:rPr lang="en-US" smtClean="0"/>
              <a:t>21/11/2012</a:t>
            </a:r>
            <a:endParaRPr lang="en-US"/>
          </a:p>
        </p:txBody>
      </p:sp>
      <p:sp>
        <p:nvSpPr>
          <p:cNvPr id="6" name="Footer Placeholder 5"/>
          <p:cNvSpPr>
            <a:spLocks noGrp="1"/>
          </p:cNvSpPr>
          <p:nvPr>
            <p:ph type="ftr" sz="quarter" idx="11"/>
          </p:nvPr>
        </p:nvSpPr>
        <p:spPr>
          <a:xfrm>
            <a:off x="2627784" y="6477001"/>
            <a:ext cx="3888432" cy="244475"/>
          </a:xfrm>
        </p:spPr>
        <p:txBody>
          <a:bodyPr/>
          <a:lstStyle>
            <a:lvl1pPr>
              <a:defRPr>
                <a:solidFill>
                  <a:schemeClr val="bg1"/>
                </a:solidFill>
              </a:defRPr>
            </a:lvl1pPr>
          </a:lstStyle>
          <a:p>
            <a:r>
              <a:rPr lang="en-US" smtClean="0"/>
              <a:t>AYNA Komitesi Çalışma Grubu Toplantısı-21/11/2012</a:t>
            </a:r>
            <a:endParaRPr lang="en-US" dirty="0"/>
          </a:p>
        </p:txBody>
      </p:sp>
      <p:sp>
        <p:nvSpPr>
          <p:cNvPr id="7" name="Slide Number Placeholder 6"/>
          <p:cNvSpPr>
            <a:spLocks noGrp="1"/>
          </p:cNvSpPr>
          <p:nvPr>
            <p:ph type="sldNum" sz="quarter" idx="12"/>
          </p:nvPr>
        </p:nvSpPr>
        <p:spPr>
          <a:xfrm>
            <a:off x="6553200" y="6477001"/>
            <a:ext cx="2133600" cy="244475"/>
          </a:xfrm>
        </p:spPr>
        <p:txBody>
          <a:bodyPr/>
          <a:lstStyle>
            <a:lvl1pPr>
              <a:defRPr>
                <a:solidFill>
                  <a:schemeClr val="bg1"/>
                </a:solidFill>
              </a:defRPr>
            </a:lvl1pPr>
          </a:lstStyle>
          <a:p>
            <a:fld id="{98B913F3-F345-4BB1-8AFD-D2C5D137DF0B}" type="slidenum">
              <a:rPr lang="en-US" smtClean="0"/>
              <a:pPr/>
              <a:t>‹#›</a:t>
            </a:fld>
            <a:endParaRPr lang="en-US"/>
          </a:p>
        </p:txBody>
      </p:sp>
    </p:spTree>
    <p:extLst>
      <p:ext uri="{BB962C8B-B14F-4D97-AF65-F5344CB8AC3E}">
        <p14:creationId xmlns:p14="http://schemas.microsoft.com/office/powerpoint/2010/main" val="295630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629400"/>
            <a:ext cx="2133600" cy="168275"/>
          </a:xfrm>
        </p:spPr>
        <p:txBody>
          <a:bodyPr/>
          <a:lstStyle>
            <a:lvl1pPr>
              <a:defRPr baseline="0">
                <a:solidFill>
                  <a:schemeClr val="bg1"/>
                </a:solidFill>
              </a:defRPr>
            </a:lvl1pPr>
          </a:lstStyle>
          <a:p>
            <a:r>
              <a:rPr lang="en-US" smtClean="0"/>
              <a:t>21/11/2012</a:t>
            </a:r>
            <a:endParaRPr lang="en-US" dirty="0"/>
          </a:p>
        </p:txBody>
      </p:sp>
      <p:sp>
        <p:nvSpPr>
          <p:cNvPr id="5" name="Footer Placeholder 4"/>
          <p:cNvSpPr>
            <a:spLocks noGrp="1"/>
          </p:cNvSpPr>
          <p:nvPr>
            <p:ph type="ftr" sz="quarter" idx="11"/>
          </p:nvPr>
        </p:nvSpPr>
        <p:spPr>
          <a:xfrm>
            <a:off x="2627784" y="6669360"/>
            <a:ext cx="4032448" cy="188640"/>
          </a:xfrm>
        </p:spPr>
        <p:txBody>
          <a:bodyPr/>
          <a:lstStyle>
            <a:lvl1pPr>
              <a:defRPr baseline="0">
                <a:solidFill>
                  <a:schemeClr val="bg1"/>
                </a:solidFill>
              </a:defRPr>
            </a:lvl1p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a:xfrm>
            <a:off x="6553200" y="6689725"/>
            <a:ext cx="2133600" cy="168275"/>
          </a:xfrm>
        </p:spPr>
        <p:txBody>
          <a:bodyPr/>
          <a:lstStyle>
            <a:lvl1pPr>
              <a:defRPr baseline="0">
                <a:solidFill>
                  <a:schemeClr val="bg1"/>
                </a:solidFill>
              </a:defRPr>
            </a:lvl1pPr>
          </a:lstStyle>
          <a:p>
            <a:fld id="{E685CC09-6207-4534-82B3-0736E5321B0E}" type="slidenum">
              <a:rPr lang="en-US" smtClean="0"/>
              <a:pPr/>
              <a:t>‹#›</a:t>
            </a:fld>
            <a:endParaRPr lang="en-US" dirty="0"/>
          </a:p>
        </p:txBody>
      </p:sp>
      <p:graphicFrame>
        <p:nvGraphicFramePr>
          <p:cNvPr id="7" name="Object 6">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2353" name="Bitmap Image" r:id="rId3" imgW="2380952" imgH="2285714" progId="">
                  <p:embed/>
                </p:oleObj>
              </mc:Choice>
              <mc:Fallback>
                <p:oleObj name="Bitmap Image" r:id="rId3" imgW="2380952" imgH="2285714" progId="">
                  <p:embed/>
                  <p:pic>
                    <p:nvPicPr>
                      <p:cNvPr id="0" name="Picture 15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900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1">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629400"/>
            <a:ext cx="2133600" cy="168275"/>
          </a:xfrm>
        </p:spPr>
        <p:txBody>
          <a:bodyPr/>
          <a:lstStyle>
            <a:lvl1pPr>
              <a:defRPr baseline="0">
                <a:solidFill>
                  <a:schemeClr val="bg1"/>
                </a:solidFill>
              </a:defRPr>
            </a:lvl1pPr>
          </a:lstStyle>
          <a:p>
            <a:r>
              <a:rPr lang="en-US" smtClean="0"/>
              <a:t>21/11/2012</a:t>
            </a:r>
            <a:endParaRPr lang="en-US" dirty="0"/>
          </a:p>
        </p:txBody>
      </p:sp>
      <p:sp>
        <p:nvSpPr>
          <p:cNvPr id="5" name="Footer Placeholder 4"/>
          <p:cNvSpPr>
            <a:spLocks noGrp="1"/>
          </p:cNvSpPr>
          <p:nvPr>
            <p:ph type="ftr" sz="quarter" idx="11"/>
          </p:nvPr>
        </p:nvSpPr>
        <p:spPr>
          <a:xfrm>
            <a:off x="2555776" y="6669360"/>
            <a:ext cx="4032448" cy="188640"/>
          </a:xfr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baseline="0">
                <a:solidFill>
                  <a:schemeClr val="bg1"/>
                </a:solidFill>
              </a:defRPr>
            </a:lvl1pPr>
          </a:lstStyle>
          <a:p>
            <a:r>
              <a:rPr lang="en-US" smtClean="0"/>
              <a:t>AYNA Komitesi Çalışma Grubu Toplantısı-21/11/2012</a:t>
            </a:r>
            <a:endParaRPr lang="en-US" dirty="0" smtClean="0"/>
          </a:p>
        </p:txBody>
      </p:sp>
      <p:sp>
        <p:nvSpPr>
          <p:cNvPr id="6" name="Slide Number Placeholder 5"/>
          <p:cNvSpPr>
            <a:spLocks noGrp="1"/>
          </p:cNvSpPr>
          <p:nvPr>
            <p:ph type="sldNum" sz="quarter" idx="12"/>
          </p:nvPr>
        </p:nvSpPr>
        <p:spPr>
          <a:xfrm>
            <a:off x="6553200" y="6665956"/>
            <a:ext cx="2133600" cy="168275"/>
          </a:xfrm>
        </p:spPr>
        <p:txBody>
          <a:bodyPr/>
          <a:lstStyle>
            <a:lvl1pPr>
              <a:defRPr lang="en-US" sz="1200" kern="1200" baseline="0" smtClean="0">
                <a:solidFill>
                  <a:schemeClr val="bg1"/>
                </a:solidFill>
                <a:latin typeface="+mn-lt"/>
                <a:ea typeface="+mn-ea"/>
                <a:cs typeface="+mn-cs"/>
              </a:defRPr>
            </a:lvl1pPr>
          </a:lstStyle>
          <a:p>
            <a:fld id="{E685CC09-6207-4534-82B3-0736E5321B0E}" type="slidenum">
              <a:rPr lang="en-US" smtClean="0"/>
              <a:pPr/>
              <a:t>‹#›</a:t>
            </a:fld>
            <a:endParaRPr lang="en-US" dirty="0"/>
          </a:p>
        </p:txBody>
      </p:sp>
      <p:pic>
        <p:nvPicPr>
          <p:cNvPr id="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87" y="0"/>
            <a:ext cx="91440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6">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4399" name="Bitmap Image" r:id="rId4" imgW="2380952" imgH="2285714" progId="">
                  <p:embed/>
                </p:oleObj>
              </mc:Choice>
              <mc:Fallback>
                <p:oleObj name="Bitmap Image" r:id="rId4" imgW="2380952" imgH="2285714" progId="">
                  <p:embed/>
                  <p:pic>
                    <p:nvPicPr>
                      <p:cNvPr id="0" name="Picture 15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256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659561"/>
            <a:ext cx="2133600" cy="168275"/>
          </a:xfrm>
        </p:spPr>
        <p:txBody>
          <a:bodyPr/>
          <a:lstStyle>
            <a:lvl1pPr>
              <a:defRPr>
                <a:solidFill>
                  <a:schemeClr val="bg1"/>
                </a:solidFill>
              </a:defRPr>
            </a:lvl1pPr>
          </a:lstStyle>
          <a:p>
            <a:r>
              <a:rPr lang="en-US" smtClean="0"/>
              <a:t>21/11/2012</a:t>
            </a:r>
            <a:endParaRPr lang="en-US" dirty="0"/>
          </a:p>
        </p:txBody>
      </p:sp>
      <p:sp>
        <p:nvSpPr>
          <p:cNvPr id="6" name="Footer Placeholder 5"/>
          <p:cNvSpPr>
            <a:spLocks noGrp="1"/>
          </p:cNvSpPr>
          <p:nvPr>
            <p:ph type="ftr" sz="quarter" idx="11"/>
          </p:nvPr>
        </p:nvSpPr>
        <p:spPr>
          <a:xfrm>
            <a:off x="3124200" y="6689725"/>
            <a:ext cx="2895600" cy="168275"/>
          </a:xfrm>
        </p:spPr>
        <p:txBody>
          <a:bodyPr/>
          <a:lstStyle>
            <a:lvl1pPr>
              <a:defRPr>
                <a:solidFill>
                  <a:schemeClr val="bg1"/>
                </a:solidFill>
              </a:defRPr>
            </a:lvl1pPr>
          </a:lstStyle>
          <a:p>
            <a:r>
              <a:rPr lang="en-US" smtClean="0"/>
              <a:t>AYNA Komitesi Çalışma Grubu Toplantısı-21/11/2012</a:t>
            </a:r>
            <a:endParaRPr lang="en-US" dirty="0"/>
          </a:p>
        </p:txBody>
      </p:sp>
      <p:sp>
        <p:nvSpPr>
          <p:cNvPr id="7" name="Slide Number Placeholder 6"/>
          <p:cNvSpPr>
            <a:spLocks noGrp="1"/>
          </p:cNvSpPr>
          <p:nvPr>
            <p:ph type="sldNum" sz="quarter" idx="12"/>
          </p:nvPr>
        </p:nvSpPr>
        <p:spPr>
          <a:xfrm>
            <a:off x="6553200" y="6689725"/>
            <a:ext cx="2133600" cy="168275"/>
          </a:xfrm>
        </p:spPr>
        <p:txBody>
          <a:bodyPr/>
          <a:lstStyle>
            <a:lvl1pPr>
              <a:defRPr>
                <a:solidFill>
                  <a:schemeClr val="bg1"/>
                </a:solidFill>
              </a:defRPr>
            </a:lvl1pPr>
          </a:lstStyle>
          <a:p>
            <a:fld id="{E685CC09-6207-4534-82B3-0736E5321B0E}" type="slidenum">
              <a:rPr lang="en-US" smtClean="0"/>
              <a:pPr/>
              <a:t>‹#›</a:t>
            </a:fld>
            <a:endParaRPr lang="en-US"/>
          </a:p>
        </p:txBody>
      </p:sp>
      <p:graphicFrame>
        <p:nvGraphicFramePr>
          <p:cNvPr id="9" name="Object 8">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5423" name="Bitmap Image" r:id="rId3" imgW="2380952" imgH="2285714" progId="">
                  <p:embed/>
                </p:oleObj>
              </mc:Choice>
              <mc:Fallback>
                <p:oleObj name="Bitmap Image" r:id="rId3" imgW="2380952" imgH="2285714" progId="">
                  <p:embed/>
                  <p:pic>
                    <p:nvPicPr>
                      <p:cNvPr id="0" name="Picture 1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720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683229"/>
            <a:ext cx="2133600" cy="152400"/>
          </a:xfrm>
        </p:spPr>
        <p:txBody>
          <a:bodyPr/>
          <a:lstStyle>
            <a:lvl1pPr>
              <a:defRPr>
                <a:solidFill>
                  <a:schemeClr val="bg1"/>
                </a:solidFill>
              </a:defRPr>
            </a:lvl1pPr>
          </a:lstStyle>
          <a:p>
            <a:r>
              <a:rPr lang="en-US" smtClean="0"/>
              <a:t>21/11/2012</a:t>
            </a:r>
            <a:endParaRPr lang="en-US"/>
          </a:p>
        </p:txBody>
      </p:sp>
      <p:sp>
        <p:nvSpPr>
          <p:cNvPr id="8" name="Footer Placeholder 7"/>
          <p:cNvSpPr>
            <a:spLocks noGrp="1"/>
          </p:cNvSpPr>
          <p:nvPr>
            <p:ph type="ftr" sz="quarter" idx="11"/>
          </p:nvPr>
        </p:nvSpPr>
        <p:spPr>
          <a:xfrm>
            <a:off x="3048000" y="6629400"/>
            <a:ext cx="2895600" cy="228600"/>
          </a:xfrm>
        </p:spPr>
        <p:txBody>
          <a:bodyPr/>
          <a:lstStyle>
            <a:lvl1pPr>
              <a:defRPr>
                <a:solidFill>
                  <a:schemeClr val="bg1"/>
                </a:solidFill>
              </a:defRPr>
            </a:lvl1pPr>
          </a:lstStyle>
          <a:p>
            <a:r>
              <a:rPr lang="en-US" smtClean="0"/>
              <a:t>AYNA Komitesi Çalışma Grubu Toplantısı-21/11/2012</a:t>
            </a:r>
            <a:endParaRPr lang="en-US" dirty="0"/>
          </a:p>
        </p:txBody>
      </p:sp>
      <p:sp>
        <p:nvSpPr>
          <p:cNvPr id="9" name="Slide Number Placeholder 8"/>
          <p:cNvSpPr>
            <a:spLocks noGrp="1"/>
          </p:cNvSpPr>
          <p:nvPr>
            <p:ph type="sldNum" sz="quarter" idx="12"/>
          </p:nvPr>
        </p:nvSpPr>
        <p:spPr>
          <a:xfrm>
            <a:off x="6553200" y="6689725"/>
            <a:ext cx="2133600" cy="168275"/>
          </a:xfrm>
        </p:spPr>
        <p:txBody>
          <a:bodyPr/>
          <a:lstStyle>
            <a:lvl1pPr>
              <a:defRPr>
                <a:solidFill>
                  <a:schemeClr val="bg1"/>
                </a:solidFill>
              </a:defRPr>
            </a:lvl1pPr>
          </a:lstStyle>
          <a:p>
            <a:fld id="{E685CC09-6207-4534-82B3-0736E5321B0E}" type="slidenum">
              <a:rPr lang="en-US" smtClean="0"/>
              <a:pPr/>
              <a:t>‹#›</a:t>
            </a:fld>
            <a:endParaRPr lang="en-US"/>
          </a:p>
        </p:txBody>
      </p:sp>
      <p:graphicFrame>
        <p:nvGraphicFramePr>
          <p:cNvPr id="10" name="Object 9">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3376" name="Bitmap Image" r:id="rId3" imgW="2380952" imgH="2285714" progId="">
                  <p:embed/>
                </p:oleObj>
              </mc:Choice>
              <mc:Fallback>
                <p:oleObj name="Bitmap Image" r:id="rId3" imgW="2380952" imgH="2285714" progId="">
                  <p:embed/>
                  <p:pic>
                    <p:nvPicPr>
                      <p:cNvPr id="0" name="Picture 15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743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689725"/>
            <a:ext cx="2133600" cy="168275"/>
          </a:xfrm>
        </p:spPr>
        <p:txBody>
          <a:bodyPr/>
          <a:lstStyle>
            <a:lvl1pPr>
              <a:defRPr>
                <a:solidFill>
                  <a:schemeClr val="bg1"/>
                </a:solidFill>
              </a:defRPr>
            </a:lvl1pPr>
          </a:lstStyle>
          <a:p>
            <a:r>
              <a:rPr lang="en-US" smtClean="0"/>
              <a:t>21/11/2012</a:t>
            </a:r>
            <a:endParaRPr lang="en-US" dirty="0"/>
          </a:p>
        </p:txBody>
      </p:sp>
      <p:sp>
        <p:nvSpPr>
          <p:cNvPr id="4" name="Footer Placeholder 3"/>
          <p:cNvSpPr>
            <a:spLocks noGrp="1"/>
          </p:cNvSpPr>
          <p:nvPr>
            <p:ph type="ftr" sz="quarter" idx="11"/>
          </p:nvPr>
        </p:nvSpPr>
        <p:spPr>
          <a:xfrm>
            <a:off x="2627784" y="6669360"/>
            <a:ext cx="3888432" cy="188639"/>
          </a:xfrm>
        </p:spPr>
        <p:txBody>
          <a:bodyPr/>
          <a:lstStyle>
            <a:lvl1pPr>
              <a:defRPr>
                <a:solidFill>
                  <a:schemeClr val="bg1"/>
                </a:solidFill>
              </a:defRPr>
            </a:lvl1pPr>
          </a:lstStyle>
          <a:p>
            <a:r>
              <a:rPr lang="en-US" smtClean="0"/>
              <a:t>AYNA Komitesi Çalışma Grubu Toplantısı-21/11/2012</a:t>
            </a:r>
            <a:endParaRPr lang="en-US" dirty="0"/>
          </a:p>
        </p:txBody>
      </p:sp>
      <p:sp>
        <p:nvSpPr>
          <p:cNvPr id="5" name="Slide Number Placeholder 4"/>
          <p:cNvSpPr>
            <a:spLocks noGrp="1"/>
          </p:cNvSpPr>
          <p:nvPr>
            <p:ph type="sldNum" sz="quarter" idx="12"/>
          </p:nvPr>
        </p:nvSpPr>
        <p:spPr>
          <a:xfrm>
            <a:off x="6553200" y="6665956"/>
            <a:ext cx="2133600" cy="168275"/>
          </a:xfrm>
        </p:spPr>
        <p:txBody>
          <a:bodyPr/>
          <a:lstStyle>
            <a:lvl1pPr>
              <a:defRPr>
                <a:solidFill>
                  <a:schemeClr val="bg1"/>
                </a:solidFill>
              </a:defRPr>
            </a:lvl1pPr>
          </a:lstStyle>
          <a:p>
            <a:fld id="{E685CC09-6207-4534-82B3-0736E5321B0E}" type="slidenum">
              <a:rPr lang="en-US" smtClean="0"/>
              <a:pPr/>
              <a:t>‹#›</a:t>
            </a:fld>
            <a:endParaRPr lang="en-US"/>
          </a:p>
        </p:txBody>
      </p:sp>
      <p:graphicFrame>
        <p:nvGraphicFramePr>
          <p:cNvPr id="7" name="Object 6">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6447" name="Bitmap Image" r:id="rId3" imgW="2380952" imgH="2285714" progId="">
                  <p:embed/>
                </p:oleObj>
              </mc:Choice>
              <mc:Fallback>
                <p:oleObj name="Bitmap Image" r:id="rId3" imgW="2380952" imgH="2285714" progId="">
                  <p:embed/>
                  <p:pic>
                    <p:nvPicPr>
                      <p:cNvPr id="0" name="Picture 1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0938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613525"/>
            <a:ext cx="2133600" cy="244475"/>
          </a:xfrm>
        </p:spPr>
        <p:txBody>
          <a:bodyPr/>
          <a:lstStyle>
            <a:lvl1pPr>
              <a:defRPr>
                <a:solidFill>
                  <a:schemeClr val="bg1"/>
                </a:solidFill>
              </a:defRPr>
            </a:lvl1pPr>
          </a:lstStyle>
          <a:p>
            <a:r>
              <a:rPr lang="en-US" smtClean="0"/>
              <a:t>21/11/2012</a:t>
            </a:r>
            <a:endParaRPr lang="en-US" dirty="0"/>
          </a:p>
        </p:txBody>
      </p:sp>
      <p:sp>
        <p:nvSpPr>
          <p:cNvPr id="3" name="Footer Placeholder 2"/>
          <p:cNvSpPr>
            <a:spLocks noGrp="1"/>
          </p:cNvSpPr>
          <p:nvPr>
            <p:ph type="ftr" sz="quarter" idx="11"/>
          </p:nvPr>
        </p:nvSpPr>
        <p:spPr>
          <a:xfrm>
            <a:off x="2555776" y="6613525"/>
            <a:ext cx="3960440" cy="244475"/>
          </a:xfrm>
        </p:spPr>
        <p:txBody>
          <a:bodyPr/>
          <a:lstStyle>
            <a:lvl1pPr>
              <a:defRPr>
                <a:solidFill>
                  <a:schemeClr val="bg1"/>
                </a:solidFill>
              </a:defRPr>
            </a:lvl1pPr>
          </a:lstStyle>
          <a:p>
            <a:r>
              <a:rPr lang="en-US" smtClean="0"/>
              <a:t>AYNA Komitesi Çalışma Grubu Toplantısı-21/11/2012</a:t>
            </a:r>
            <a:endParaRPr lang="en-US" dirty="0"/>
          </a:p>
        </p:txBody>
      </p:sp>
      <p:sp>
        <p:nvSpPr>
          <p:cNvPr id="4" name="Slide Number Placeholder 3"/>
          <p:cNvSpPr>
            <a:spLocks noGrp="1"/>
          </p:cNvSpPr>
          <p:nvPr>
            <p:ph type="sldNum" sz="quarter" idx="12"/>
          </p:nvPr>
        </p:nvSpPr>
        <p:spPr>
          <a:xfrm>
            <a:off x="6553200" y="6689725"/>
            <a:ext cx="2133600" cy="168275"/>
          </a:xfrm>
        </p:spPr>
        <p:txBody>
          <a:bodyPr/>
          <a:lstStyle>
            <a:lvl1pPr>
              <a:defRPr>
                <a:solidFill>
                  <a:schemeClr val="bg1"/>
                </a:solidFill>
              </a:defRPr>
            </a:lvl1pPr>
          </a:lstStyle>
          <a:p>
            <a:fld id="{E685CC09-6207-4534-82B3-0736E5321B0E}" type="slidenum">
              <a:rPr lang="en-US" smtClean="0"/>
              <a:pPr/>
              <a:t>‹#›</a:t>
            </a:fld>
            <a:endParaRPr lang="en-US"/>
          </a:p>
        </p:txBody>
      </p:sp>
      <p:graphicFrame>
        <p:nvGraphicFramePr>
          <p:cNvPr id="6" name="Object 5">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7471" name="Bitmap Image" r:id="rId3" imgW="2380952" imgH="2285714" progId="">
                  <p:embed/>
                </p:oleObj>
              </mc:Choice>
              <mc:Fallback>
                <p:oleObj name="Bitmap Image" r:id="rId3" imgW="2380952" imgH="2285714" progId="">
                  <p:embed/>
                  <p:pic>
                    <p:nvPicPr>
                      <p:cNvPr id="0" name="Picture 1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160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645275"/>
            <a:ext cx="2133600" cy="212725"/>
          </a:xfrm>
        </p:spPr>
        <p:txBody>
          <a:bodyPr/>
          <a:lstStyle>
            <a:lvl1pPr>
              <a:defRPr>
                <a:solidFill>
                  <a:schemeClr val="bg1"/>
                </a:solidFill>
              </a:defRPr>
            </a:lvl1pPr>
          </a:lstStyle>
          <a:p>
            <a:r>
              <a:rPr lang="en-US" smtClean="0"/>
              <a:t>21/11/2012</a:t>
            </a:r>
            <a:endParaRPr lang="en-US"/>
          </a:p>
        </p:txBody>
      </p:sp>
      <p:sp>
        <p:nvSpPr>
          <p:cNvPr id="6" name="Footer Placeholder 5"/>
          <p:cNvSpPr>
            <a:spLocks noGrp="1"/>
          </p:cNvSpPr>
          <p:nvPr>
            <p:ph type="ftr" sz="quarter" idx="11"/>
          </p:nvPr>
        </p:nvSpPr>
        <p:spPr>
          <a:xfrm>
            <a:off x="3124200" y="6613525"/>
            <a:ext cx="2895600" cy="244475"/>
          </a:xfrm>
        </p:spPr>
        <p:txBody>
          <a:bodyPr/>
          <a:lstStyle>
            <a:lvl1pPr>
              <a:defRPr>
                <a:solidFill>
                  <a:schemeClr val="bg1"/>
                </a:solidFill>
              </a:defRPr>
            </a:lvl1pPr>
          </a:lstStyle>
          <a:p>
            <a:r>
              <a:rPr lang="en-US" smtClean="0"/>
              <a:t>AYNA Komitesi Çalışma Grubu Toplantısı-21/11/2012</a:t>
            </a:r>
            <a:endParaRPr lang="en-US" dirty="0"/>
          </a:p>
        </p:txBody>
      </p:sp>
      <p:sp>
        <p:nvSpPr>
          <p:cNvPr id="7" name="Slide Number Placeholder 6"/>
          <p:cNvSpPr>
            <a:spLocks noGrp="1"/>
          </p:cNvSpPr>
          <p:nvPr>
            <p:ph type="sldNum" sz="quarter" idx="12"/>
          </p:nvPr>
        </p:nvSpPr>
        <p:spPr>
          <a:xfrm>
            <a:off x="6553200" y="6597446"/>
            <a:ext cx="2133600" cy="244475"/>
          </a:xfrm>
        </p:spPr>
        <p:txBody>
          <a:bodyPr/>
          <a:lstStyle>
            <a:lvl1pPr>
              <a:defRPr>
                <a:solidFill>
                  <a:schemeClr val="bg1"/>
                </a:solidFill>
              </a:defRPr>
            </a:lvl1pPr>
          </a:lstStyle>
          <a:p>
            <a:fld id="{E685CC09-6207-4534-82B3-0736E5321B0E}" type="slidenum">
              <a:rPr lang="en-US" smtClean="0"/>
              <a:pPr/>
              <a:t>‹#›</a:t>
            </a:fld>
            <a:endParaRPr lang="en-US"/>
          </a:p>
        </p:txBody>
      </p:sp>
      <p:graphicFrame>
        <p:nvGraphicFramePr>
          <p:cNvPr id="9" name="Object 8">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8495" name="Bitmap Image" r:id="rId3" imgW="2380952" imgH="2285714" progId="">
                  <p:embed/>
                </p:oleObj>
              </mc:Choice>
              <mc:Fallback>
                <p:oleObj name="Bitmap Image" r:id="rId3" imgW="2380952" imgH="2285714" progId="">
                  <p:embed/>
                  <p:pic>
                    <p:nvPicPr>
                      <p:cNvPr id="0" name="Picture 1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113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684132"/>
            <a:ext cx="2133600" cy="168275"/>
          </a:xfrm>
        </p:spPr>
        <p:txBody>
          <a:bodyPr/>
          <a:lstStyle>
            <a:lvl1pPr>
              <a:defRPr>
                <a:solidFill>
                  <a:schemeClr val="bg1"/>
                </a:solidFill>
              </a:defRPr>
            </a:lvl1pPr>
          </a:lstStyle>
          <a:p>
            <a:r>
              <a:rPr lang="en-US" smtClean="0"/>
              <a:t>21/11/2012</a:t>
            </a:r>
            <a:endParaRPr lang="en-US"/>
          </a:p>
        </p:txBody>
      </p:sp>
      <p:sp>
        <p:nvSpPr>
          <p:cNvPr id="6" name="Footer Placeholder 5"/>
          <p:cNvSpPr>
            <a:spLocks noGrp="1"/>
          </p:cNvSpPr>
          <p:nvPr>
            <p:ph type="ftr" sz="quarter" idx="11"/>
          </p:nvPr>
        </p:nvSpPr>
        <p:spPr>
          <a:xfrm>
            <a:off x="3124200" y="6605835"/>
            <a:ext cx="2895600" cy="244475"/>
          </a:xfrm>
        </p:spPr>
        <p:txBody>
          <a:bodyPr/>
          <a:lstStyle>
            <a:lvl1pPr>
              <a:defRPr>
                <a:solidFill>
                  <a:schemeClr val="bg1"/>
                </a:solidFill>
              </a:defRPr>
            </a:lvl1pPr>
          </a:lstStyle>
          <a:p>
            <a:r>
              <a:rPr lang="en-US" smtClean="0"/>
              <a:t>AYNA Komitesi Çalışma Grubu Toplantısı-21/11/2012</a:t>
            </a:r>
            <a:endParaRPr lang="en-US" dirty="0"/>
          </a:p>
        </p:txBody>
      </p:sp>
      <p:sp>
        <p:nvSpPr>
          <p:cNvPr id="7" name="Slide Number Placeholder 6"/>
          <p:cNvSpPr>
            <a:spLocks noGrp="1"/>
          </p:cNvSpPr>
          <p:nvPr>
            <p:ph type="sldNum" sz="quarter" idx="12"/>
          </p:nvPr>
        </p:nvSpPr>
        <p:spPr>
          <a:xfrm>
            <a:off x="6553200" y="6629400"/>
            <a:ext cx="2133600" cy="168275"/>
          </a:xfrm>
        </p:spPr>
        <p:txBody>
          <a:bodyPr/>
          <a:lstStyle>
            <a:lvl1pPr>
              <a:defRPr>
                <a:solidFill>
                  <a:schemeClr val="bg1"/>
                </a:solidFill>
              </a:defRPr>
            </a:lvl1pPr>
          </a:lstStyle>
          <a:p>
            <a:fld id="{E685CC09-6207-4534-82B3-0736E5321B0E}" type="slidenum">
              <a:rPr lang="en-US" smtClean="0"/>
              <a:pPr/>
              <a:t>‹#›</a:t>
            </a:fld>
            <a:endParaRPr lang="en-US"/>
          </a:p>
        </p:txBody>
      </p:sp>
      <p:graphicFrame>
        <p:nvGraphicFramePr>
          <p:cNvPr id="9" name="Object 8">
            <a:hlinkClick r:id="" action="ppaction://ole?verb=0"/>
          </p:cNvPr>
          <p:cNvGraphicFramePr>
            <a:graphicFrameLocks/>
          </p:cNvGraphicFramePr>
          <p:nvPr userDrawn="1">
            <p:extLst>
              <p:ext uri="{D42A27DB-BD31-4B8C-83A1-F6EECF244321}">
                <p14:modId xmlns:p14="http://schemas.microsoft.com/office/powerpoint/2010/main" val="528663355"/>
              </p:ext>
            </p:extLst>
          </p:nvPr>
        </p:nvGraphicFramePr>
        <p:xfrm>
          <a:off x="0" y="6553200"/>
          <a:ext cx="304800" cy="304800"/>
        </p:xfrm>
        <a:graphic>
          <a:graphicData uri="http://schemas.openxmlformats.org/presentationml/2006/ole">
            <mc:AlternateContent xmlns:mc="http://schemas.openxmlformats.org/markup-compatibility/2006">
              <mc:Choice xmlns:v="urn:schemas-microsoft-com:vml" Requires="v">
                <p:oleObj spid="_x0000_s9519" name="Bitmap Image" r:id="rId3" imgW="2380952" imgH="2285714" progId="">
                  <p:embed/>
                </p:oleObj>
              </mc:Choice>
              <mc:Fallback>
                <p:oleObj name="Bitmap Image" r:id="rId3" imgW="2380952" imgH="2285714" progId="">
                  <p:embed/>
                  <p:pic>
                    <p:nvPicPr>
                      <p:cNvPr id="0" name="Picture 1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0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21/11/2012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AYNA Komitesi Çalışma Grubu Toplantısı-21/11/2012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5CC09-6207-4534-82B3-0736E5321B0E}" type="slidenum">
              <a:rPr lang="en-US" smtClean="0"/>
              <a:pPr/>
              <a:t>‹#›</a:t>
            </a:fld>
            <a:endParaRPr lang="en-US"/>
          </a:p>
        </p:txBody>
      </p:sp>
      <p:pic>
        <p:nvPicPr>
          <p:cNvPr id="1026" name="Picture 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592" y="6991"/>
            <a:ext cx="91384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592" y="6629400"/>
            <a:ext cx="9138408" cy="22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619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se.org/" TargetMode="External"/><Relationship Id="rId2" Type="http://schemas.openxmlformats.org/officeDocument/2006/relationships/hyperlink" Target="http://www.iab.gov.tr/" TargetMode="External"/><Relationship Id="rId1" Type="http://schemas.openxmlformats.org/officeDocument/2006/relationships/slideLayout" Target="../slideLayouts/slideLayout2.xml"/><Relationship Id="rId4" Type="http://schemas.openxmlformats.org/officeDocument/2006/relationships/hyperlink" Target="http://www.turkdex.org.t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7504" y="6034608"/>
            <a:ext cx="9036496" cy="922784"/>
          </a:xfrm>
        </p:spPr>
        <p:txBody>
          <a:bodyPr>
            <a:noAutofit/>
          </a:bodyPr>
          <a:lstStyle/>
          <a:p>
            <a:r>
              <a:rPr lang="tr-TR" sz="2500" b="1" dirty="0">
                <a:solidFill>
                  <a:srgbClr val="23538D"/>
                </a:solidFill>
              </a:rPr>
              <a:t>ULUSLARARASI </a:t>
            </a:r>
            <a:r>
              <a:rPr lang="tr-TR" sz="2500" b="1" dirty="0" smtClean="0">
                <a:solidFill>
                  <a:srgbClr val="23538D"/>
                </a:solidFill>
              </a:rPr>
              <a:t>STANDARTLAŞTIRMA ÇALIŞLARINDA GELİŞMELER</a:t>
            </a:r>
            <a:endParaRPr lang="tr-TR" sz="2500" b="1" dirty="0">
              <a:solidFill>
                <a:srgbClr val="23538D"/>
              </a:solidFill>
            </a:endParaRPr>
          </a:p>
          <a:p>
            <a:r>
              <a:rPr lang="tr-TR" sz="1200" b="1" i="1" dirty="0" smtClean="0">
                <a:solidFill>
                  <a:schemeClr val="accent1">
                    <a:lumMod val="75000"/>
                  </a:schemeClr>
                </a:solidFill>
              </a:rPr>
              <a:t>Dr. Necla İLTER KÜÇÜKÇOLAK</a:t>
            </a:r>
            <a:endParaRPr lang="tr-TR" sz="1200" b="1" i="1" dirty="0" smtClean="0">
              <a:solidFill>
                <a:schemeClr val="bg1"/>
              </a:solidFill>
            </a:endParaRPr>
          </a:p>
          <a:p>
            <a:r>
              <a:rPr lang="tr-TR" sz="1000" b="1" i="1" dirty="0" smtClean="0">
                <a:solidFill>
                  <a:schemeClr val="bg1"/>
                </a:solidFill>
              </a:rPr>
              <a:t>(21/11/2012)</a:t>
            </a:r>
            <a:endParaRPr lang="en-US" sz="1000" b="1" i="1" dirty="0">
              <a:solidFill>
                <a:schemeClr val="bg1"/>
              </a:solidFill>
            </a:endParaRPr>
          </a:p>
        </p:txBody>
      </p:sp>
    </p:spTree>
    <p:extLst>
      <p:ext uri="{BB962C8B-B14F-4D97-AF65-F5344CB8AC3E}">
        <p14:creationId xmlns:p14="http://schemas.microsoft.com/office/powerpoint/2010/main" val="2617457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467544" y="404664"/>
            <a:ext cx="8229600" cy="1143000"/>
          </a:xfrm>
        </p:spPr>
        <p:txBody>
          <a:bodyPr>
            <a:normAutofit fontScale="90000"/>
          </a:bodyPr>
          <a:lstStyle/>
          <a:p>
            <a:pPr eaLnBrk="1" hangingPunct="1">
              <a:defRPr/>
            </a:pPr>
            <a:r>
              <a:rPr lang="tr-TR" b="1" dirty="0" smtClean="0"/>
              <a:t>ISIN - IV</a:t>
            </a:r>
            <a:br>
              <a:rPr lang="tr-TR" b="1" dirty="0" smtClean="0"/>
            </a:br>
            <a:r>
              <a:rPr lang="tr-TR" b="1" dirty="0" smtClean="0"/>
              <a:t>TR ISIN Tahsis Sistematiği</a:t>
            </a:r>
          </a:p>
        </p:txBody>
      </p:sp>
      <p:sp>
        <p:nvSpPr>
          <p:cNvPr id="53251" name="Rectangle 3"/>
          <p:cNvSpPr>
            <a:spLocks noGrp="1" noChangeArrowheads="1"/>
          </p:cNvSpPr>
          <p:nvPr>
            <p:ph type="body" idx="1"/>
          </p:nvPr>
        </p:nvSpPr>
        <p:spPr/>
        <p:txBody>
          <a:bodyPr/>
          <a:lstStyle/>
          <a:p>
            <a:pPr>
              <a:defRPr/>
            </a:pPr>
            <a:r>
              <a:rPr lang="tr-TR" sz="2800" i="1" dirty="0" smtClean="0"/>
              <a:t>Türk menkul kıymetleri için 3 adet ISIN Kodu Tahsis Sistematiği mevcuttur.</a:t>
            </a:r>
          </a:p>
          <a:p>
            <a:pPr marL="1009650" lvl="1" indent="-609600">
              <a:buFont typeface="Symbol" pitchFamily="18" charset="2"/>
              <a:buAutoNum type="arabicParenR"/>
              <a:defRPr/>
            </a:pPr>
            <a:r>
              <a:rPr lang="tr-TR" i="1" dirty="0" smtClean="0"/>
              <a:t>DIBS ISIN Kodu Tahsis Sistematiği</a:t>
            </a:r>
          </a:p>
          <a:p>
            <a:pPr marL="1009650" lvl="1" indent="-609600">
              <a:buFont typeface="Symbol" pitchFamily="18" charset="2"/>
              <a:buAutoNum type="arabicParenR"/>
              <a:defRPr/>
            </a:pPr>
            <a:r>
              <a:rPr lang="tr-TR" i="1" dirty="0" smtClean="0"/>
              <a:t>Özel Sektör Borçlanma Menkul Kıymetleri ISIN Kodu Tahsis Sistematiği.</a:t>
            </a:r>
          </a:p>
          <a:p>
            <a:pPr marL="1009650" lvl="1" indent="-609600">
              <a:buFont typeface="Symbol" pitchFamily="18" charset="2"/>
              <a:buAutoNum type="arabicParenR"/>
              <a:defRPr/>
            </a:pPr>
            <a:r>
              <a:rPr lang="tr-TR" i="1" dirty="0" smtClean="0"/>
              <a:t>Hisse Senedi ve Diğer Menkul Kıymetler ISIN Kodu Tahsis Sistematiği.</a:t>
            </a:r>
            <a:endParaRPr lang="en-US" i="1" dirty="0" smtClean="0"/>
          </a:p>
        </p:txBody>
      </p:sp>
      <p:sp>
        <p:nvSpPr>
          <p:cNvPr id="3" name="Footer Placeholder 2"/>
          <p:cNvSpPr>
            <a:spLocks noGrp="1"/>
          </p:cNvSpPr>
          <p:nvPr>
            <p:ph type="ftr" sz="quarter" idx="11"/>
          </p:nvPr>
        </p:nvSpPr>
        <p:spPr/>
        <p:txBody>
          <a:bodyPr/>
          <a:lstStyle/>
          <a:p>
            <a:r>
              <a:rPr lang="en-US" smtClean="0"/>
              <a:t>AYNA Komitesi Çalışma Grubu Toplantısı-21/11/2012</a:t>
            </a:r>
            <a:endParaRPr lang="en-US" dirty="0"/>
          </a:p>
        </p:txBody>
      </p:sp>
      <p:sp>
        <p:nvSpPr>
          <p:cNvPr id="4" name="Slide Number Placeholder 3"/>
          <p:cNvSpPr>
            <a:spLocks noGrp="1"/>
          </p:cNvSpPr>
          <p:nvPr>
            <p:ph type="sldNum" sz="quarter" idx="12"/>
          </p:nvPr>
        </p:nvSpPr>
        <p:spPr/>
        <p:txBody>
          <a:bodyPr/>
          <a:lstStyle/>
          <a:p>
            <a:fld id="{E685CC09-6207-4534-82B3-0736E5321B0E}" type="slidenum">
              <a:rPr lang="en-US" smtClean="0"/>
              <a:pPr/>
              <a:t>10</a:t>
            </a:fld>
            <a:endParaRPr lang="en-US" dirty="0"/>
          </a:p>
        </p:txBody>
      </p:sp>
    </p:spTree>
    <p:extLst>
      <p:ext uri="{BB962C8B-B14F-4D97-AF65-F5344CB8AC3E}">
        <p14:creationId xmlns:p14="http://schemas.microsoft.com/office/powerpoint/2010/main" val="2639880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000" b="1" dirty="0"/>
              <a:t>ISIN - </a:t>
            </a:r>
            <a:r>
              <a:rPr lang="tr-TR" sz="3000" b="1" dirty="0" smtClean="0"/>
              <a:t>V</a:t>
            </a:r>
            <a:br>
              <a:rPr lang="tr-TR" sz="3000" b="1" dirty="0" smtClean="0"/>
            </a:br>
            <a:r>
              <a:rPr lang="tr-TR" sz="3000" b="1" dirty="0" smtClean="0"/>
              <a:t>DİBS </a:t>
            </a:r>
            <a:r>
              <a:rPr lang="tr-TR" sz="3000" b="1" dirty="0"/>
              <a:t>Kodu </a:t>
            </a:r>
            <a:r>
              <a:rPr lang="tr-TR" sz="3000" b="1" dirty="0" smtClean="0"/>
              <a:t>Tahsis Sistematiği</a:t>
            </a:r>
            <a:endParaRPr lang="en-US" sz="3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5519301"/>
              </p:ext>
            </p:extLst>
          </p:nvPr>
        </p:nvGraphicFramePr>
        <p:xfrm>
          <a:off x="69454" y="1484784"/>
          <a:ext cx="8229600" cy="296672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T</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c>
                  <a:txBody>
                    <a:bodyPr/>
                    <a:lstStyle/>
                    <a:p>
                      <a:pPr algn="ctr"/>
                      <a:r>
                        <a:rPr lang="tr-TR" dirty="0" smtClean="0"/>
                        <a:t>T</a:t>
                      </a:r>
                      <a:endParaRPr lang="en-US" dirty="0"/>
                    </a:p>
                  </a:txBody>
                  <a:tcPr/>
                </a:tc>
                <a:tc>
                  <a:txBody>
                    <a:bodyPr/>
                    <a:lstStyle/>
                    <a:p>
                      <a:pPr algn="ctr"/>
                      <a:r>
                        <a:rPr lang="tr-TR" dirty="0" smtClean="0"/>
                        <a:t>1</a:t>
                      </a:r>
                      <a:endParaRPr lang="en-US" dirty="0"/>
                    </a:p>
                  </a:txBody>
                  <a:tcPr/>
                </a:tc>
                <a:tc>
                  <a:txBody>
                    <a:bodyPr/>
                    <a:lstStyle/>
                    <a:p>
                      <a:pPr algn="ctr"/>
                      <a:r>
                        <a:rPr lang="tr-TR" dirty="0" smtClean="0"/>
                        <a:t>6</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T</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c>
                  <a:txBody>
                    <a:bodyPr/>
                    <a:lstStyle/>
                    <a:p>
                      <a:pPr algn="ctr"/>
                      <a:r>
                        <a:rPr lang="tr-TR" dirty="0" smtClean="0"/>
                        <a:t>A</a:t>
                      </a:r>
                      <a:endParaRPr lang="en-US" dirty="0"/>
                    </a:p>
                  </a:txBody>
                  <a:tcPr/>
                </a:tc>
                <a:tc>
                  <a:txBody>
                    <a:bodyPr/>
                    <a:lstStyle/>
                    <a:p>
                      <a:pPr algn="ctr"/>
                      <a:r>
                        <a:rPr lang="tr-TR" dirty="0" smtClean="0"/>
                        <a:t>1</a:t>
                      </a:r>
                      <a:endParaRPr lang="en-US" dirty="0"/>
                    </a:p>
                  </a:txBody>
                  <a:tcPr/>
                </a:tc>
                <a:tc>
                  <a:txBody>
                    <a:bodyPr/>
                    <a:lstStyle/>
                    <a:p>
                      <a:pPr algn="ctr"/>
                      <a:r>
                        <a:rPr lang="tr-TR" dirty="0" smtClean="0"/>
                        <a:t>6</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T</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c>
                  <a:txBody>
                    <a:bodyPr/>
                    <a:lstStyle/>
                    <a:p>
                      <a:pPr algn="ctr"/>
                      <a:r>
                        <a:rPr lang="tr-TR" dirty="0" smtClean="0"/>
                        <a:t>K</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T</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c>
                  <a:txBody>
                    <a:bodyPr/>
                    <a:lstStyle/>
                    <a:p>
                      <a:pPr algn="ctr"/>
                      <a:r>
                        <a:rPr lang="tr-TR" dirty="0" smtClean="0"/>
                        <a:t>F</a:t>
                      </a:r>
                      <a:endParaRPr lang="en-US" dirty="0"/>
                    </a:p>
                  </a:txBody>
                  <a:tcPr/>
                </a:tc>
                <a:tc>
                  <a:txBody>
                    <a:bodyPr/>
                    <a:lstStyle/>
                    <a:p>
                      <a:pPr algn="ctr"/>
                      <a:r>
                        <a:rPr lang="tr-TR" dirty="0" smtClean="0"/>
                        <a:t>1</a:t>
                      </a:r>
                      <a:endParaRPr lang="en-US" dirty="0"/>
                    </a:p>
                  </a:txBody>
                  <a:tcPr/>
                </a:tc>
                <a:tc>
                  <a:txBody>
                    <a:bodyPr/>
                    <a:lstStyle/>
                    <a:p>
                      <a:pPr algn="ctr"/>
                      <a:r>
                        <a:rPr lang="tr-TR" dirty="0" smtClean="0"/>
                        <a:t>4</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T</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c>
                  <a:txBody>
                    <a:bodyPr/>
                    <a:lstStyle/>
                    <a:p>
                      <a:pPr algn="ctr"/>
                      <a:r>
                        <a:rPr lang="tr-TR" dirty="0" smtClean="0"/>
                        <a:t>P</a:t>
                      </a:r>
                      <a:endParaRPr lang="en-US" dirty="0"/>
                    </a:p>
                  </a:txBody>
                  <a:tcPr/>
                </a:tc>
                <a:tc>
                  <a:txBody>
                    <a:bodyPr/>
                    <a:lstStyle/>
                    <a:p>
                      <a:pPr algn="ctr"/>
                      <a:r>
                        <a:rPr lang="tr-TR" dirty="0" smtClean="0"/>
                        <a:t>1</a:t>
                      </a:r>
                      <a:endParaRPr lang="en-US" dirty="0"/>
                    </a:p>
                  </a:txBody>
                  <a:tcPr/>
                </a:tc>
                <a:tc>
                  <a:txBody>
                    <a:bodyPr/>
                    <a:lstStyle/>
                    <a:p>
                      <a:pPr algn="ctr"/>
                      <a:r>
                        <a:rPr lang="tr-TR" dirty="0" smtClean="0"/>
                        <a:t>4</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T</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c>
                  <a:txBody>
                    <a:bodyPr/>
                    <a:lstStyle/>
                    <a:p>
                      <a:pPr algn="ctr"/>
                      <a:r>
                        <a:rPr lang="tr-TR" dirty="0" smtClean="0"/>
                        <a:t>C</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B</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c>
                  <a:txBody>
                    <a:bodyPr/>
                    <a:lstStyle/>
                    <a:p>
                      <a:pPr algn="ctr"/>
                      <a:r>
                        <a:rPr lang="tr-TR" dirty="0" smtClean="0"/>
                        <a:t>T</a:t>
                      </a:r>
                      <a:endParaRPr lang="en-US" dirty="0"/>
                    </a:p>
                  </a:txBody>
                  <a:tcPr/>
                </a:tc>
                <a:tc>
                  <a:txBody>
                    <a:bodyPr/>
                    <a:lstStyle/>
                    <a:p>
                      <a:pPr algn="ctr"/>
                      <a:r>
                        <a:rPr lang="tr-TR" dirty="0" smtClean="0"/>
                        <a:t>1</a:t>
                      </a:r>
                      <a:endParaRPr lang="en-US" dirty="0"/>
                    </a:p>
                  </a:txBody>
                  <a:tcPr/>
                </a:tc>
                <a:tc>
                  <a:txBody>
                    <a:bodyPr/>
                    <a:lstStyle/>
                    <a:p>
                      <a:pPr algn="ctr"/>
                      <a:r>
                        <a:rPr lang="tr-TR" dirty="0" smtClean="0"/>
                        <a:t>3</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B</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c>
                  <a:txBody>
                    <a:bodyPr/>
                    <a:lstStyle/>
                    <a:p>
                      <a:pPr algn="ctr"/>
                      <a:r>
                        <a:rPr lang="tr-TR" dirty="0" smtClean="0"/>
                        <a:t>F</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r>
            </a:tbl>
          </a:graphicData>
        </a:graphic>
      </p:graphicFrame>
      <p:sp>
        <p:nvSpPr>
          <p:cNvPr id="6" name="Right Brace 5"/>
          <p:cNvSpPr/>
          <p:nvPr/>
        </p:nvSpPr>
        <p:spPr>
          <a:xfrm rot="5400000">
            <a:off x="356288" y="4267281"/>
            <a:ext cx="576064" cy="942593"/>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7" name="Rectangle 6"/>
          <p:cNvSpPr/>
          <p:nvPr/>
        </p:nvSpPr>
        <p:spPr>
          <a:xfrm>
            <a:off x="55737" y="5121188"/>
            <a:ext cx="1131887"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t>ISO 3166 Ülke Kodu </a:t>
            </a:r>
            <a:endParaRPr lang="en-US" sz="1400" dirty="0"/>
          </a:p>
        </p:txBody>
      </p:sp>
      <p:sp>
        <p:nvSpPr>
          <p:cNvPr id="8" name="Right Brace 7"/>
          <p:cNvSpPr/>
          <p:nvPr/>
        </p:nvSpPr>
        <p:spPr>
          <a:xfrm rot="5400000">
            <a:off x="1511660" y="4463981"/>
            <a:ext cx="576064" cy="504056"/>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9" name="Rectangle 8"/>
          <p:cNvSpPr/>
          <p:nvPr/>
        </p:nvSpPr>
        <p:spPr>
          <a:xfrm>
            <a:off x="1259632" y="5026610"/>
            <a:ext cx="1584176" cy="972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t>Menkul Kıymet Türü</a:t>
            </a:r>
          </a:p>
          <a:p>
            <a:r>
              <a:rPr lang="tr-TR" sz="1200" dirty="0" smtClean="0"/>
              <a:t>T : Devlet Tahvili</a:t>
            </a:r>
          </a:p>
          <a:p>
            <a:r>
              <a:rPr lang="tr-TR" sz="1200" dirty="0" smtClean="0"/>
              <a:t>B: Hazine Bonosu</a:t>
            </a:r>
          </a:p>
          <a:p>
            <a:r>
              <a:rPr lang="tr-TR" sz="1200" dirty="0" smtClean="0"/>
              <a:t>G : GOS</a:t>
            </a:r>
          </a:p>
          <a:p>
            <a:r>
              <a:rPr lang="tr-TR" sz="1200" dirty="0" smtClean="0"/>
              <a:t>D: Kira Sertifikası</a:t>
            </a:r>
            <a:endParaRPr lang="en-US" sz="1200" dirty="0"/>
          </a:p>
        </p:txBody>
      </p:sp>
      <p:sp>
        <p:nvSpPr>
          <p:cNvPr id="10" name="Right Brace 9"/>
          <p:cNvSpPr/>
          <p:nvPr/>
        </p:nvSpPr>
        <p:spPr>
          <a:xfrm rot="5400000">
            <a:off x="3976214" y="3107352"/>
            <a:ext cx="576064" cy="3262453"/>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1" name="Rectangle 10"/>
          <p:cNvSpPr/>
          <p:nvPr/>
        </p:nvSpPr>
        <p:spPr>
          <a:xfrm>
            <a:off x="2936735" y="5045378"/>
            <a:ext cx="2655022" cy="75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err="1" smtClean="0"/>
              <a:t>Gün,ay,yıl</a:t>
            </a:r>
            <a:r>
              <a:rPr lang="tr-TR" sz="1400" dirty="0" smtClean="0"/>
              <a:t> (GGAAYY) şeklinde itfa tarihini ifade etmektedir.</a:t>
            </a:r>
            <a:endParaRPr lang="en-US" sz="1400" dirty="0"/>
          </a:p>
        </p:txBody>
      </p:sp>
      <p:sp>
        <p:nvSpPr>
          <p:cNvPr id="12" name="Right Brace 11"/>
          <p:cNvSpPr/>
          <p:nvPr/>
        </p:nvSpPr>
        <p:spPr>
          <a:xfrm rot="5400000">
            <a:off x="6264188" y="4463981"/>
            <a:ext cx="576064" cy="504056"/>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3" name="Rectangle 12"/>
          <p:cNvSpPr/>
          <p:nvPr/>
        </p:nvSpPr>
        <p:spPr>
          <a:xfrm>
            <a:off x="5724128" y="5026611"/>
            <a:ext cx="1386700" cy="1275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t>İhraç para birimi ve kıymetin detayını içerir.</a:t>
            </a:r>
          </a:p>
          <a:p>
            <a:r>
              <a:rPr lang="tr-TR" sz="1200" dirty="0" smtClean="0"/>
              <a:t>A,P: Anapara</a:t>
            </a:r>
          </a:p>
          <a:p>
            <a:r>
              <a:rPr lang="tr-TR" sz="1200" dirty="0" smtClean="0"/>
              <a:t>C,K: Kupon</a:t>
            </a:r>
          </a:p>
          <a:p>
            <a:r>
              <a:rPr lang="tr-TR" sz="1200" dirty="0" smtClean="0"/>
              <a:t>T,F : Tüm Menkul Kıymet</a:t>
            </a:r>
            <a:endParaRPr lang="en-US" sz="1200" dirty="0"/>
          </a:p>
        </p:txBody>
      </p:sp>
      <p:sp>
        <p:nvSpPr>
          <p:cNvPr id="14" name="Right Brace 13"/>
          <p:cNvSpPr/>
          <p:nvPr/>
        </p:nvSpPr>
        <p:spPr>
          <a:xfrm rot="5400000">
            <a:off x="7097308" y="4598808"/>
            <a:ext cx="576064" cy="27954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5" name="Rectangle 14"/>
          <p:cNvSpPr/>
          <p:nvPr/>
        </p:nvSpPr>
        <p:spPr>
          <a:xfrm>
            <a:off x="7245570" y="5051641"/>
            <a:ext cx="1386700" cy="1275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200" dirty="0" smtClean="0"/>
              <a:t>İhraç sırasını gösteren </a:t>
            </a:r>
            <a:r>
              <a:rPr lang="tr-TR" sz="1200" dirty="0" err="1" smtClean="0"/>
              <a:t>hanedir.İtfa</a:t>
            </a:r>
            <a:r>
              <a:rPr lang="tr-TR" sz="1200" dirty="0" smtClean="0"/>
              <a:t> </a:t>
            </a:r>
            <a:r>
              <a:rPr lang="tr-TR" sz="1200" dirty="0" err="1" smtClean="0"/>
              <a:t>tarhi</a:t>
            </a:r>
            <a:r>
              <a:rPr lang="tr-TR" sz="1200" dirty="0" smtClean="0"/>
              <a:t> aynı güne denk gelen ihraçlarda öncelik sırasına göre sıralanır.</a:t>
            </a:r>
            <a:endParaRPr lang="en-US" sz="1200" dirty="0"/>
          </a:p>
        </p:txBody>
      </p:sp>
      <p:sp>
        <p:nvSpPr>
          <p:cNvPr id="16" name="Right Brace 15"/>
          <p:cNvSpPr/>
          <p:nvPr/>
        </p:nvSpPr>
        <p:spPr>
          <a:xfrm>
            <a:off x="8263617" y="4077072"/>
            <a:ext cx="340831" cy="35090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7" name="Rectangle 16"/>
          <p:cNvSpPr/>
          <p:nvPr/>
        </p:nvSpPr>
        <p:spPr>
          <a:xfrm>
            <a:off x="8532440" y="3766470"/>
            <a:ext cx="611560" cy="972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dirty="0" smtClean="0"/>
              <a:t>Kontrol Hanesi</a:t>
            </a:r>
            <a:endParaRPr lang="en-US" sz="1100" dirty="0"/>
          </a:p>
        </p:txBody>
      </p:sp>
      <p:sp>
        <p:nvSpPr>
          <p:cNvPr id="3" name="Footer Placeholder 2"/>
          <p:cNvSpPr>
            <a:spLocks noGrp="1"/>
          </p:cNvSpPr>
          <p:nvPr>
            <p:ph type="ftr" sz="quarter" idx="11"/>
          </p:nvPr>
        </p:nvSpPr>
        <p:spPr/>
        <p:txBody>
          <a:bodyPr/>
          <a:lstStyle/>
          <a:p>
            <a:r>
              <a:rPr lang="en-US" smtClean="0"/>
              <a:t>AYNA Komitesi Çalışma Grubu Toplantısı-21/11/2012</a:t>
            </a:r>
            <a:endParaRPr lang="en-US" dirty="0"/>
          </a:p>
        </p:txBody>
      </p:sp>
      <p:sp>
        <p:nvSpPr>
          <p:cNvPr id="18" name="Slide Number Placeholder 17"/>
          <p:cNvSpPr>
            <a:spLocks noGrp="1"/>
          </p:cNvSpPr>
          <p:nvPr>
            <p:ph type="sldNum" sz="quarter" idx="12"/>
          </p:nvPr>
        </p:nvSpPr>
        <p:spPr/>
        <p:txBody>
          <a:bodyPr/>
          <a:lstStyle/>
          <a:p>
            <a:fld id="{E685CC09-6207-4534-82B3-0736E5321B0E}" type="slidenum">
              <a:rPr lang="en-US" smtClean="0"/>
              <a:pPr/>
              <a:t>11</a:t>
            </a:fld>
            <a:endParaRPr lang="en-US" dirty="0"/>
          </a:p>
        </p:txBody>
      </p:sp>
    </p:spTree>
    <p:extLst>
      <p:ext uri="{BB962C8B-B14F-4D97-AF65-F5344CB8AC3E}">
        <p14:creationId xmlns:p14="http://schemas.microsoft.com/office/powerpoint/2010/main" val="141859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107504" y="274638"/>
            <a:ext cx="8856984" cy="1143000"/>
          </a:xfrm>
        </p:spPr>
        <p:txBody>
          <a:bodyPr>
            <a:noAutofit/>
          </a:bodyPr>
          <a:lstStyle/>
          <a:p>
            <a:pPr>
              <a:defRPr/>
            </a:pPr>
            <a:r>
              <a:rPr lang="tr-TR" sz="3000" b="1" dirty="0"/>
              <a:t>ISIN - </a:t>
            </a:r>
            <a:r>
              <a:rPr lang="tr-TR" sz="3000" b="1" dirty="0" smtClean="0"/>
              <a:t>VI</a:t>
            </a:r>
            <a:r>
              <a:rPr lang="tr-TR" sz="3000" b="1" dirty="0"/>
              <a:t/>
            </a:r>
            <a:br>
              <a:rPr lang="tr-TR" sz="3000" b="1" dirty="0"/>
            </a:br>
            <a:r>
              <a:rPr lang="tr-TR" sz="3000" b="1" dirty="0" smtClean="0"/>
              <a:t>ÖSB Araçları Menkul K. ISIN Kodu Tahsis Sistematiği</a:t>
            </a: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1502263154"/>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S</a:t>
                      </a:r>
                      <a:endParaRPr lang="en-US" dirty="0"/>
                    </a:p>
                  </a:txBody>
                  <a:tcPr/>
                </a:tc>
                <a:tc>
                  <a:txBody>
                    <a:bodyPr/>
                    <a:lstStyle/>
                    <a:p>
                      <a:pPr algn="ctr"/>
                      <a:r>
                        <a:rPr lang="tr-TR" dirty="0" smtClean="0"/>
                        <a:t>T</a:t>
                      </a:r>
                      <a:endParaRPr lang="en-US" dirty="0"/>
                    </a:p>
                  </a:txBody>
                  <a:tcPr/>
                </a:tc>
                <a:tc>
                  <a:txBody>
                    <a:bodyPr/>
                    <a:lstStyle/>
                    <a:p>
                      <a:pPr algn="ctr"/>
                      <a:r>
                        <a:rPr lang="tr-TR" dirty="0" smtClean="0"/>
                        <a:t>I</a:t>
                      </a:r>
                      <a:endParaRPr lang="en-US" dirty="0"/>
                    </a:p>
                  </a:txBody>
                  <a:tcPr/>
                </a:tc>
                <a:tc>
                  <a:txBody>
                    <a:bodyPr/>
                    <a:lstStyle/>
                    <a:p>
                      <a:pPr algn="ctr"/>
                      <a:r>
                        <a:rPr lang="tr-TR" dirty="0" smtClean="0"/>
                        <a:t>S</a:t>
                      </a:r>
                      <a:endParaRPr lang="en-US" dirty="0"/>
                    </a:p>
                  </a:txBody>
                  <a:tcPr/>
                </a:tc>
                <a:tc>
                  <a:txBody>
                    <a:bodyPr/>
                    <a:lstStyle/>
                    <a:p>
                      <a:pPr algn="ctr"/>
                      <a:r>
                        <a:rPr lang="tr-TR" dirty="0" smtClean="0"/>
                        <a:t>B</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7</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S</a:t>
                      </a:r>
                      <a:endParaRPr lang="en-US" dirty="0"/>
                    </a:p>
                  </a:txBody>
                  <a:tcPr/>
                </a:tc>
                <a:tc>
                  <a:txBody>
                    <a:bodyPr/>
                    <a:lstStyle/>
                    <a:p>
                      <a:pPr algn="ctr"/>
                      <a:r>
                        <a:rPr lang="tr-TR" dirty="0" smtClean="0"/>
                        <a:t>T</a:t>
                      </a:r>
                      <a:endParaRPr lang="en-US" dirty="0"/>
                    </a:p>
                  </a:txBody>
                  <a:tcPr/>
                </a:tc>
                <a:tc>
                  <a:txBody>
                    <a:bodyPr/>
                    <a:lstStyle/>
                    <a:p>
                      <a:pPr algn="ctr"/>
                      <a:r>
                        <a:rPr lang="tr-TR" dirty="0" smtClean="0"/>
                        <a:t>I</a:t>
                      </a:r>
                      <a:endParaRPr lang="en-US" dirty="0"/>
                    </a:p>
                  </a:txBody>
                  <a:tcPr/>
                </a:tc>
                <a:tc>
                  <a:txBody>
                    <a:bodyPr/>
                    <a:lstStyle/>
                    <a:p>
                      <a:pPr algn="ctr"/>
                      <a:r>
                        <a:rPr lang="tr-TR" dirty="0" smtClean="0"/>
                        <a:t>S</a:t>
                      </a:r>
                      <a:endParaRPr lang="en-US" dirty="0"/>
                    </a:p>
                  </a:txBody>
                  <a:tcPr/>
                </a:tc>
                <a:tc>
                  <a:txBody>
                    <a:bodyPr/>
                    <a:lstStyle/>
                    <a:p>
                      <a:pPr algn="ctr"/>
                      <a:r>
                        <a:rPr lang="tr-TR" dirty="0" smtClean="0"/>
                        <a:t>B</a:t>
                      </a:r>
                      <a:endParaRPr lang="en-US" dirty="0"/>
                    </a:p>
                  </a:txBody>
                  <a:tcPr/>
                </a:tc>
                <a:tc>
                  <a:txBody>
                    <a:bodyPr/>
                    <a:lstStyle/>
                    <a:p>
                      <a:pPr algn="ctr"/>
                      <a:r>
                        <a:rPr lang="tr-TR" dirty="0" smtClean="0"/>
                        <a:t>3</a:t>
                      </a:r>
                      <a:endParaRPr lang="en-US" dirty="0"/>
                    </a:p>
                  </a:txBody>
                  <a:tcPr/>
                </a:tc>
                <a:tc>
                  <a:txBody>
                    <a:bodyPr/>
                    <a:lstStyle/>
                    <a:p>
                      <a:pPr algn="ctr"/>
                      <a:r>
                        <a:rPr lang="tr-TR" dirty="0" smtClean="0"/>
                        <a:t>1</a:t>
                      </a:r>
                      <a:endParaRPr lang="en-US" dirty="0"/>
                    </a:p>
                  </a:txBody>
                  <a:tcPr/>
                </a:tc>
                <a:tc>
                  <a:txBody>
                    <a:bodyPr/>
                    <a:lstStyle/>
                    <a:p>
                      <a:pPr algn="ctr"/>
                      <a:r>
                        <a:rPr lang="tr-TR" dirty="0" smtClean="0"/>
                        <a:t>3</a:t>
                      </a:r>
                      <a:endParaRPr lang="en-US" dirty="0"/>
                    </a:p>
                  </a:txBody>
                  <a:tcPr/>
                </a:tc>
                <a:tc>
                  <a:txBody>
                    <a:bodyPr/>
                    <a:lstStyle/>
                    <a:p>
                      <a:pPr algn="ctr"/>
                      <a:r>
                        <a:rPr lang="tr-TR" dirty="0" smtClean="0"/>
                        <a:t>2</a:t>
                      </a:r>
                      <a:endParaRPr lang="en-US" dirty="0"/>
                    </a:p>
                  </a:txBody>
                  <a:tcPr/>
                </a:tc>
                <a:tc>
                  <a:txBody>
                    <a:bodyPr/>
                    <a:lstStyle/>
                    <a:p>
                      <a:pPr algn="ctr"/>
                      <a:r>
                        <a:rPr lang="tr-TR" dirty="0" smtClean="0"/>
                        <a:t>5</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Q</a:t>
                      </a:r>
                      <a:endParaRPr lang="en-US" dirty="0"/>
                    </a:p>
                  </a:txBody>
                  <a:tcPr/>
                </a:tc>
                <a:tc>
                  <a:txBody>
                    <a:bodyPr/>
                    <a:lstStyle/>
                    <a:p>
                      <a:pPr algn="ctr"/>
                      <a:r>
                        <a:rPr lang="tr-TR" dirty="0" smtClean="0"/>
                        <a:t>A</a:t>
                      </a:r>
                      <a:endParaRPr lang="en-US" dirty="0"/>
                    </a:p>
                  </a:txBody>
                  <a:tcPr/>
                </a:tc>
                <a:tc>
                  <a:txBody>
                    <a:bodyPr/>
                    <a:lstStyle/>
                    <a:p>
                      <a:pPr algn="ctr"/>
                      <a:r>
                        <a:rPr lang="tr-TR" dirty="0" smtClean="0"/>
                        <a:t>K</a:t>
                      </a:r>
                      <a:endParaRPr lang="en-US" dirty="0"/>
                    </a:p>
                  </a:txBody>
                  <a:tcPr/>
                </a:tc>
                <a:tc>
                  <a:txBody>
                    <a:bodyPr/>
                    <a:lstStyle/>
                    <a:p>
                      <a:pPr algn="ctr"/>
                      <a:r>
                        <a:rPr lang="tr-TR" dirty="0" smtClean="0"/>
                        <a:t>Y</a:t>
                      </a:r>
                      <a:endParaRPr lang="en-US" dirty="0"/>
                    </a:p>
                  </a:txBody>
                  <a:tcPr/>
                </a:tc>
                <a:tc>
                  <a:txBody>
                    <a:bodyPr/>
                    <a:lstStyle/>
                    <a:p>
                      <a:pPr algn="ctr"/>
                      <a:r>
                        <a:rPr lang="tr-TR" dirty="0" smtClean="0"/>
                        <a:t>B</a:t>
                      </a:r>
                      <a:endParaRPr lang="en-US" dirty="0"/>
                    </a:p>
                  </a:txBody>
                  <a:tcPr/>
                </a:tc>
                <a:tc>
                  <a:txBody>
                    <a:bodyPr/>
                    <a:lstStyle/>
                    <a:p>
                      <a:pPr algn="ctr"/>
                      <a:r>
                        <a:rPr lang="tr-TR" dirty="0" smtClean="0"/>
                        <a:t>5</a:t>
                      </a:r>
                      <a:endParaRPr lang="en-US" dirty="0"/>
                    </a:p>
                  </a:txBody>
                  <a:tcPr/>
                </a:tc>
                <a:tc>
                  <a:txBody>
                    <a:bodyPr/>
                    <a:lstStyle/>
                    <a:p>
                      <a:pPr algn="ctr"/>
                      <a:r>
                        <a:rPr lang="tr-TR" dirty="0" smtClean="0"/>
                        <a:t>1</a:t>
                      </a:r>
                      <a:endParaRPr lang="en-US" dirty="0"/>
                    </a:p>
                  </a:txBody>
                  <a:tcPr/>
                </a:tc>
                <a:tc>
                  <a:txBody>
                    <a:bodyPr/>
                    <a:lstStyle/>
                    <a:p>
                      <a:pPr algn="ctr"/>
                      <a:r>
                        <a:rPr lang="tr-TR" dirty="0" smtClean="0"/>
                        <a:t>3</a:t>
                      </a:r>
                      <a:endParaRPr lang="en-US" dirty="0"/>
                    </a:p>
                  </a:txBody>
                  <a:tcPr/>
                </a:tc>
                <a:tc>
                  <a:txBody>
                    <a:bodyPr/>
                    <a:lstStyle/>
                    <a:p>
                      <a:pPr algn="ctr"/>
                      <a:r>
                        <a:rPr lang="tr-TR" dirty="0" smtClean="0"/>
                        <a:t>2</a:t>
                      </a:r>
                      <a:endParaRPr lang="en-US" dirty="0"/>
                    </a:p>
                  </a:txBody>
                  <a:tcPr/>
                </a:tc>
                <a:tc>
                  <a:txBody>
                    <a:bodyPr/>
                    <a:lstStyle/>
                    <a:p>
                      <a:pPr algn="ctr"/>
                      <a:r>
                        <a:rPr lang="tr-TR" dirty="0" smtClean="0"/>
                        <a:t>6</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F</a:t>
                      </a:r>
                      <a:endParaRPr lang="en-US" dirty="0"/>
                    </a:p>
                  </a:txBody>
                  <a:tcPr/>
                </a:tc>
                <a:tc>
                  <a:txBody>
                    <a:bodyPr/>
                    <a:lstStyle/>
                    <a:p>
                      <a:pPr algn="ctr"/>
                      <a:r>
                        <a:rPr lang="tr-TR" dirty="0" smtClean="0"/>
                        <a:t>Y</a:t>
                      </a:r>
                      <a:endParaRPr lang="en-US" dirty="0"/>
                    </a:p>
                  </a:txBody>
                  <a:tcPr/>
                </a:tc>
                <a:tc>
                  <a:txBody>
                    <a:bodyPr/>
                    <a:lstStyle/>
                    <a:p>
                      <a:pPr algn="ctr"/>
                      <a:r>
                        <a:rPr lang="tr-TR" dirty="0" smtClean="0"/>
                        <a:t>K</a:t>
                      </a:r>
                      <a:endParaRPr lang="en-US" dirty="0"/>
                    </a:p>
                  </a:txBody>
                  <a:tcPr/>
                </a:tc>
                <a:tc>
                  <a:txBody>
                    <a:bodyPr/>
                    <a:lstStyle/>
                    <a:p>
                      <a:pPr algn="ctr"/>
                      <a:r>
                        <a:rPr lang="tr-TR" dirty="0" smtClean="0"/>
                        <a:t>B</a:t>
                      </a:r>
                      <a:endParaRPr lang="en-US" dirty="0"/>
                    </a:p>
                  </a:txBody>
                  <a:tcPr/>
                </a:tc>
                <a:tc>
                  <a:txBody>
                    <a:bodyPr/>
                    <a:lstStyle/>
                    <a:p>
                      <a:pPr algn="ctr"/>
                      <a:r>
                        <a:rPr lang="tr-TR" dirty="0" smtClean="0"/>
                        <a:t>K</a:t>
                      </a:r>
                      <a:endParaRPr lang="en-US" dirty="0"/>
                    </a:p>
                  </a:txBody>
                  <a:tcPr/>
                </a:tc>
                <a:tc>
                  <a:txBody>
                    <a:bodyPr/>
                    <a:lstStyle/>
                    <a:p>
                      <a:pPr algn="ctr"/>
                      <a:r>
                        <a:rPr lang="tr-TR" dirty="0" smtClean="0"/>
                        <a:t>A</a:t>
                      </a:r>
                      <a:endParaRPr lang="en-US" dirty="0"/>
                    </a:p>
                  </a:txBody>
                  <a:tcPr/>
                </a:tc>
                <a:tc>
                  <a:txBody>
                    <a:bodyPr/>
                    <a:lstStyle/>
                    <a:p>
                      <a:pPr algn="ctr"/>
                      <a:r>
                        <a:rPr lang="tr-TR" dirty="0" smtClean="0"/>
                        <a:t>1</a:t>
                      </a:r>
                      <a:endParaRPr lang="en-US" dirty="0"/>
                    </a:p>
                  </a:txBody>
                  <a:tcPr/>
                </a:tc>
                <a:tc>
                  <a:txBody>
                    <a:bodyPr/>
                    <a:lstStyle/>
                    <a:p>
                      <a:pPr algn="ctr"/>
                      <a:r>
                        <a:rPr lang="tr-TR" dirty="0" smtClean="0"/>
                        <a:t>2</a:t>
                      </a:r>
                      <a:endParaRPr lang="en-US" dirty="0"/>
                    </a:p>
                  </a:txBody>
                  <a:tcPr/>
                </a:tc>
                <a:tc>
                  <a:txBody>
                    <a:bodyPr/>
                    <a:lstStyle/>
                    <a:p>
                      <a:pPr algn="ctr"/>
                      <a:r>
                        <a:rPr lang="tr-TR" dirty="0" smtClean="0"/>
                        <a:t>1</a:t>
                      </a:r>
                      <a:endParaRPr lang="en-US" dirty="0"/>
                    </a:p>
                  </a:txBody>
                  <a:tcPr/>
                </a:tc>
                <a:tc>
                  <a:txBody>
                    <a:bodyPr/>
                    <a:lstStyle/>
                    <a:p>
                      <a:pPr algn="ctr"/>
                      <a:r>
                        <a:rPr lang="tr-TR" dirty="0" smtClean="0"/>
                        <a:t>5</a:t>
                      </a:r>
                      <a:endParaRPr lang="en-US" dirty="0"/>
                    </a:p>
                  </a:txBody>
                  <a:tcPr/>
                </a:tc>
              </a:tr>
            </a:tbl>
          </a:graphicData>
        </a:graphic>
      </p:graphicFrame>
      <p:sp>
        <p:nvSpPr>
          <p:cNvPr id="7" name="Rectangle 6"/>
          <p:cNvSpPr/>
          <p:nvPr/>
        </p:nvSpPr>
        <p:spPr>
          <a:xfrm>
            <a:off x="549673" y="3645024"/>
            <a:ext cx="1131887"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t>ISO 3166 Ülke Kodu </a:t>
            </a:r>
            <a:endParaRPr lang="en-US" sz="1400" dirty="0"/>
          </a:p>
        </p:txBody>
      </p:sp>
      <p:sp>
        <p:nvSpPr>
          <p:cNvPr id="8" name="Right Brace 7"/>
          <p:cNvSpPr/>
          <p:nvPr/>
        </p:nvSpPr>
        <p:spPr>
          <a:xfrm rot="5400000">
            <a:off x="827585" y="2885695"/>
            <a:ext cx="576064" cy="942593"/>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9" name="Right Brace 8"/>
          <p:cNvSpPr/>
          <p:nvPr/>
        </p:nvSpPr>
        <p:spPr>
          <a:xfrm rot="5400000">
            <a:off x="1871700" y="3104964"/>
            <a:ext cx="576064" cy="504056"/>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0" name="Rectangle 9"/>
          <p:cNvSpPr/>
          <p:nvPr/>
        </p:nvSpPr>
        <p:spPr>
          <a:xfrm>
            <a:off x="1763688" y="3645024"/>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t>Menkul Kıymet Türü</a:t>
            </a:r>
          </a:p>
          <a:p>
            <a:r>
              <a:rPr lang="tr-TR" sz="1200" dirty="0" smtClean="0"/>
              <a:t>S : ÖST</a:t>
            </a:r>
          </a:p>
          <a:p>
            <a:r>
              <a:rPr lang="tr-TR" sz="1200" dirty="0" smtClean="0"/>
              <a:t>Q : Banka Bonosu</a:t>
            </a:r>
          </a:p>
          <a:p>
            <a:r>
              <a:rPr lang="tr-TR" sz="1200" dirty="0" smtClean="0"/>
              <a:t>F : Finansman Bonosu</a:t>
            </a:r>
          </a:p>
          <a:p>
            <a:r>
              <a:rPr lang="tr-TR" sz="1200" dirty="0" smtClean="0"/>
              <a:t>P : Diğer ÖS Menkul K.</a:t>
            </a:r>
          </a:p>
          <a:p>
            <a:r>
              <a:rPr lang="tr-TR" sz="1200" dirty="0" smtClean="0"/>
              <a:t>Q: Banka Bonosu</a:t>
            </a:r>
          </a:p>
          <a:p>
            <a:r>
              <a:rPr lang="tr-TR" sz="1200" dirty="0" smtClean="0"/>
              <a:t>D : Kira Sertifikası</a:t>
            </a:r>
          </a:p>
        </p:txBody>
      </p:sp>
      <p:sp>
        <p:nvSpPr>
          <p:cNvPr id="11" name="Right Brace 10"/>
          <p:cNvSpPr/>
          <p:nvPr/>
        </p:nvSpPr>
        <p:spPr>
          <a:xfrm rot="5400000">
            <a:off x="3617938" y="2114899"/>
            <a:ext cx="576064" cy="2484187"/>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2" name="Rectangle 11"/>
          <p:cNvSpPr/>
          <p:nvPr/>
        </p:nvSpPr>
        <p:spPr>
          <a:xfrm>
            <a:off x="3491880" y="3645025"/>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t>İhraççı Kodu </a:t>
            </a:r>
            <a:r>
              <a:rPr lang="tr-TR" sz="1200" dirty="0" err="1" smtClean="0"/>
              <a:t>Takasbank</a:t>
            </a:r>
            <a:r>
              <a:rPr lang="tr-TR" sz="1200" dirty="0" smtClean="0"/>
              <a:t> tarafından tahsis edilen 4 haneli koddur.</a:t>
            </a:r>
          </a:p>
        </p:txBody>
      </p:sp>
      <p:sp>
        <p:nvSpPr>
          <p:cNvPr id="13" name="Right Brace 12"/>
          <p:cNvSpPr/>
          <p:nvPr/>
        </p:nvSpPr>
        <p:spPr>
          <a:xfrm rot="5400000">
            <a:off x="6084168" y="2636914"/>
            <a:ext cx="432048" cy="1296143"/>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4" name="Rectangle 13"/>
          <p:cNvSpPr/>
          <p:nvPr/>
        </p:nvSpPr>
        <p:spPr>
          <a:xfrm>
            <a:off x="5292080" y="3501010"/>
            <a:ext cx="1368152" cy="1008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t>İlk hane itfa ayı, kalan 2 hane itfa yılını göstermektedir.</a:t>
            </a:r>
            <a:endParaRPr lang="en-US" sz="1400" dirty="0"/>
          </a:p>
        </p:txBody>
      </p:sp>
      <p:sp>
        <p:nvSpPr>
          <p:cNvPr id="15" name="Right Brace 14"/>
          <p:cNvSpPr/>
          <p:nvPr/>
        </p:nvSpPr>
        <p:spPr>
          <a:xfrm rot="5400000">
            <a:off x="7376849" y="3217223"/>
            <a:ext cx="576064" cy="27954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6" name="Rectangle 15"/>
          <p:cNvSpPr/>
          <p:nvPr/>
        </p:nvSpPr>
        <p:spPr>
          <a:xfrm>
            <a:off x="6732240" y="3655572"/>
            <a:ext cx="1386700" cy="1275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200" dirty="0" smtClean="0"/>
              <a:t>İhraç sırasını gösteren </a:t>
            </a:r>
            <a:r>
              <a:rPr lang="tr-TR" sz="1200" dirty="0" err="1" smtClean="0"/>
              <a:t>hanedir.İtfa</a:t>
            </a:r>
            <a:r>
              <a:rPr lang="tr-TR" sz="1200" dirty="0" smtClean="0"/>
              <a:t> </a:t>
            </a:r>
            <a:r>
              <a:rPr lang="tr-TR" sz="1200" dirty="0" err="1" smtClean="0"/>
              <a:t>tarhi</a:t>
            </a:r>
            <a:r>
              <a:rPr lang="tr-TR" sz="1200" dirty="0" smtClean="0"/>
              <a:t> aynı güne denk gelen ihraçlarda öncelik sırasına göre sıralanır.</a:t>
            </a:r>
            <a:endParaRPr lang="en-US" sz="1200" dirty="0"/>
          </a:p>
        </p:txBody>
      </p:sp>
      <p:sp>
        <p:nvSpPr>
          <p:cNvPr id="17" name="Right Brace 16"/>
          <p:cNvSpPr/>
          <p:nvPr/>
        </p:nvSpPr>
        <p:spPr>
          <a:xfrm rot="5400000">
            <a:off x="8123276" y="3172343"/>
            <a:ext cx="576064" cy="369296"/>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8" name="Rectangle 17"/>
          <p:cNvSpPr/>
          <p:nvPr/>
        </p:nvSpPr>
        <p:spPr>
          <a:xfrm>
            <a:off x="8226660" y="3655572"/>
            <a:ext cx="611560" cy="972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dirty="0" smtClean="0"/>
              <a:t>Kontrol Hanesi</a:t>
            </a:r>
            <a:endParaRPr lang="en-US" sz="1100" dirty="0"/>
          </a:p>
        </p:txBody>
      </p:sp>
      <p:sp>
        <p:nvSpPr>
          <p:cNvPr id="2" name="Footer Placeholder 1"/>
          <p:cNvSpPr>
            <a:spLocks noGrp="1"/>
          </p:cNvSpPr>
          <p:nvPr>
            <p:ph type="ftr" sz="quarter" idx="11"/>
          </p:nvPr>
        </p:nvSpPr>
        <p:spPr/>
        <p:txBody>
          <a:bodyPr/>
          <a:lstStyle/>
          <a:p>
            <a:r>
              <a:rPr lang="en-US" smtClean="0"/>
              <a:t>AYNA Komitesi Çalışma Grubu Toplantısı-21/11/2012</a:t>
            </a:r>
            <a:endParaRPr lang="en-US" dirty="0"/>
          </a:p>
        </p:txBody>
      </p:sp>
      <p:sp>
        <p:nvSpPr>
          <p:cNvPr id="3" name="Slide Number Placeholder 2"/>
          <p:cNvSpPr>
            <a:spLocks noGrp="1"/>
          </p:cNvSpPr>
          <p:nvPr>
            <p:ph type="sldNum" sz="quarter" idx="12"/>
          </p:nvPr>
        </p:nvSpPr>
        <p:spPr/>
        <p:txBody>
          <a:bodyPr/>
          <a:lstStyle/>
          <a:p>
            <a:fld id="{E685CC09-6207-4534-82B3-0736E5321B0E}" type="slidenum">
              <a:rPr lang="en-US" smtClean="0"/>
              <a:pPr/>
              <a:t>12</a:t>
            </a:fld>
            <a:endParaRPr lang="en-US" dirty="0"/>
          </a:p>
        </p:txBody>
      </p:sp>
    </p:spTree>
    <p:extLst>
      <p:ext uri="{BB962C8B-B14F-4D97-AF65-F5344CB8AC3E}">
        <p14:creationId xmlns:p14="http://schemas.microsoft.com/office/powerpoint/2010/main" val="68575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85800"/>
            <a:ext cx="8928992" cy="1143000"/>
          </a:xfrm>
        </p:spPr>
        <p:txBody>
          <a:bodyPr>
            <a:noAutofit/>
          </a:bodyPr>
          <a:lstStyle/>
          <a:p>
            <a:r>
              <a:rPr lang="tr-TR" sz="3000" b="1" dirty="0"/>
              <a:t>ISIN - </a:t>
            </a:r>
            <a:r>
              <a:rPr lang="tr-TR" sz="3000" b="1" dirty="0" smtClean="0"/>
              <a:t>VII</a:t>
            </a:r>
            <a:r>
              <a:rPr lang="tr-TR" sz="3000" b="1" dirty="0"/>
              <a:t/>
            </a:r>
            <a:br>
              <a:rPr lang="tr-TR" sz="3000" b="1" dirty="0"/>
            </a:br>
            <a:r>
              <a:rPr lang="tr-TR" sz="3000" b="1" dirty="0"/>
              <a:t>Hisse Senedi ve Diğer Menkul </a:t>
            </a:r>
            <a:r>
              <a:rPr lang="tr-TR" sz="3000" b="1" dirty="0" smtClean="0"/>
              <a:t>Kıymet  </a:t>
            </a:r>
            <a:br>
              <a:rPr lang="tr-TR" sz="3000" b="1" dirty="0" smtClean="0"/>
            </a:br>
            <a:r>
              <a:rPr lang="tr-TR" sz="3000" b="1" dirty="0" smtClean="0"/>
              <a:t>Kod </a:t>
            </a:r>
            <a:r>
              <a:rPr lang="tr-TR" sz="3000" b="1" dirty="0"/>
              <a:t>Tahsis Sistematiği</a:t>
            </a:r>
            <a:endParaRPr lang="en-US" sz="3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909493"/>
              </p:ext>
            </p:extLst>
          </p:nvPr>
        </p:nvGraphicFramePr>
        <p:xfrm>
          <a:off x="457200" y="1657608"/>
          <a:ext cx="8229600" cy="148336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E</a:t>
                      </a:r>
                      <a:endParaRPr lang="en-US" dirty="0"/>
                    </a:p>
                  </a:txBody>
                  <a:tcPr/>
                </a:tc>
                <a:tc>
                  <a:txBody>
                    <a:bodyPr/>
                    <a:lstStyle/>
                    <a:p>
                      <a:pPr algn="ctr"/>
                      <a:r>
                        <a:rPr lang="tr-TR" dirty="0" smtClean="0"/>
                        <a:t>A</a:t>
                      </a:r>
                      <a:endParaRPr lang="en-US" dirty="0"/>
                    </a:p>
                  </a:txBody>
                  <a:tcPr/>
                </a:tc>
                <a:tc>
                  <a:txBody>
                    <a:bodyPr/>
                    <a:lstStyle/>
                    <a:p>
                      <a:pPr algn="ctr"/>
                      <a:r>
                        <a:rPr lang="tr-TR" dirty="0" smtClean="0"/>
                        <a:t>K</a:t>
                      </a:r>
                      <a:endParaRPr lang="en-US" dirty="0"/>
                    </a:p>
                  </a:txBody>
                  <a:tcPr/>
                </a:tc>
                <a:tc>
                  <a:txBody>
                    <a:bodyPr/>
                    <a:lstStyle/>
                    <a:p>
                      <a:pPr algn="ctr"/>
                      <a:r>
                        <a:rPr lang="tr-TR" dirty="0" smtClean="0"/>
                        <a:t>B</a:t>
                      </a:r>
                      <a:endParaRPr lang="en-US" dirty="0"/>
                    </a:p>
                  </a:txBody>
                  <a:tcPr/>
                </a:tc>
                <a:tc>
                  <a:txBody>
                    <a:bodyPr/>
                    <a:lstStyle/>
                    <a:p>
                      <a:pPr algn="ctr"/>
                      <a:r>
                        <a:rPr lang="tr-TR" dirty="0" smtClean="0"/>
                        <a:t>K</a:t>
                      </a:r>
                      <a:endParaRPr lang="en-US" dirty="0"/>
                    </a:p>
                  </a:txBody>
                  <a:tcPr/>
                </a:tc>
                <a:tc>
                  <a:txBody>
                    <a:bodyPr/>
                    <a:lstStyle/>
                    <a:p>
                      <a:pPr algn="ctr"/>
                      <a:r>
                        <a:rPr lang="tr-TR" dirty="0" smtClean="0"/>
                        <a:t>0</a:t>
                      </a:r>
                      <a:endParaRPr lang="en-US" dirty="0"/>
                    </a:p>
                  </a:txBody>
                  <a:tcPr/>
                </a:tc>
                <a:tc>
                  <a:txBody>
                    <a:bodyPr/>
                    <a:lstStyle/>
                    <a:p>
                      <a:pPr algn="ctr"/>
                      <a:r>
                        <a:rPr lang="tr-TR" dirty="0" smtClean="0"/>
                        <a:t>0</a:t>
                      </a:r>
                      <a:endParaRPr lang="en-US" dirty="0"/>
                    </a:p>
                  </a:txBody>
                  <a:tcPr/>
                </a:tc>
                <a:tc>
                  <a:txBody>
                    <a:bodyPr/>
                    <a:lstStyle/>
                    <a:p>
                      <a:pPr algn="ctr"/>
                      <a:r>
                        <a:rPr lang="tr-TR" dirty="0" smtClean="0"/>
                        <a:t>0</a:t>
                      </a:r>
                      <a:endParaRPr lang="en-US" dirty="0"/>
                    </a:p>
                  </a:txBody>
                  <a:tcPr/>
                </a:tc>
                <a:tc>
                  <a:txBody>
                    <a:bodyPr/>
                    <a:lstStyle/>
                    <a:p>
                      <a:pPr algn="ctr"/>
                      <a:r>
                        <a:rPr lang="tr-TR" dirty="0" smtClean="0"/>
                        <a:t>1</a:t>
                      </a:r>
                      <a:endParaRPr lang="en-US" dirty="0"/>
                    </a:p>
                  </a:txBody>
                  <a:tcPr/>
                </a:tc>
                <a:tc>
                  <a:txBody>
                    <a:bodyPr/>
                    <a:lstStyle/>
                    <a:p>
                      <a:pPr algn="ctr"/>
                      <a:r>
                        <a:rPr lang="tr-TR" dirty="0" smtClean="0"/>
                        <a:t>9</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Y</a:t>
                      </a:r>
                      <a:endParaRPr lang="en-US" dirty="0"/>
                    </a:p>
                  </a:txBody>
                  <a:tcPr/>
                </a:tc>
                <a:tc>
                  <a:txBody>
                    <a:bodyPr/>
                    <a:lstStyle/>
                    <a:p>
                      <a:pPr algn="ctr"/>
                      <a:r>
                        <a:rPr lang="tr-TR" dirty="0" smtClean="0"/>
                        <a:t>T</a:t>
                      </a:r>
                      <a:endParaRPr lang="en-US" dirty="0"/>
                    </a:p>
                  </a:txBody>
                  <a:tcPr/>
                </a:tc>
                <a:tc>
                  <a:txBody>
                    <a:bodyPr/>
                    <a:lstStyle/>
                    <a:p>
                      <a:pPr algn="ctr"/>
                      <a:r>
                        <a:rPr lang="tr-TR" dirty="0" smtClean="0"/>
                        <a:t>I</a:t>
                      </a:r>
                      <a:endParaRPr lang="en-US" dirty="0"/>
                    </a:p>
                  </a:txBody>
                  <a:tcPr/>
                </a:tc>
                <a:tc>
                  <a:txBody>
                    <a:bodyPr/>
                    <a:lstStyle/>
                    <a:p>
                      <a:pPr algn="ctr"/>
                      <a:r>
                        <a:rPr lang="tr-TR" dirty="0" smtClean="0"/>
                        <a:t>S</a:t>
                      </a:r>
                      <a:endParaRPr lang="en-US" dirty="0"/>
                    </a:p>
                  </a:txBody>
                  <a:tcPr/>
                </a:tc>
                <a:tc>
                  <a:txBody>
                    <a:bodyPr/>
                    <a:lstStyle/>
                    <a:p>
                      <a:pPr algn="ctr"/>
                      <a:r>
                        <a:rPr lang="tr-TR" dirty="0" smtClean="0"/>
                        <a:t>B</a:t>
                      </a:r>
                      <a:endParaRPr lang="en-US" dirty="0"/>
                    </a:p>
                  </a:txBody>
                  <a:tcPr/>
                </a:tc>
                <a:tc>
                  <a:txBody>
                    <a:bodyPr/>
                    <a:lstStyle/>
                    <a:p>
                      <a:pPr algn="ctr"/>
                      <a:r>
                        <a:rPr lang="tr-TR" dirty="0" smtClean="0"/>
                        <a:t>0</a:t>
                      </a:r>
                      <a:endParaRPr lang="en-US" dirty="0"/>
                    </a:p>
                  </a:txBody>
                  <a:tcPr/>
                </a:tc>
                <a:tc>
                  <a:txBody>
                    <a:bodyPr/>
                    <a:lstStyle/>
                    <a:p>
                      <a:pPr algn="ctr"/>
                      <a:r>
                        <a:rPr lang="tr-TR" dirty="0" smtClean="0"/>
                        <a:t>0</a:t>
                      </a:r>
                      <a:endParaRPr lang="en-US" dirty="0"/>
                    </a:p>
                  </a:txBody>
                  <a:tcPr/>
                </a:tc>
                <a:tc>
                  <a:txBody>
                    <a:bodyPr/>
                    <a:lstStyle/>
                    <a:p>
                      <a:pPr algn="ctr"/>
                      <a:r>
                        <a:rPr lang="tr-TR" dirty="0" smtClean="0"/>
                        <a:t>0</a:t>
                      </a:r>
                      <a:endParaRPr lang="en-US" dirty="0"/>
                    </a:p>
                  </a:txBody>
                  <a:tcPr/>
                </a:tc>
                <a:tc>
                  <a:txBody>
                    <a:bodyPr/>
                    <a:lstStyle/>
                    <a:p>
                      <a:pPr algn="ctr"/>
                      <a:r>
                        <a:rPr lang="tr-TR" dirty="0" smtClean="0"/>
                        <a:t>1</a:t>
                      </a:r>
                      <a:endParaRPr lang="en-US" dirty="0"/>
                    </a:p>
                  </a:txBody>
                  <a:tcPr/>
                </a:tc>
                <a:tc>
                  <a:txBody>
                    <a:bodyPr/>
                    <a:lstStyle/>
                    <a:p>
                      <a:pPr algn="ctr"/>
                      <a:r>
                        <a:rPr lang="tr-TR" dirty="0" smtClean="0"/>
                        <a:t>1</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W</a:t>
                      </a:r>
                      <a:endParaRPr lang="en-US" dirty="0"/>
                    </a:p>
                  </a:txBody>
                  <a:tcPr/>
                </a:tc>
                <a:tc>
                  <a:txBody>
                    <a:bodyPr/>
                    <a:lstStyle/>
                    <a:p>
                      <a:pPr algn="ctr"/>
                      <a:r>
                        <a:rPr lang="tr-TR" dirty="0" smtClean="0"/>
                        <a:t>I</a:t>
                      </a:r>
                      <a:endParaRPr lang="en-US" dirty="0"/>
                    </a:p>
                  </a:txBody>
                  <a:tcPr/>
                </a:tc>
                <a:tc>
                  <a:txBody>
                    <a:bodyPr/>
                    <a:lstStyle/>
                    <a:p>
                      <a:pPr algn="ctr"/>
                      <a:r>
                        <a:rPr lang="tr-TR" dirty="0" smtClean="0"/>
                        <a:t>S</a:t>
                      </a:r>
                      <a:endParaRPr lang="en-US" dirty="0"/>
                    </a:p>
                  </a:txBody>
                  <a:tcPr/>
                </a:tc>
                <a:tc>
                  <a:txBody>
                    <a:bodyPr/>
                    <a:lstStyle/>
                    <a:p>
                      <a:pPr algn="ctr"/>
                      <a:r>
                        <a:rPr lang="tr-TR" dirty="0" smtClean="0"/>
                        <a:t>M</a:t>
                      </a:r>
                      <a:endParaRPr lang="en-US" dirty="0"/>
                    </a:p>
                  </a:txBody>
                  <a:tcPr/>
                </a:tc>
                <a:tc>
                  <a:txBody>
                    <a:bodyPr/>
                    <a:lstStyle/>
                    <a:p>
                      <a:pPr algn="ctr"/>
                      <a:r>
                        <a:rPr lang="tr-TR" dirty="0" smtClean="0"/>
                        <a:t>D</a:t>
                      </a:r>
                      <a:endParaRPr lang="en-US" dirty="0"/>
                    </a:p>
                  </a:txBody>
                  <a:tcPr/>
                </a:tc>
                <a:tc>
                  <a:txBody>
                    <a:bodyPr/>
                    <a:lstStyle/>
                    <a:p>
                      <a:pPr algn="ctr"/>
                      <a:r>
                        <a:rPr lang="tr-TR" dirty="0" smtClean="0"/>
                        <a:t>0</a:t>
                      </a:r>
                      <a:endParaRPr lang="en-US" dirty="0"/>
                    </a:p>
                  </a:txBody>
                  <a:tcPr/>
                </a:tc>
                <a:tc>
                  <a:txBody>
                    <a:bodyPr/>
                    <a:lstStyle/>
                    <a:p>
                      <a:pPr algn="ctr"/>
                      <a:r>
                        <a:rPr lang="tr-TR" dirty="0" smtClean="0"/>
                        <a:t>0</a:t>
                      </a:r>
                      <a:endParaRPr lang="en-US" dirty="0"/>
                    </a:p>
                  </a:txBody>
                  <a:tcPr/>
                </a:tc>
                <a:tc>
                  <a:txBody>
                    <a:bodyPr/>
                    <a:lstStyle/>
                    <a:p>
                      <a:pPr algn="ctr"/>
                      <a:r>
                        <a:rPr lang="tr-TR" dirty="0" smtClean="0"/>
                        <a:t>0</a:t>
                      </a:r>
                      <a:endParaRPr lang="en-US" dirty="0"/>
                    </a:p>
                  </a:txBody>
                  <a:tcPr/>
                </a:tc>
                <a:tc>
                  <a:txBody>
                    <a:bodyPr/>
                    <a:lstStyle/>
                    <a:p>
                      <a:pPr algn="ctr"/>
                      <a:r>
                        <a:rPr lang="tr-TR" dirty="0" smtClean="0"/>
                        <a:t>1</a:t>
                      </a:r>
                      <a:endParaRPr lang="en-US" dirty="0"/>
                    </a:p>
                  </a:txBody>
                  <a:tcPr/>
                </a:tc>
                <a:tc>
                  <a:txBody>
                    <a:bodyPr/>
                    <a:lstStyle/>
                    <a:p>
                      <a:pPr algn="ctr"/>
                      <a:r>
                        <a:rPr lang="tr-TR" dirty="0" smtClean="0"/>
                        <a:t>8</a:t>
                      </a:r>
                      <a:endParaRPr lang="en-US" dirty="0"/>
                    </a:p>
                  </a:txBody>
                  <a:tcPr/>
                </a:tc>
              </a:tr>
              <a:tr h="370840">
                <a:tc>
                  <a:txBody>
                    <a:bodyPr/>
                    <a:lstStyle/>
                    <a:p>
                      <a:pPr algn="ctr"/>
                      <a:r>
                        <a:rPr lang="tr-TR" dirty="0" smtClean="0"/>
                        <a:t>T</a:t>
                      </a:r>
                      <a:endParaRPr lang="en-US" dirty="0"/>
                    </a:p>
                  </a:txBody>
                  <a:tcPr/>
                </a:tc>
                <a:tc>
                  <a:txBody>
                    <a:bodyPr/>
                    <a:lstStyle/>
                    <a:p>
                      <a:pPr algn="ctr"/>
                      <a:r>
                        <a:rPr lang="tr-TR" dirty="0" smtClean="0"/>
                        <a:t>R</a:t>
                      </a:r>
                      <a:endParaRPr lang="en-US" dirty="0"/>
                    </a:p>
                  </a:txBody>
                  <a:tcPr/>
                </a:tc>
                <a:tc>
                  <a:txBody>
                    <a:bodyPr/>
                    <a:lstStyle/>
                    <a:p>
                      <a:pPr algn="ctr"/>
                      <a:r>
                        <a:rPr lang="tr-TR" dirty="0" smtClean="0"/>
                        <a:t>R</a:t>
                      </a:r>
                      <a:endParaRPr lang="en-US" dirty="0"/>
                    </a:p>
                  </a:txBody>
                  <a:tcPr/>
                </a:tc>
                <a:tc>
                  <a:txBody>
                    <a:bodyPr/>
                    <a:lstStyle/>
                    <a:p>
                      <a:pPr algn="ctr"/>
                      <a:r>
                        <a:rPr lang="tr-TR" dirty="0" smtClean="0"/>
                        <a:t>L</a:t>
                      </a:r>
                      <a:endParaRPr lang="en-US" dirty="0"/>
                    </a:p>
                  </a:txBody>
                  <a:tcPr/>
                </a:tc>
                <a:tc>
                  <a:txBody>
                    <a:bodyPr/>
                    <a:lstStyle/>
                    <a:p>
                      <a:pPr algn="ctr"/>
                      <a:r>
                        <a:rPr lang="tr-TR" dirty="0" smtClean="0"/>
                        <a:t>B</a:t>
                      </a:r>
                      <a:endParaRPr lang="en-US" dirty="0"/>
                    </a:p>
                  </a:txBody>
                  <a:tcPr/>
                </a:tc>
                <a:tc>
                  <a:txBody>
                    <a:bodyPr/>
                    <a:lstStyle/>
                    <a:p>
                      <a:pPr algn="ctr"/>
                      <a:r>
                        <a:rPr lang="tr-TR" dirty="0" smtClean="0"/>
                        <a:t>T</a:t>
                      </a:r>
                      <a:endParaRPr lang="en-US" dirty="0"/>
                    </a:p>
                  </a:txBody>
                  <a:tcPr/>
                </a:tc>
                <a:tc>
                  <a:txBody>
                    <a:bodyPr/>
                    <a:lstStyle/>
                    <a:p>
                      <a:pPr algn="ctr"/>
                      <a:r>
                        <a:rPr lang="tr-TR" dirty="0" smtClean="0"/>
                        <a:t>V</a:t>
                      </a:r>
                      <a:endParaRPr lang="en-US" dirty="0"/>
                    </a:p>
                  </a:txBody>
                  <a:tcPr/>
                </a:tc>
                <a:tc>
                  <a:txBody>
                    <a:bodyPr/>
                    <a:lstStyle/>
                    <a:p>
                      <a:pPr algn="ctr"/>
                      <a:r>
                        <a:rPr lang="tr-TR" dirty="0" smtClean="0"/>
                        <a:t>0</a:t>
                      </a:r>
                      <a:endParaRPr lang="en-US" dirty="0"/>
                    </a:p>
                  </a:txBody>
                  <a:tcPr/>
                </a:tc>
                <a:tc>
                  <a:txBody>
                    <a:bodyPr/>
                    <a:lstStyle/>
                    <a:p>
                      <a:pPr algn="ctr"/>
                      <a:r>
                        <a:rPr lang="tr-TR" dirty="0" smtClean="0"/>
                        <a:t>0</a:t>
                      </a:r>
                      <a:endParaRPr lang="en-US" dirty="0"/>
                    </a:p>
                  </a:txBody>
                  <a:tcPr/>
                </a:tc>
                <a:tc>
                  <a:txBody>
                    <a:bodyPr/>
                    <a:lstStyle/>
                    <a:p>
                      <a:pPr algn="ctr"/>
                      <a:r>
                        <a:rPr lang="tr-TR" dirty="0" smtClean="0"/>
                        <a:t>0</a:t>
                      </a:r>
                      <a:endParaRPr lang="en-US" dirty="0"/>
                    </a:p>
                  </a:txBody>
                  <a:tcPr/>
                </a:tc>
                <a:tc>
                  <a:txBody>
                    <a:bodyPr/>
                    <a:lstStyle/>
                    <a:p>
                      <a:pPr algn="ctr"/>
                      <a:r>
                        <a:rPr lang="tr-TR" dirty="0" smtClean="0"/>
                        <a:t>1</a:t>
                      </a:r>
                      <a:endParaRPr lang="en-US" dirty="0"/>
                    </a:p>
                  </a:txBody>
                  <a:tcPr/>
                </a:tc>
                <a:tc>
                  <a:txBody>
                    <a:bodyPr/>
                    <a:lstStyle/>
                    <a:p>
                      <a:pPr algn="ctr"/>
                      <a:r>
                        <a:rPr lang="tr-TR" dirty="0" smtClean="0"/>
                        <a:t>7</a:t>
                      </a:r>
                      <a:endParaRPr lang="en-US" dirty="0"/>
                    </a:p>
                  </a:txBody>
                  <a:tcPr/>
                </a:tc>
              </a:tr>
            </a:tbl>
          </a:graphicData>
        </a:graphic>
      </p:graphicFrame>
      <p:sp>
        <p:nvSpPr>
          <p:cNvPr id="6" name="Rectangle 5"/>
          <p:cNvSpPr/>
          <p:nvPr/>
        </p:nvSpPr>
        <p:spPr>
          <a:xfrm>
            <a:off x="467544" y="3573016"/>
            <a:ext cx="1131887"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t>ISO 3166 Ülke Kodu </a:t>
            </a:r>
            <a:endParaRPr lang="en-US" sz="1400" dirty="0"/>
          </a:p>
        </p:txBody>
      </p:sp>
      <p:sp>
        <p:nvSpPr>
          <p:cNvPr id="7" name="Right Brace 6"/>
          <p:cNvSpPr/>
          <p:nvPr/>
        </p:nvSpPr>
        <p:spPr>
          <a:xfrm rot="5400000">
            <a:off x="745455" y="2813687"/>
            <a:ext cx="576064" cy="942593"/>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8" name="Right Brace 7"/>
          <p:cNvSpPr/>
          <p:nvPr/>
        </p:nvSpPr>
        <p:spPr>
          <a:xfrm rot="5400000">
            <a:off x="1871700" y="3104964"/>
            <a:ext cx="576064" cy="504056"/>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9" name="Rectangle 8"/>
          <p:cNvSpPr/>
          <p:nvPr/>
        </p:nvSpPr>
        <p:spPr>
          <a:xfrm>
            <a:off x="1646287" y="3645024"/>
            <a:ext cx="1485553"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400" dirty="0" smtClean="0"/>
          </a:p>
          <a:p>
            <a:pPr algn="ctr"/>
            <a:r>
              <a:rPr lang="tr-TR" sz="1400" dirty="0" smtClean="0"/>
              <a:t>Menkul Kıymet Türü</a:t>
            </a:r>
          </a:p>
          <a:p>
            <a:r>
              <a:rPr lang="tr-TR" sz="1400" dirty="0" smtClean="0"/>
              <a:t>A: Endeks</a:t>
            </a:r>
          </a:p>
          <a:p>
            <a:r>
              <a:rPr lang="tr-TR" sz="1400" dirty="0" smtClean="0"/>
              <a:t>C : Sertifikalar</a:t>
            </a:r>
          </a:p>
          <a:p>
            <a:r>
              <a:rPr lang="tr-TR" sz="1400" dirty="0" smtClean="0"/>
              <a:t>E : Hisse Senedi</a:t>
            </a:r>
          </a:p>
          <a:p>
            <a:r>
              <a:rPr lang="tr-TR" sz="1400" dirty="0" smtClean="0"/>
              <a:t>O: Opsiyonlar</a:t>
            </a:r>
          </a:p>
          <a:p>
            <a:r>
              <a:rPr lang="tr-TR" sz="1400" dirty="0" smtClean="0"/>
              <a:t>V: </a:t>
            </a:r>
            <a:r>
              <a:rPr lang="tr-TR" sz="1400" dirty="0" err="1" smtClean="0"/>
              <a:t>Futures</a:t>
            </a:r>
            <a:endParaRPr lang="tr-TR" sz="1400" dirty="0" smtClean="0"/>
          </a:p>
          <a:p>
            <a:r>
              <a:rPr lang="tr-TR" sz="1400" dirty="0" smtClean="0"/>
              <a:t>W: Varant</a:t>
            </a:r>
          </a:p>
          <a:p>
            <a:r>
              <a:rPr lang="tr-TR" sz="1400" dirty="0" smtClean="0"/>
              <a:t>Y: Yatırım Fonu</a:t>
            </a:r>
          </a:p>
          <a:p>
            <a:endParaRPr lang="tr-TR" sz="1400" dirty="0" smtClean="0"/>
          </a:p>
          <a:p>
            <a:endParaRPr lang="en-US" sz="1400" dirty="0"/>
          </a:p>
        </p:txBody>
      </p:sp>
      <p:sp>
        <p:nvSpPr>
          <p:cNvPr id="10" name="Right Brace 9"/>
          <p:cNvSpPr/>
          <p:nvPr/>
        </p:nvSpPr>
        <p:spPr>
          <a:xfrm rot="5400000">
            <a:off x="3617938" y="2114899"/>
            <a:ext cx="576064" cy="2484187"/>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1" name="Rectangle 10"/>
          <p:cNvSpPr/>
          <p:nvPr/>
        </p:nvSpPr>
        <p:spPr>
          <a:xfrm>
            <a:off x="3347864" y="3645025"/>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smtClean="0"/>
              <a:t>İhraççı Kodu </a:t>
            </a:r>
            <a:r>
              <a:rPr lang="tr-TR" sz="1200" dirty="0" err="1" smtClean="0"/>
              <a:t>Takasbank</a:t>
            </a:r>
            <a:r>
              <a:rPr lang="tr-TR" sz="1200" dirty="0" smtClean="0"/>
              <a:t> tarafından tahsis edilen 4 haneli koddur.</a:t>
            </a:r>
          </a:p>
        </p:txBody>
      </p:sp>
      <p:sp>
        <p:nvSpPr>
          <p:cNvPr id="12" name="Right Brace 11"/>
          <p:cNvSpPr/>
          <p:nvPr/>
        </p:nvSpPr>
        <p:spPr>
          <a:xfrm rot="5400000">
            <a:off x="6480213" y="2240869"/>
            <a:ext cx="504054" cy="216024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3" name="Rectangle 12"/>
          <p:cNvSpPr/>
          <p:nvPr/>
        </p:nvSpPr>
        <p:spPr>
          <a:xfrm>
            <a:off x="5508104" y="3573017"/>
            <a:ext cx="2448272" cy="1275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200" dirty="0" smtClean="0"/>
              <a:t>İhraç sırasını gösteren hanedir. Öncelik sırasına göre sıralanır.</a:t>
            </a:r>
            <a:endParaRPr lang="en-US" sz="1200" dirty="0"/>
          </a:p>
        </p:txBody>
      </p:sp>
      <p:sp>
        <p:nvSpPr>
          <p:cNvPr id="14" name="Right Brace 13"/>
          <p:cNvSpPr/>
          <p:nvPr/>
        </p:nvSpPr>
        <p:spPr>
          <a:xfrm rot="5400000">
            <a:off x="8123276" y="3172343"/>
            <a:ext cx="576064" cy="369296"/>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sp>
        <p:nvSpPr>
          <p:cNvPr id="15" name="Rectangle 14"/>
          <p:cNvSpPr/>
          <p:nvPr/>
        </p:nvSpPr>
        <p:spPr>
          <a:xfrm>
            <a:off x="8105528" y="3655572"/>
            <a:ext cx="611560" cy="972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100" dirty="0" smtClean="0"/>
              <a:t>Kontrol Hanesi</a:t>
            </a:r>
            <a:endParaRPr lang="en-US" sz="1100" dirty="0"/>
          </a:p>
        </p:txBody>
      </p:sp>
      <p:sp>
        <p:nvSpPr>
          <p:cNvPr id="3" name="Footer Placeholder 2"/>
          <p:cNvSpPr>
            <a:spLocks noGrp="1"/>
          </p:cNvSpPr>
          <p:nvPr>
            <p:ph type="ftr" sz="quarter" idx="11"/>
          </p:nvPr>
        </p:nvSpPr>
        <p:spPr/>
        <p:txBody>
          <a:bodyPr/>
          <a:lstStyle/>
          <a:p>
            <a:r>
              <a:rPr lang="en-US" smtClean="0"/>
              <a:t>AYNA Komitesi Çalışma Grubu Toplantısı-21/11/2012</a:t>
            </a:r>
            <a:endParaRPr lang="en-US" dirty="0"/>
          </a:p>
        </p:txBody>
      </p:sp>
      <p:sp>
        <p:nvSpPr>
          <p:cNvPr id="16" name="Slide Number Placeholder 15"/>
          <p:cNvSpPr>
            <a:spLocks noGrp="1"/>
          </p:cNvSpPr>
          <p:nvPr>
            <p:ph type="sldNum" sz="quarter" idx="12"/>
          </p:nvPr>
        </p:nvSpPr>
        <p:spPr/>
        <p:txBody>
          <a:bodyPr/>
          <a:lstStyle/>
          <a:p>
            <a:fld id="{E685CC09-6207-4534-82B3-0736E5321B0E}" type="slidenum">
              <a:rPr lang="en-US" smtClean="0"/>
              <a:pPr/>
              <a:t>13</a:t>
            </a:fld>
            <a:endParaRPr lang="en-US" dirty="0"/>
          </a:p>
        </p:txBody>
      </p:sp>
    </p:spTree>
    <p:extLst>
      <p:ext uri="{BB962C8B-B14F-4D97-AF65-F5344CB8AC3E}">
        <p14:creationId xmlns:p14="http://schemas.microsoft.com/office/powerpoint/2010/main" val="1009462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fontScale="90000"/>
          </a:bodyPr>
          <a:lstStyle/>
          <a:p>
            <a:r>
              <a:rPr lang="tr-TR" b="1" dirty="0" smtClean="0"/>
              <a:t>ISIN </a:t>
            </a:r>
            <a:r>
              <a:rPr lang="tr-TR" b="1" dirty="0"/>
              <a:t>- </a:t>
            </a:r>
            <a:r>
              <a:rPr lang="tr-TR" b="1" dirty="0" smtClean="0"/>
              <a:t>VIII</a:t>
            </a:r>
            <a:br>
              <a:rPr lang="tr-TR" b="1" dirty="0" smtClean="0"/>
            </a:br>
            <a:r>
              <a:rPr lang="tr-TR" b="1" dirty="0" smtClean="0"/>
              <a:t>Genel Kodlama Sistematiği Tercihleri</a:t>
            </a:r>
            <a:endParaRPr lang="en-US" b="1" dirty="0"/>
          </a:p>
        </p:txBody>
      </p:sp>
      <p:sp>
        <p:nvSpPr>
          <p:cNvPr id="3" name="Content Placeholder 2"/>
          <p:cNvSpPr>
            <a:spLocks noGrp="1"/>
          </p:cNvSpPr>
          <p:nvPr>
            <p:ph idx="1"/>
          </p:nvPr>
        </p:nvSpPr>
        <p:spPr>
          <a:xfrm>
            <a:off x="457200" y="1600200"/>
            <a:ext cx="3250704" cy="4525963"/>
          </a:xfrm>
        </p:spPr>
        <p:txBody>
          <a:bodyPr>
            <a:normAutofit/>
          </a:bodyPr>
          <a:lstStyle/>
          <a:p>
            <a:r>
              <a:rPr lang="tr-TR" dirty="0" smtClean="0"/>
              <a:t>Konuşan kod</a:t>
            </a:r>
          </a:p>
          <a:p>
            <a:pPr marL="685800" lvl="2" fontAlgn="t">
              <a:buFont typeface="Wingdings" pitchFamily="2" charset="2"/>
              <a:buChar char="ü"/>
            </a:pPr>
            <a:endParaRPr lang="tr-TR" sz="1400" dirty="0" smtClean="0">
              <a:solidFill>
                <a:schemeClr val="dk1"/>
              </a:solidFill>
            </a:endParaRPr>
          </a:p>
          <a:p>
            <a:pPr marL="685800" lvl="2" fontAlgn="t">
              <a:buFont typeface="Wingdings" pitchFamily="2" charset="2"/>
              <a:buChar char="ü"/>
            </a:pPr>
            <a:r>
              <a:rPr lang="tr-TR" sz="1400" dirty="0" smtClean="0">
                <a:solidFill>
                  <a:schemeClr val="dk1"/>
                </a:solidFill>
              </a:rPr>
              <a:t>TR Y TISB 0001 1 </a:t>
            </a:r>
            <a:endParaRPr lang="en-US" sz="1400" dirty="0">
              <a:solidFill>
                <a:schemeClr val="dk1"/>
              </a:solidFill>
            </a:endParaRPr>
          </a:p>
          <a:p>
            <a:pPr marL="0" indent="0">
              <a:buNone/>
            </a:pPr>
            <a:endParaRPr lang="tr-TR" dirty="0" smtClean="0"/>
          </a:p>
          <a:p>
            <a:pPr marL="342900" lvl="1" indent="-342900">
              <a:buFont typeface="Arial" pitchFamily="34" charset="0"/>
              <a:buChar char="•"/>
            </a:pPr>
            <a:r>
              <a:rPr lang="tr-TR" dirty="0" smtClean="0"/>
              <a:t>Konuşmayan kod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55843396"/>
              </p:ext>
            </p:extLst>
          </p:nvPr>
        </p:nvGraphicFramePr>
        <p:xfrm>
          <a:off x="899592" y="3717032"/>
          <a:ext cx="2844800" cy="2110740"/>
        </p:xfrm>
        <a:graphic>
          <a:graphicData uri="http://schemas.openxmlformats.org/drawingml/2006/table">
            <a:tbl>
              <a:tblPr>
                <a:tableStyleId>{5C22544A-7EE6-4342-B048-85BDC9FD1C3A}</a:tableStyleId>
              </a:tblPr>
              <a:tblGrid>
                <a:gridCol w="2844800"/>
              </a:tblGrid>
              <a:tr h="0">
                <a:tc>
                  <a:txBody>
                    <a:bodyPr/>
                    <a:lstStyle/>
                    <a:p>
                      <a:pPr marL="285750" indent="-285750" algn="l" fontAlgn="t">
                        <a:buFont typeface="Wingdings" pitchFamily="2" charset="2"/>
                        <a:buChar char="ü"/>
                      </a:pPr>
                      <a:r>
                        <a:rPr lang="en-US" sz="1400" u="none" strike="noStrike" dirty="0">
                          <a:effectLst/>
                        </a:rPr>
                        <a:t>AT0000856323</a:t>
                      </a:r>
                      <a:endParaRPr lang="en-US" sz="1400" b="0" i="0" u="none" strike="noStrike" dirty="0">
                        <a:solidFill>
                          <a:srgbClr val="000000"/>
                        </a:solidFill>
                        <a:effectLst/>
                        <a:latin typeface="Inherit"/>
                      </a:endParaRPr>
                    </a:p>
                  </a:txBody>
                  <a:tcPr marL="0" marR="0" marT="190500" marB="0">
                    <a:noFill/>
                  </a:tcPr>
                </a:tc>
              </a:tr>
              <a:tr h="114300">
                <a:tc>
                  <a:txBody>
                    <a:bodyPr/>
                    <a:lstStyle/>
                    <a:p>
                      <a:pPr marL="285750" indent="-285750" algn="l" fontAlgn="t">
                        <a:buFont typeface="Wingdings" pitchFamily="2" charset="2"/>
                        <a:buChar char="ü"/>
                      </a:pPr>
                      <a:r>
                        <a:rPr lang="en-US" sz="1400" u="none" strike="noStrike" dirty="0">
                          <a:effectLst/>
                        </a:rPr>
                        <a:t>DE0009781989</a:t>
                      </a:r>
                      <a:endParaRPr lang="en-US" sz="1400" b="0" i="0" u="none" strike="noStrike" dirty="0">
                        <a:solidFill>
                          <a:srgbClr val="000000"/>
                        </a:solidFill>
                        <a:effectLst/>
                        <a:latin typeface="Inherit"/>
                      </a:endParaRPr>
                    </a:p>
                  </a:txBody>
                  <a:tcPr marL="0" marR="0" marT="0" marB="0">
                    <a:noFill/>
                  </a:tcPr>
                </a:tc>
              </a:tr>
              <a:tr h="114300">
                <a:tc>
                  <a:txBody>
                    <a:bodyPr/>
                    <a:lstStyle/>
                    <a:p>
                      <a:pPr marL="285750" indent="-285750" algn="l" fontAlgn="t">
                        <a:buFont typeface="Wingdings" pitchFamily="2" charset="2"/>
                        <a:buChar char="ü"/>
                      </a:pPr>
                      <a:r>
                        <a:rPr lang="en-US" sz="1400" u="none" strike="noStrike" dirty="0">
                          <a:effectLst/>
                        </a:rPr>
                        <a:t>CH0002789250</a:t>
                      </a:r>
                      <a:endParaRPr lang="en-US" sz="1400" b="0" i="0" u="none" strike="noStrike" dirty="0">
                        <a:solidFill>
                          <a:srgbClr val="000000"/>
                        </a:solidFill>
                        <a:effectLst/>
                        <a:latin typeface="Inherit"/>
                      </a:endParaRPr>
                    </a:p>
                  </a:txBody>
                  <a:tcPr marL="0" marR="0" marT="0" marB="0">
                    <a:noFill/>
                  </a:tcPr>
                </a:tc>
              </a:tr>
              <a:tr h="114300">
                <a:tc>
                  <a:txBody>
                    <a:bodyPr/>
                    <a:lstStyle/>
                    <a:p>
                      <a:pPr marL="285750" indent="-285750" algn="l" fontAlgn="t">
                        <a:buFont typeface="Wingdings" pitchFamily="2" charset="2"/>
                        <a:buChar char="ü"/>
                      </a:pPr>
                      <a:r>
                        <a:rPr lang="en-US" sz="1400" u="none" strike="noStrike" dirty="0">
                          <a:effectLst/>
                        </a:rPr>
                        <a:t>LU0047987325</a:t>
                      </a:r>
                      <a:endParaRPr lang="en-US" sz="1400" b="0" i="0" u="none" strike="noStrike" dirty="0">
                        <a:solidFill>
                          <a:srgbClr val="000000"/>
                        </a:solidFill>
                        <a:effectLst/>
                        <a:latin typeface="Inherit"/>
                      </a:endParaRPr>
                    </a:p>
                  </a:txBody>
                  <a:tcPr marL="0" marR="0" marT="0" marB="0">
                    <a:noFill/>
                  </a:tcPr>
                </a:tc>
              </a:tr>
              <a:tr h="114300">
                <a:tc>
                  <a:txBody>
                    <a:bodyPr/>
                    <a:lstStyle/>
                    <a:p>
                      <a:pPr marL="285750" indent="-285750" algn="l" fontAlgn="t">
                        <a:buFont typeface="Wingdings" pitchFamily="2" charset="2"/>
                        <a:buChar char="ü"/>
                      </a:pPr>
                      <a:r>
                        <a:rPr lang="en-US" sz="1400" u="none" strike="noStrike" dirty="0">
                          <a:effectLst/>
                        </a:rPr>
                        <a:t>IE0000597124</a:t>
                      </a:r>
                      <a:endParaRPr lang="en-US" sz="1400" b="0" i="0" u="none" strike="noStrike" dirty="0">
                        <a:solidFill>
                          <a:srgbClr val="000000"/>
                        </a:solidFill>
                        <a:effectLst/>
                        <a:latin typeface="Inherit"/>
                      </a:endParaRPr>
                    </a:p>
                  </a:txBody>
                  <a:tcPr marL="0" marR="0" marT="0" marB="0">
                    <a:noFill/>
                  </a:tcPr>
                </a:tc>
              </a:tr>
              <a:tr h="114300">
                <a:tc>
                  <a:txBody>
                    <a:bodyPr/>
                    <a:lstStyle/>
                    <a:p>
                      <a:pPr marL="285750" indent="-285750" algn="l" fontAlgn="t">
                        <a:buFont typeface="Wingdings" pitchFamily="2" charset="2"/>
                        <a:buChar char="ü"/>
                      </a:pPr>
                      <a:r>
                        <a:rPr lang="en-US" sz="1400" u="none" strike="noStrike" dirty="0">
                          <a:effectLst/>
                        </a:rPr>
                        <a:t>GB0000799923</a:t>
                      </a:r>
                      <a:endParaRPr lang="en-US" sz="1400" b="0" i="0" u="none" strike="noStrike" dirty="0">
                        <a:solidFill>
                          <a:srgbClr val="000000"/>
                        </a:solidFill>
                        <a:effectLst/>
                        <a:latin typeface="Inherit"/>
                      </a:endParaRPr>
                    </a:p>
                  </a:txBody>
                  <a:tcPr marL="0" marR="0" marT="0" marB="0">
                    <a:noFill/>
                  </a:tcPr>
                </a:tc>
              </a:tr>
              <a:tr h="114300">
                <a:tc>
                  <a:txBody>
                    <a:bodyPr/>
                    <a:lstStyle/>
                    <a:p>
                      <a:pPr marL="285750" indent="-285750" algn="l" fontAlgn="t">
                        <a:buFont typeface="Wingdings" pitchFamily="2" charset="2"/>
                        <a:buChar char="ü"/>
                      </a:pPr>
                      <a:r>
                        <a:rPr lang="en-US" sz="1400" u="none" strike="noStrike" dirty="0">
                          <a:effectLst/>
                        </a:rPr>
                        <a:t>FR0000284689</a:t>
                      </a:r>
                      <a:endParaRPr lang="en-US" sz="1400" b="0" i="0" u="none" strike="noStrike" dirty="0">
                        <a:solidFill>
                          <a:srgbClr val="000000"/>
                        </a:solidFill>
                        <a:effectLst/>
                        <a:latin typeface="Inherit"/>
                      </a:endParaRPr>
                    </a:p>
                  </a:txBody>
                  <a:tcPr marL="0" marR="0" marT="0" marB="0">
                    <a:noFill/>
                  </a:tcPr>
                </a:tc>
              </a:tr>
              <a:tr h="114300">
                <a:tc>
                  <a:txBody>
                    <a:bodyPr/>
                    <a:lstStyle/>
                    <a:p>
                      <a:pPr marL="285750" indent="-285750" algn="l" fontAlgn="t">
                        <a:buFont typeface="Wingdings" pitchFamily="2" charset="2"/>
                        <a:buChar char="ü"/>
                      </a:pPr>
                      <a:r>
                        <a:rPr lang="en-US" sz="1400" u="none" strike="noStrike" dirty="0" smtClean="0">
                          <a:effectLst/>
                        </a:rPr>
                        <a:t>BE0948469037</a:t>
                      </a:r>
                      <a:endParaRPr lang="tr-TR" sz="1400" u="none" strike="noStrike" dirty="0" smtClean="0">
                        <a:effectLst/>
                      </a:endParaRPr>
                    </a:p>
                    <a:p>
                      <a:pPr marL="285750" indent="-285750" algn="l" fontAlgn="t">
                        <a:buFont typeface="Wingdings" pitchFamily="2" charset="2"/>
                        <a:buChar char="ü"/>
                      </a:pPr>
                      <a:r>
                        <a:rPr lang="en-US" sz="1400" u="none" strike="noStrike" kern="1200" dirty="0" smtClean="0">
                          <a:solidFill>
                            <a:schemeClr val="dk1"/>
                          </a:solidFill>
                          <a:effectLst/>
                          <a:latin typeface="+mn-lt"/>
                          <a:ea typeface="+mn-ea"/>
                          <a:cs typeface="+mn-cs"/>
                        </a:rPr>
                        <a:t>XD018850570</a:t>
                      </a:r>
                      <a:endParaRPr lang="en-US" sz="1400" u="none" strike="noStrike" kern="1200" dirty="0">
                        <a:solidFill>
                          <a:schemeClr val="dk1"/>
                        </a:solidFill>
                        <a:effectLst/>
                        <a:latin typeface="+mn-lt"/>
                        <a:ea typeface="+mn-ea"/>
                        <a:cs typeface="+mn-cs"/>
                      </a:endParaRPr>
                    </a:p>
                  </a:txBody>
                  <a:tcPr marL="0" marR="0" marT="0" marB="0">
                    <a:noFill/>
                  </a:tcPr>
                </a:tc>
              </a:tr>
            </a:tbl>
          </a:graphicData>
        </a:graphic>
      </p:graphicFrame>
      <p:sp>
        <p:nvSpPr>
          <p:cNvPr id="6" name="Footer Placeholder 5"/>
          <p:cNvSpPr>
            <a:spLocks noGrp="1"/>
          </p:cNvSpPr>
          <p:nvPr>
            <p:ph type="ftr" sz="quarter" idx="11"/>
          </p:nvPr>
        </p:nvSpPr>
        <p:spPr/>
        <p:txBody>
          <a:bodyPr/>
          <a:lstStyle/>
          <a:p>
            <a:r>
              <a:rPr lang="en-US" smtClean="0"/>
              <a:t>AYNA Komitesi Çalışma Grubu Toplantısı-21/11/2012</a:t>
            </a:r>
            <a:endParaRPr lang="en-US" dirty="0"/>
          </a:p>
        </p:txBody>
      </p:sp>
      <p:sp>
        <p:nvSpPr>
          <p:cNvPr id="7" name="Slide Number Placeholder 6"/>
          <p:cNvSpPr>
            <a:spLocks noGrp="1"/>
          </p:cNvSpPr>
          <p:nvPr>
            <p:ph type="sldNum" sz="quarter" idx="12"/>
          </p:nvPr>
        </p:nvSpPr>
        <p:spPr/>
        <p:txBody>
          <a:bodyPr/>
          <a:lstStyle/>
          <a:p>
            <a:fld id="{E685CC09-6207-4534-82B3-0736E5321B0E}" type="slidenum">
              <a:rPr lang="en-US" smtClean="0"/>
              <a:pPr/>
              <a:t>14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8896830"/>
              </p:ext>
            </p:extLst>
          </p:nvPr>
        </p:nvGraphicFramePr>
        <p:xfrm>
          <a:off x="3923928" y="1412776"/>
          <a:ext cx="4680520" cy="5222748"/>
        </p:xfrm>
        <a:graphic>
          <a:graphicData uri="http://schemas.openxmlformats.org/drawingml/2006/table">
            <a:tbl>
              <a:tblPr firstRow="1" firstCol="1" bandRow="1">
                <a:tableStyleId>{5C22544A-7EE6-4342-B048-85BDC9FD1C3A}</a:tableStyleId>
              </a:tblPr>
              <a:tblGrid>
                <a:gridCol w="292656"/>
                <a:gridCol w="4387864"/>
              </a:tblGrid>
              <a:tr h="174075">
                <a:tc>
                  <a:txBody>
                    <a:bodyPr/>
                    <a:lstStyle/>
                    <a:p>
                      <a:pPr marL="0" marR="0">
                        <a:lnSpc>
                          <a:spcPct val="115000"/>
                        </a:lnSpc>
                        <a:spcBef>
                          <a:spcPts val="0"/>
                        </a:spcBef>
                        <a:spcAft>
                          <a:spcPts val="0"/>
                        </a:spcAft>
                      </a:pPr>
                      <a:endParaRPr lang="en-US" sz="8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tr-TR" sz="1200" dirty="0" smtClean="0">
                          <a:effectLst/>
                          <a:latin typeface="Calibri"/>
                          <a:ea typeface="Calibri"/>
                          <a:cs typeface="Times New Roman"/>
                        </a:rPr>
                        <a:t>MENKUL KIYMET KATEGORİSİ</a:t>
                      </a:r>
                      <a:endParaRPr lang="en-US" sz="12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A</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ENDEKSLER </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B</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HAZİNE BONOSU</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C</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SERTİFİKALAR</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D</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KİRA SERTİFİKASI(SUKUK)</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E</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HİSSE SENEDİ ( </a:t>
                      </a:r>
                      <a:r>
                        <a:rPr lang="en-US" sz="900" dirty="0" err="1">
                          <a:effectLst/>
                        </a:rPr>
                        <a:t>Hamiline</a:t>
                      </a:r>
                      <a:r>
                        <a:rPr lang="en-US" sz="900" dirty="0">
                          <a:effectLst/>
                        </a:rPr>
                        <a:t>, </a:t>
                      </a:r>
                      <a:r>
                        <a:rPr lang="en-US" sz="900" dirty="0" err="1">
                          <a:effectLst/>
                        </a:rPr>
                        <a:t>Nama</a:t>
                      </a:r>
                      <a:r>
                        <a:rPr lang="en-US" sz="900" dirty="0">
                          <a:effectLst/>
                        </a:rPr>
                        <a:t>,  </a:t>
                      </a:r>
                      <a:r>
                        <a:rPr lang="en-US" sz="900" dirty="0" err="1">
                          <a:effectLst/>
                        </a:rPr>
                        <a:t>Kurucu</a:t>
                      </a:r>
                      <a:r>
                        <a:rPr lang="en-US" sz="900" dirty="0">
                          <a:effectLst/>
                        </a:rPr>
                        <a:t>, OYHS,  </a:t>
                      </a:r>
                      <a:r>
                        <a:rPr lang="en-US" sz="900" dirty="0" err="1">
                          <a:effectLst/>
                        </a:rPr>
                        <a:t>Katılma</a:t>
                      </a:r>
                      <a:r>
                        <a:rPr lang="en-US" sz="900" dirty="0">
                          <a:effectLst/>
                        </a:rPr>
                        <a:t> </a:t>
                      </a:r>
                      <a:r>
                        <a:rPr lang="en-US" sz="900" dirty="0" err="1">
                          <a:effectLst/>
                        </a:rPr>
                        <a:t>İntifa</a:t>
                      </a:r>
                      <a:r>
                        <a:rPr lang="en-US" sz="900" dirty="0">
                          <a:effectLst/>
                        </a:rPr>
                        <a:t> </a:t>
                      </a:r>
                      <a:r>
                        <a:rPr lang="en-US" sz="900" dirty="0" err="1">
                          <a:effectLst/>
                        </a:rPr>
                        <a:t>Senedi</a:t>
                      </a:r>
                      <a:r>
                        <a:rPr lang="en-US" sz="900" dirty="0">
                          <a:effectLst/>
                        </a:rPr>
                        <a:t>, HS </a:t>
                      </a:r>
                      <a:r>
                        <a:rPr lang="en-US" sz="900" dirty="0" err="1">
                          <a:effectLst/>
                        </a:rPr>
                        <a:t>Makbuzu</a:t>
                      </a:r>
                      <a:r>
                        <a:rPr lang="en-US" sz="900" dirty="0">
                          <a:effectLst/>
                        </a:rPr>
                        <a:t> )</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F</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FİNANSMAN BONOSU</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G</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GOS </a:t>
                      </a:r>
                      <a:r>
                        <a:rPr lang="en-US" sz="900" dirty="0" err="1">
                          <a:effectLst/>
                        </a:rPr>
                        <a:t>ve</a:t>
                      </a:r>
                      <a:r>
                        <a:rPr lang="en-US" sz="900" dirty="0">
                          <a:effectLst/>
                        </a:rPr>
                        <a:t> KOİ </a:t>
                      </a:r>
                      <a:r>
                        <a:rPr lang="en-US" sz="900" dirty="0" err="1">
                          <a:effectLst/>
                        </a:rPr>
                        <a:t>tarafından</a:t>
                      </a:r>
                      <a:r>
                        <a:rPr lang="en-US" sz="900" dirty="0">
                          <a:effectLst/>
                        </a:rPr>
                        <a:t> </a:t>
                      </a:r>
                      <a:r>
                        <a:rPr lang="en-US" sz="900" dirty="0" err="1">
                          <a:effectLst/>
                        </a:rPr>
                        <a:t>ihraç</a:t>
                      </a:r>
                      <a:r>
                        <a:rPr lang="en-US" sz="900" dirty="0">
                          <a:effectLst/>
                        </a:rPr>
                        <a:t> </a:t>
                      </a:r>
                      <a:r>
                        <a:rPr lang="en-US" sz="900" dirty="0" err="1">
                          <a:effectLst/>
                        </a:rPr>
                        <a:t>edilen</a:t>
                      </a:r>
                      <a:r>
                        <a:rPr lang="en-US" sz="900" dirty="0">
                          <a:effectLst/>
                        </a:rPr>
                        <a:t> </a:t>
                      </a:r>
                      <a:r>
                        <a:rPr lang="en-US" sz="900" dirty="0" err="1">
                          <a:effectLst/>
                        </a:rPr>
                        <a:t>borçlanma</a:t>
                      </a:r>
                      <a:r>
                        <a:rPr lang="en-US" sz="900" dirty="0">
                          <a:effectLst/>
                        </a:rPr>
                        <a:t> </a:t>
                      </a:r>
                      <a:r>
                        <a:rPr lang="en-US" sz="900" dirty="0" err="1">
                          <a:effectLst/>
                        </a:rPr>
                        <a:t>araçları</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H</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HALKA ARZ</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I</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FAİZLER (İnterbank </a:t>
                      </a:r>
                      <a:r>
                        <a:rPr lang="en-US" sz="900" dirty="0" err="1">
                          <a:effectLst/>
                        </a:rPr>
                        <a:t>Faizi</a:t>
                      </a:r>
                      <a:r>
                        <a:rPr lang="en-US" sz="900" dirty="0">
                          <a:effectLst/>
                        </a:rPr>
                        <a:t> , M.B. </a:t>
                      </a:r>
                      <a:r>
                        <a:rPr lang="en-US" sz="900" dirty="0" err="1">
                          <a:effectLst/>
                        </a:rPr>
                        <a:t>Faizi</a:t>
                      </a:r>
                      <a:r>
                        <a:rPr lang="en-US" sz="900" dirty="0">
                          <a:effectLst/>
                        </a:rPr>
                        <a:t> vs..)</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solidFill>
                            <a:srgbClr val="FF0000"/>
                          </a:solidFill>
                          <a:effectLst/>
                        </a:rPr>
                        <a:t>J</a:t>
                      </a:r>
                      <a:endParaRPr lang="en-US" sz="1100" dirty="0">
                        <a:solidFill>
                          <a:srgbClr val="FF0000"/>
                        </a:solidFill>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 </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K</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KIYMETLİ MADENLER </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L</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TL </a:t>
                      </a:r>
                      <a:r>
                        <a:rPr lang="en-US" sz="900" dirty="0" err="1">
                          <a:effectLst/>
                        </a:rPr>
                        <a:t>İhraçları</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M</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TCMB İHRAÇLARI (</a:t>
                      </a:r>
                      <a:r>
                        <a:rPr lang="en-US" sz="900" dirty="0" err="1">
                          <a:effectLst/>
                        </a:rPr>
                        <a:t>Likidite</a:t>
                      </a:r>
                      <a:r>
                        <a:rPr lang="en-US" sz="900" dirty="0">
                          <a:effectLst/>
                        </a:rPr>
                        <a:t> </a:t>
                      </a:r>
                      <a:r>
                        <a:rPr lang="en-US" sz="900" dirty="0" err="1">
                          <a:effectLst/>
                        </a:rPr>
                        <a:t>Senedi</a:t>
                      </a:r>
                      <a:r>
                        <a:rPr lang="en-US" sz="900" dirty="0">
                          <a:effectLst/>
                        </a:rPr>
                        <a:t> vs...)</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N</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GAYRİMENKUL SERTİFİKASI</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O</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OPSİYONLAR</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P</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DİĞER ÖZEL SEKTÖR M.K. ( K/Z </a:t>
                      </a:r>
                      <a:r>
                        <a:rPr lang="en-US" sz="900" dirty="0" err="1">
                          <a:effectLst/>
                        </a:rPr>
                        <a:t>Ortaklığı</a:t>
                      </a:r>
                      <a:r>
                        <a:rPr lang="en-US" sz="900" dirty="0">
                          <a:effectLst/>
                        </a:rPr>
                        <a:t> </a:t>
                      </a:r>
                      <a:r>
                        <a:rPr lang="en-US" sz="900" dirty="0" err="1">
                          <a:effectLst/>
                        </a:rPr>
                        <a:t>Belgesi</a:t>
                      </a:r>
                      <a:r>
                        <a:rPr lang="en-US" sz="900" dirty="0">
                          <a:effectLst/>
                        </a:rPr>
                        <a:t>, VDMK, VTMK, Banka Gar. Bono)</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Q</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BANKA BONOSU</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R</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RÜÇHAN HAKKI (</a:t>
                      </a:r>
                      <a:r>
                        <a:rPr lang="en-US" sz="900" dirty="0" err="1">
                          <a:effectLst/>
                        </a:rPr>
                        <a:t>Hisse</a:t>
                      </a:r>
                      <a:r>
                        <a:rPr lang="en-US" sz="900" dirty="0">
                          <a:effectLst/>
                        </a:rPr>
                        <a:t> </a:t>
                      </a:r>
                      <a:r>
                        <a:rPr lang="en-US" sz="900" dirty="0" err="1">
                          <a:effectLst/>
                        </a:rPr>
                        <a:t>Senedi</a:t>
                      </a:r>
                      <a:r>
                        <a:rPr lang="en-US" sz="900" dirty="0">
                          <a:effectLst/>
                        </a:rPr>
                        <a:t>)</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S</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ÖZEL SEKTÖR TAHVİLİ </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T</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DEVLET TAHVİLİ</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U</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MAKBUZ</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V</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FUTURES (Futures </a:t>
                      </a:r>
                      <a:r>
                        <a:rPr lang="en-US" sz="900" dirty="0" err="1">
                          <a:effectLst/>
                        </a:rPr>
                        <a:t>Enstrümanlar</a:t>
                      </a:r>
                      <a:r>
                        <a:rPr lang="en-US" sz="900" dirty="0">
                          <a:effectLst/>
                        </a:rPr>
                        <a:t> </a:t>
                      </a:r>
                      <a:r>
                        <a:rPr lang="en-US" sz="900" dirty="0" err="1">
                          <a:effectLst/>
                        </a:rPr>
                        <a:t>ve</a:t>
                      </a:r>
                      <a:r>
                        <a:rPr lang="en-US" sz="900" dirty="0">
                          <a:effectLst/>
                        </a:rPr>
                        <a:t> </a:t>
                      </a:r>
                      <a:r>
                        <a:rPr lang="en-US" sz="900" dirty="0" err="1">
                          <a:effectLst/>
                        </a:rPr>
                        <a:t>Diğer</a:t>
                      </a:r>
                      <a:r>
                        <a:rPr lang="en-US" sz="900" dirty="0">
                          <a:effectLst/>
                        </a:rPr>
                        <a:t> </a:t>
                      </a:r>
                      <a:r>
                        <a:rPr lang="en-US" sz="900" dirty="0" err="1">
                          <a:effectLst/>
                        </a:rPr>
                        <a:t>Vadeli</a:t>
                      </a:r>
                      <a:r>
                        <a:rPr lang="en-US" sz="900" dirty="0">
                          <a:effectLst/>
                        </a:rPr>
                        <a:t> </a:t>
                      </a:r>
                      <a:r>
                        <a:rPr lang="en-US" sz="900" dirty="0" err="1">
                          <a:effectLst/>
                        </a:rPr>
                        <a:t>Enstrümanlar</a:t>
                      </a:r>
                      <a:r>
                        <a:rPr lang="en-US" sz="900" dirty="0">
                          <a:effectLst/>
                        </a:rPr>
                        <a:t>)</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W</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VARANTLAR VE DİĞER HAKLAR</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X</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DİĞER MENKUL KIYMETLER ( </a:t>
                      </a:r>
                      <a:r>
                        <a:rPr lang="en-US" sz="900" dirty="0" err="1">
                          <a:effectLst/>
                        </a:rPr>
                        <a:t>Rüçhan</a:t>
                      </a:r>
                      <a:r>
                        <a:rPr lang="en-US" sz="900" dirty="0">
                          <a:effectLst/>
                        </a:rPr>
                        <a:t> </a:t>
                      </a:r>
                      <a:r>
                        <a:rPr lang="en-US" sz="900" dirty="0" err="1">
                          <a:effectLst/>
                        </a:rPr>
                        <a:t>Haklı</a:t>
                      </a:r>
                      <a:r>
                        <a:rPr lang="en-US" sz="900" dirty="0">
                          <a:effectLst/>
                        </a:rPr>
                        <a:t> </a:t>
                      </a:r>
                      <a:r>
                        <a:rPr lang="en-US" sz="900" dirty="0" err="1">
                          <a:effectLst/>
                        </a:rPr>
                        <a:t>Tahvil</a:t>
                      </a:r>
                      <a:r>
                        <a:rPr lang="en-US" sz="900" dirty="0">
                          <a:effectLst/>
                        </a:rPr>
                        <a:t>, </a:t>
                      </a:r>
                      <a:r>
                        <a:rPr lang="en-US" sz="900" dirty="0" err="1">
                          <a:effectLst/>
                        </a:rPr>
                        <a:t>Kar</a:t>
                      </a:r>
                      <a:r>
                        <a:rPr lang="en-US" sz="900" dirty="0">
                          <a:effectLst/>
                        </a:rPr>
                        <a:t> </a:t>
                      </a:r>
                      <a:r>
                        <a:rPr lang="en-US" sz="900" dirty="0" err="1">
                          <a:effectLst/>
                        </a:rPr>
                        <a:t>İşt</a:t>
                      </a:r>
                      <a:r>
                        <a:rPr lang="en-US" sz="900" dirty="0">
                          <a:effectLst/>
                        </a:rPr>
                        <a:t>. </a:t>
                      </a:r>
                      <a:r>
                        <a:rPr lang="en-US" sz="900" dirty="0" err="1">
                          <a:effectLst/>
                        </a:rPr>
                        <a:t>Tahvil</a:t>
                      </a:r>
                      <a:r>
                        <a:rPr lang="en-US" sz="900" dirty="0">
                          <a:effectLst/>
                        </a:rPr>
                        <a:t>, HS </a:t>
                      </a:r>
                      <a:r>
                        <a:rPr lang="en-US" sz="900" dirty="0" err="1">
                          <a:effectLst/>
                        </a:rPr>
                        <a:t>ile</a:t>
                      </a:r>
                      <a:r>
                        <a:rPr lang="en-US" sz="900" dirty="0">
                          <a:effectLst/>
                        </a:rPr>
                        <a:t> </a:t>
                      </a:r>
                      <a:r>
                        <a:rPr lang="en-US" sz="900" dirty="0" err="1">
                          <a:effectLst/>
                        </a:rPr>
                        <a:t>Değiş.Tahvil</a:t>
                      </a:r>
                      <a:r>
                        <a:rPr lang="en-US" sz="900" dirty="0">
                          <a:effectLst/>
                        </a:rPr>
                        <a:t> )</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Y</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YATIRIM FONU KATILMA BELGELERİ (</a:t>
                      </a:r>
                      <a:r>
                        <a:rPr lang="en-US" sz="900" dirty="0" err="1">
                          <a:effectLst/>
                        </a:rPr>
                        <a:t>Borsa</a:t>
                      </a:r>
                      <a:r>
                        <a:rPr lang="en-US" sz="900" dirty="0">
                          <a:effectLst/>
                        </a:rPr>
                        <a:t> Y.F., Men. </a:t>
                      </a:r>
                      <a:r>
                        <a:rPr lang="en-US" sz="900" dirty="0" err="1">
                          <a:effectLst/>
                        </a:rPr>
                        <a:t>Kıy</a:t>
                      </a:r>
                      <a:r>
                        <a:rPr lang="en-US" sz="900" dirty="0">
                          <a:effectLst/>
                        </a:rPr>
                        <a:t>. Y.F., </a:t>
                      </a:r>
                      <a:r>
                        <a:rPr lang="en-US" sz="900" dirty="0" err="1">
                          <a:effectLst/>
                        </a:rPr>
                        <a:t>Emeklilik</a:t>
                      </a:r>
                      <a:r>
                        <a:rPr lang="en-US" sz="900" dirty="0">
                          <a:effectLst/>
                        </a:rPr>
                        <a:t> Y.F.)</a:t>
                      </a:r>
                      <a:endParaRPr lang="en-US" sz="800" dirty="0">
                        <a:effectLst/>
                        <a:latin typeface="Calibri"/>
                        <a:ea typeface="Calibri"/>
                        <a:cs typeface="Times New Roman"/>
                      </a:endParaRPr>
                    </a:p>
                  </a:txBody>
                  <a:tcPr marL="52223" marR="52223" marT="0" marB="0" anchor="b"/>
                </a:tc>
              </a:tr>
              <a:tr h="174075">
                <a:tc>
                  <a:txBody>
                    <a:bodyPr/>
                    <a:lstStyle/>
                    <a:p>
                      <a:pPr marL="0" marR="0">
                        <a:lnSpc>
                          <a:spcPct val="115000"/>
                        </a:lnSpc>
                        <a:spcBef>
                          <a:spcPts val="0"/>
                        </a:spcBef>
                        <a:spcAft>
                          <a:spcPts val="0"/>
                        </a:spcAft>
                      </a:pPr>
                      <a:r>
                        <a:rPr lang="en-US" sz="1100" dirty="0">
                          <a:effectLst/>
                        </a:rPr>
                        <a:t>Z</a:t>
                      </a:r>
                      <a:endParaRPr lang="en-US" sz="1100" dirty="0">
                        <a:effectLst/>
                        <a:latin typeface="Calibri"/>
                        <a:ea typeface="Calibri"/>
                        <a:cs typeface="Times New Roman"/>
                      </a:endParaRPr>
                    </a:p>
                  </a:txBody>
                  <a:tcPr marL="52223" marR="52223" marT="0" marB="0" anchor="b"/>
                </a:tc>
                <a:tc>
                  <a:txBody>
                    <a:bodyPr/>
                    <a:lstStyle/>
                    <a:p>
                      <a:pPr marL="0" marR="0">
                        <a:lnSpc>
                          <a:spcPct val="115000"/>
                        </a:lnSpc>
                        <a:spcBef>
                          <a:spcPts val="0"/>
                        </a:spcBef>
                        <a:spcAft>
                          <a:spcPts val="0"/>
                        </a:spcAft>
                      </a:pPr>
                      <a:r>
                        <a:rPr lang="en-US" sz="900" dirty="0">
                          <a:effectLst/>
                        </a:rPr>
                        <a:t>DİĞER FİNANSAL ENSTRÜMANLAR</a:t>
                      </a:r>
                      <a:endParaRPr lang="en-US" sz="800" dirty="0">
                        <a:effectLst/>
                        <a:latin typeface="Calibri"/>
                        <a:ea typeface="Calibri"/>
                        <a:cs typeface="Times New Roman"/>
                      </a:endParaRPr>
                    </a:p>
                  </a:txBody>
                  <a:tcPr marL="52223" marR="52223" marT="0" marB="0" anchor="b"/>
                </a:tc>
              </a:tr>
            </a:tbl>
          </a:graphicData>
        </a:graphic>
      </p:graphicFrame>
    </p:spTree>
    <p:extLst>
      <p:ext uri="{BB962C8B-B14F-4D97-AF65-F5344CB8AC3E}">
        <p14:creationId xmlns:p14="http://schemas.microsoft.com/office/powerpoint/2010/main" val="4070443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b="1" dirty="0" smtClean="0"/>
              <a:t>CFI KODU - I</a:t>
            </a:r>
            <a:endParaRPr lang="en-US" b="1" dirty="0"/>
          </a:p>
        </p:txBody>
      </p:sp>
      <p:sp>
        <p:nvSpPr>
          <p:cNvPr id="3" name="Content Placeholder 2"/>
          <p:cNvSpPr>
            <a:spLocks noGrp="1"/>
          </p:cNvSpPr>
          <p:nvPr>
            <p:ph idx="1"/>
          </p:nvPr>
        </p:nvSpPr>
        <p:spPr>
          <a:xfrm>
            <a:off x="107504" y="1600200"/>
            <a:ext cx="8928992" cy="4525963"/>
          </a:xfrm>
        </p:spPr>
        <p:txBody>
          <a:bodyPr/>
          <a:lstStyle/>
          <a:p>
            <a:pPr>
              <a:defRPr/>
            </a:pPr>
            <a:r>
              <a:rPr lang="tr-TR" dirty="0" smtClean="0"/>
              <a:t>Finansal Enstrümanların Sınıflandırılması için tahsis edilen koddur. </a:t>
            </a:r>
          </a:p>
          <a:p>
            <a:pPr>
              <a:defRPr/>
            </a:pPr>
            <a:r>
              <a:rPr lang="tr-TR" dirty="0" smtClean="0"/>
              <a:t>Kod 6 adet harften oluşur:</a:t>
            </a:r>
          </a:p>
          <a:p>
            <a:pPr>
              <a:defRPr/>
            </a:pPr>
            <a:endParaRPr lang="tr-TR" dirty="0" smtClean="0"/>
          </a:p>
          <a:p>
            <a:pPr lvl="2">
              <a:buFont typeface="Wingdings" pitchFamily="2" charset="2"/>
              <a:buNone/>
              <a:defRPr/>
            </a:pPr>
            <a:r>
              <a:rPr lang="tr-TR" sz="3000" dirty="0" smtClean="0"/>
              <a:t>1- İlk harf menkul kıymet kategorisini gösterir.</a:t>
            </a:r>
          </a:p>
          <a:p>
            <a:pPr lvl="2">
              <a:buFont typeface="Wingdings" pitchFamily="2" charset="2"/>
              <a:buNone/>
              <a:defRPr/>
            </a:pPr>
            <a:r>
              <a:rPr lang="tr-TR" sz="3000" dirty="0" smtClean="0"/>
              <a:t>2- İkinci harf grubunu gösterir.</a:t>
            </a:r>
          </a:p>
          <a:p>
            <a:pPr lvl="2">
              <a:buFont typeface="Wingdings" pitchFamily="2" charset="2"/>
              <a:buNone/>
              <a:defRPr/>
            </a:pPr>
            <a:r>
              <a:rPr lang="tr-TR" sz="3000" dirty="0" smtClean="0"/>
              <a:t>3- Kalan harflerde kıymete özgü nitelikleri gösterir. </a:t>
            </a:r>
            <a:endParaRPr lang="en-US" sz="3000" dirty="0"/>
          </a:p>
        </p:txBody>
      </p:sp>
      <p:sp>
        <p:nvSpPr>
          <p:cNvPr id="5" name="Footer Placeholder 4"/>
          <p:cNvSpPr>
            <a:spLocks noGrp="1"/>
          </p:cNvSpPr>
          <p:nvPr>
            <p:ph type="ftr" sz="quarter" idx="11"/>
          </p:nvPr>
        </p:nvSpPr>
        <p:spPr/>
        <p:txBody>
          <a:body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p:txBody>
          <a:bodyPr/>
          <a:lstStyle/>
          <a:p>
            <a:fld id="{E685CC09-6207-4534-82B3-0736E5321B0E}" type="slidenum">
              <a:rPr lang="en-US" smtClean="0"/>
              <a:pPr/>
              <a:t>15</a:t>
            </a:fld>
            <a:endParaRPr lang="en-US" dirty="0"/>
          </a:p>
        </p:txBody>
      </p:sp>
    </p:spTree>
    <p:extLst>
      <p:ext uri="{BB962C8B-B14F-4D97-AF65-F5344CB8AC3E}">
        <p14:creationId xmlns:p14="http://schemas.microsoft.com/office/powerpoint/2010/main" val="3752601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fontScale="90000"/>
          </a:bodyPr>
          <a:lstStyle/>
          <a:p>
            <a:pPr>
              <a:defRPr/>
            </a:pPr>
            <a:r>
              <a:rPr lang="tr-TR" b="1" dirty="0" smtClean="0"/>
              <a:t>CFI Kodu - II</a:t>
            </a:r>
            <a:br>
              <a:rPr lang="tr-TR" b="1" dirty="0" smtClean="0"/>
            </a:br>
            <a:r>
              <a:rPr lang="tr-TR" b="1" dirty="0" smtClean="0"/>
              <a:t>Tahsis Sistematiği</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5032473"/>
              </p:ext>
            </p:extLst>
          </p:nvPr>
        </p:nvGraphicFramePr>
        <p:xfrm>
          <a:off x="251520" y="1600200"/>
          <a:ext cx="8435280" cy="639763"/>
        </p:xfrm>
        <a:graphic>
          <a:graphicData uri="http://schemas.openxmlformats.org/drawingml/2006/table">
            <a:tbl>
              <a:tblPr firstRow="1" bandRow="1">
                <a:tableStyleId>{5C22544A-7EE6-4342-B048-85BDC9FD1C3A}</a:tableStyleId>
              </a:tblPr>
              <a:tblGrid>
                <a:gridCol w="1656184"/>
                <a:gridCol w="1155576"/>
                <a:gridCol w="1405880"/>
                <a:gridCol w="1405880"/>
                <a:gridCol w="1405880"/>
                <a:gridCol w="1405880"/>
              </a:tblGrid>
              <a:tr h="639763">
                <a:tc>
                  <a:txBody>
                    <a:bodyPr/>
                    <a:lstStyle/>
                    <a:p>
                      <a:pPr algn="ctr"/>
                      <a:r>
                        <a:rPr lang="tr-TR" sz="1800" dirty="0" smtClean="0">
                          <a:solidFill>
                            <a:schemeClr val="tx1"/>
                          </a:solidFill>
                        </a:rPr>
                        <a:t>E,D,R,O,F,S,T,M</a:t>
                      </a:r>
                      <a:endParaRPr lang="en-US" sz="1800" dirty="0">
                        <a:solidFill>
                          <a:schemeClr val="tx1"/>
                        </a:solidFill>
                      </a:endParaRPr>
                    </a:p>
                  </a:txBody>
                  <a:tcPr marT="45697" marB="45697"/>
                </a:tc>
                <a:tc>
                  <a:txBody>
                    <a:bodyPr/>
                    <a:lstStyle/>
                    <a:p>
                      <a:pPr algn="ctr"/>
                      <a:r>
                        <a:rPr lang="tr-TR" sz="1800" dirty="0" smtClean="0">
                          <a:solidFill>
                            <a:schemeClr val="tx1"/>
                          </a:solidFill>
                        </a:rPr>
                        <a:t>S</a:t>
                      </a:r>
                      <a:endParaRPr lang="en-US" sz="1800" dirty="0">
                        <a:solidFill>
                          <a:schemeClr val="tx1"/>
                        </a:solidFill>
                      </a:endParaRPr>
                    </a:p>
                  </a:txBody>
                  <a:tcPr marT="45697" marB="45697"/>
                </a:tc>
                <a:tc>
                  <a:txBody>
                    <a:bodyPr/>
                    <a:lstStyle/>
                    <a:p>
                      <a:pPr algn="ctr"/>
                      <a:r>
                        <a:rPr lang="tr-TR" sz="1800" dirty="0" smtClean="0">
                          <a:solidFill>
                            <a:schemeClr val="tx1"/>
                          </a:solidFill>
                        </a:rPr>
                        <a:t>V</a:t>
                      </a:r>
                      <a:endParaRPr lang="en-US" sz="1800" dirty="0">
                        <a:solidFill>
                          <a:schemeClr val="tx1"/>
                        </a:solidFill>
                      </a:endParaRPr>
                    </a:p>
                  </a:txBody>
                  <a:tcPr marT="45697" marB="45697"/>
                </a:tc>
                <a:tc>
                  <a:txBody>
                    <a:bodyPr/>
                    <a:lstStyle/>
                    <a:p>
                      <a:pPr algn="ctr"/>
                      <a:r>
                        <a:rPr lang="tr-TR" sz="1800" dirty="0" smtClean="0">
                          <a:solidFill>
                            <a:schemeClr val="tx1"/>
                          </a:solidFill>
                        </a:rPr>
                        <a:t>U</a:t>
                      </a:r>
                      <a:endParaRPr lang="en-US" sz="1800" dirty="0">
                        <a:solidFill>
                          <a:schemeClr val="tx1"/>
                        </a:solidFill>
                      </a:endParaRPr>
                    </a:p>
                  </a:txBody>
                  <a:tcPr marT="45697" marB="45697"/>
                </a:tc>
                <a:tc>
                  <a:txBody>
                    <a:bodyPr/>
                    <a:lstStyle/>
                    <a:p>
                      <a:pPr algn="ctr"/>
                      <a:r>
                        <a:rPr lang="tr-TR" sz="1800" dirty="0" smtClean="0">
                          <a:solidFill>
                            <a:schemeClr val="tx1"/>
                          </a:solidFill>
                        </a:rPr>
                        <a:t>F</a:t>
                      </a:r>
                      <a:endParaRPr lang="en-US" sz="1800" dirty="0">
                        <a:solidFill>
                          <a:schemeClr val="tx1"/>
                        </a:solidFill>
                      </a:endParaRPr>
                    </a:p>
                  </a:txBody>
                  <a:tcPr marT="45697" marB="45697"/>
                </a:tc>
                <a:tc>
                  <a:txBody>
                    <a:bodyPr/>
                    <a:lstStyle/>
                    <a:p>
                      <a:pPr algn="ctr"/>
                      <a:r>
                        <a:rPr lang="tr-TR" sz="1800" dirty="0" smtClean="0">
                          <a:solidFill>
                            <a:schemeClr val="tx1"/>
                          </a:solidFill>
                        </a:rPr>
                        <a:t>B</a:t>
                      </a:r>
                      <a:endParaRPr lang="en-US" sz="1800" dirty="0">
                        <a:solidFill>
                          <a:schemeClr val="tx1"/>
                        </a:solidFill>
                      </a:endParaRPr>
                    </a:p>
                  </a:txBody>
                  <a:tcPr marT="45697" marB="45697"/>
                </a:tc>
              </a:tr>
            </a:tbl>
          </a:graphicData>
        </a:graphic>
      </p:graphicFrame>
      <p:sp>
        <p:nvSpPr>
          <p:cNvPr id="13331" name="Down Arrow 6"/>
          <p:cNvSpPr>
            <a:spLocks noChangeArrowheads="1"/>
          </p:cNvSpPr>
          <p:nvPr/>
        </p:nvSpPr>
        <p:spPr bwMode="auto">
          <a:xfrm>
            <a:off x="857250" y="2286000"/>
            <a:ext cx="357188" cy="857250"/>
          </a:xfrm>
          <a:prstGeom prst="downArrow">
            <a:avLst>
              <a:gd name="adj1" fmla="val 50000"/>
              <a:gd name="adj2" fmla="val 50000"/>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13332" name="TextBox 7"/>
          <p:cNvSpPr txBox="1">
            <a:spLocks noChangeArrowheads="1"/>
          </p:cNvSpPr>
          <p:nvPr/>
        </p:nvSpPr>
        <p:spPr bwMode="auto">
          <a:xfrm>
            <a:off x="571500" y="3214688"/>
            <a:ext cx="114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r>
              <a:rPr lang="tr-TR" b="1"/>
              <a:t>E : HİSSE SENEDİ</a:t>
            </a:r>
          </a:p>
          <a:p>
            <a:pPr eaLnBrk="1" hangingPunct="1"/>
            <a:r>
              <a:rPr lang="tr-TR" b="1"/>
              <a:t> </a:t>
            </a:r>
            <a:endParaRPr lang="en-US" b="1"/>
          </a:p>
        </p:txBody>
      </p:sp>
      <p:sp>
        <p:nvSpPr>
          <p:cNvPr id="13333" name="Down Arrow 8"/>
          <p:cNvSpPr>
            <a:spLocks noChangeArrowheads="1"/>
          </p:cNvSpPr>
          <p:nvPr/>
        </p:nvSpPr>
        <p:spPr bwMode="auto">
          <a:xfrm>
            <a:off x="2357438" y="2286000"/>
            <a:ext cx="357187" cy="857250"/>
          </a:xfrm>
          <a:prstGeom prst="downArrow">
            <a:avLst>
              <a:gd name="adj1" fmla="val 50000"/>
              <a:gd name="adj2" fmla="val 50000"/>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13334" name="TextBox 9"/>
          <p:cNvSpPr txBox="1">
            <a:spLocks noChangeArrowheads="1"/>
          </p:cNvSpPr>
          <p:nvPr/>
        </p:nvSpPr>
        <p:spPr bwMode="auto">
          <a:xfrm>
            <a:off x="2000250" y="3429000"/>
            <a:ext cx="1071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r>
              <a:rPr lang="tr-TR" b="1"/>
              <a:t>S : ADİ HİSSE </a:t>
            </a:r>
            <a:endParaRPr lang="en-US" b="1"/>
          </a:p>
        </p:txBody>
      </p:sp>
      <p:sp>
        <p:nvSpPr>
          <p:cNvPr id="13335" name="Down Arrow 10"/>
          <p:cNvSpPr>
            <a:spLocks noChangeArrowheads="1"/>
          </p:cNvSpPr>
          <p:nvPr/>
        </p:nvSpPr>
        <p:spPr bwMode="auto">
          <a:xfrm>
            <a:off x="3714750" y="2286000"/>
            <a:ext cx="357188" cy="857250"/>
          </a:xfrm>
          <a:prstGeom prst="downArrow">
            <a:avLst>
              <a:gd name="adj1" fmla="val 50000"/>
              <a:gd name="adj2" fmla="val 50000"/>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13336" name="TextBox 11"/>
          <p:cNvSpPr txBox="1">
            <a:spLocks noChangeArrowheads="1"/>
          </p:cNvSpPr>
          <p:nvPr/>
        </p:nvSpPr>
        <p:spPr bwMode="auto">
          <a:xfrm>
            <a:off x="3071813" y="3500438"/>
            <a:ext cx="1500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r>
              <a:rPr lang="tr-TR" b="1"/>
              <a:t>V :  HER HİSSE İÇİN BİR OY HAKKI </a:t>
            </a:r>
            <a:endParaRPr lang="en-US" b="1"/>
          </a:p>
        </p:txBody>
      </p:sp>
      <p:sp>
        <p:nvSpPr>
          <p:cNvPr id="13337" name="Down Arrow 12"/>
          <p:cNvSpPr>
            <a:spLocks noChangeArrowheads="1"/>
          </p:cNvSpPr>
          <p:nvPr/>
        </p:nvSpPr>
        <p:spPr bwMode="auto">
          <a:xfrm>
            <a:off x="5143500" y="2286000"/>
            <a:ext cx="357188" cy="857250"/>
          </a:xfrm>
          <a:prstGeom prst="downArrow">
            <a:avLst>
              <a:gd name="adj1" fmla="val 50000"/>
              <a:gd name="adj2" fmla="val 50000"/>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13338" name="TextBox 13"/>
          <p:cNvSpPr txBox="1">
            <a:spLocks noChangeArrowheads="1"/>
          </p:cNvSpPr>
          <p:nvPr/>
        </p:nvSpPr>
        <p:spPr bwMode="auto">
          <a:xfrm>
            <a:off x="4714875" y="3357563"/>
            <a:ext cx="12144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r>
              <a:rPr lang="tr-TR" b="1"/>
              <a:t>U:  DEVİR KISITI YOKTUR. </a:t>
            </a:r>
            <a:endParaRPr lang="en-US" b="1"/>
          </a:p>
        </p:txBody>
      </p:sp>
      <p:sp>
        <p:nvSpPr>
          <p:cNvPr id="13339" name="Down Arrow 14"/>
          <p:cNvSpPr>
            <a:spLocks noChangeArrowheads="1"/>
          </p:cNvSpPr>
          <p:nvPr/>
        </p:nvSpPr>
        <p:spPr bwMode="auto">
          <a:xfrm>
            <a:off x="7858125" y="2286000"/>
            <a:ext cx="357188" cy="857250"/>
          </a:xfrm>
          <a:prstGeom prst="downArrow">
            <a:avLst>
              <a:gd name="adj1" fmla="val 50000"/>
              <a:gd name="adj2" fmla="val 50000"/>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13340" name="TextBox 15"/>
          <p:cNvSpPr txBox="1">
            <a:spLocks noChangeArrowheads="1"/>
          </p:cNvSpPr>
          <p:nvPr/>
        </p:nvSpPr>
        <p:spPr bwMode="auto">
          <a:xfrm>
            <a:off x="7286625" y="3286125"/>
            <a:ext cx="171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r>
              <a:rPr lang="tr-TR" b="1"/>
              <a:t>B: HAMİLİNE</a:t>
            </a:r>
            <a:endParaRPr lang="en-US" b="1"/>
          </a:p>
        </p:txBody>
      </p:sp>
      <p:sp>
        <p:nvSpPr>
          <p:cNvPr id="13341" name="Down Arrow 16"/>
          <p:cNvSpPr>
            <a:spLocks noChangeArrowheads="1"/>
          </p:cNvSpPr>
          <p:nvPr/>
        </p:nvSpPr>
        <p:spPr bwMode="auto">
          <a:xfrm>
            <a:off x="6500813" y="2286000"/>
            <a:ext cx="357187" cy="1643063"/>
          </a:xfrm>
          <a:prstGeom prst="downArrow">
            <a:avLst>
              <a:gd name="adj1" fmla="val 50000"/>
              <a:gd name="adj2" fmla="val 50004"/>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13342" name="TextBox 17"/>
          <p:cNvSpPr txBox="1">
            <a:spLocks noChangeArrowheads="1"/>
          </p:cNvSpPr>
          <p:nvPr/>
        </p:nvSpPr>
        <p:spPr bwMode="auto">
          <a:xfrm>
            <a:off x="6072188" y="4000500"/>
            <a:ext cx="1928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r>
              <a:rPr lang="tr-TR" b="1"/>
              <a:t>F :  TAMAMI ÖDENMİŞ</a:t>
            </a:r>
            <a:endParaRPr lang="en-US" b="1"/>
          </a:p>
        </p:txBody>
      </p:sp>
      <p:cxnSp>
        <p:nvCxnSpPr>
          <p:cNvPr id="13343" name="Straight Connector 23"/>
          <p:cNvCxnSpPr>
            <a:cxnSpLocks noChangeShapeType="1"/>
          </p:cNvCxnSpPr>
          <p:nvPr/>
        </p:nvCxnSpPr>
        <p:spPr bwMode="auto">
          <a:xfrm rot="5400000">
            <a:off x="-1250156" y="3750469"/>
            <a:ext cx="3357562" cy="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3344" name="Straight Arrow Connector 25"/>
          <p:cNvCxnSpPr>
            <a:cxnSpLocks noChangeShapeType="1"/>
          </p:cNvCxnSpPr>
          <p:nvPr/>
        </p:nvCxnSpPr>
        <p:spPr bwMode="auto">
          <a:xfrm>
            <a:off x="428625" y="5715000"/>
            <a:ext cx="5715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3345" name="Straight Connector 27"/>
          <p:cNvCxnSpPr>
            <a:cxnSpLocks noChangeShapeType="1"/>
          </p:cNvCxnSpPr>
          <p:nvPr/>
        </p:nvCxnSpPr>
        <p:spPr bwMode="auto">
          <a:xfrm rot="5400000">
            <a:off x="285750" y="5572125"/>
            <a:ext cx="285750" cy="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3346" name="TextBox 28"/>
          <p:cNvSpPr txBox="1">
            <a:spLocks noChangeArrowheads="1"/>
          </p:cNvSpPr>
          <p:nvPr/>
        </p:nvSpPr>
        <p:spPr bwMode="auto">
          <a:xfrm>
            <a:off x="1214438" y="5357813"/>
            <a:ext cx="6715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r>
              <a:rPr lang="tr-TR" dirty="0"/>
              <a:t>D : Borçlanma Araçları                     S : Yapılandırılmış Ürünler / </a:t>
            </a:r>
            <a:r>
              <a:rPr lang="tr-TR" dirty="0" err="1"/>
              <a:t>Hibrit</a:t>
            </a:r>
            <a:endParaRPr lang="tr-TR" dirty="0"/>
          </a:p>
          <a:p>
            <a:pPr eaLnBrk="1" hangingPunct="1"/>
            <a:r>
              <a:rPr lang="tr-TR" dirty="0"/>
              <a:t>R :  Haklar                                        T : Gösterge Enstrümanlar</a:t>
            </a:r>
          </a:p>
          <a:p>
            <a:pPr eaLnBrk="1" hangingPunct="1"/>
            <a:r>
              <a:rPr lang="tr-TR" dirty="0"/>
              <a:t>O : Opsiyon                                     M :  Diğerleri</a:t>
            </a:r>
          </a:p>
          <a:p>
            <a:pPr eaLnBrk="1" hangingPunct="1"/>
            <a:r>
              <a:rPr lang="tr-TR" dirty="0"/>
              <a:t>F : Vadeli İşlemler</a:t>
            </a:r>
          </a:p>
        </p:txBody>
      </p:sp>
      <p:sp>
        <p:nvSpPr>
          <p:cNvPr id="5" name="Footer Placeholder 4"/>
          <p:cNvSpPr>
            <a:spLocks noGrp="1"/>
          </p:cNvSpPr>
          <p:nvPr>
            <p:ph type="ftr" sz="quarter" idx="11"/>
          </p:nvPr>
        </p:nvSpPr>
        <p:spPr/>
        <p:txBody>
          <a:body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p:txBody>
          <a:bodyPr/>
          <a:lstStyle/>
          <a:p>
            <a:fld id="{E685CC09-6207-4534-82B3-0736E5321B0E}" type="slidenum">
              <a:rPr lang="en-US" smtClean="0"/>
              <a:pPr/>
              <a:t>16</a:t>
            </a:fld>
            <a:endParaRPr lang="en-US" dirty="0"/>
          </a:p>
        </p:txBody>
      </p:sp>
    </p:spTree>
    <p:extLst>
      <p:ext uri="{BB962C8B-B14F-4D97-AF65-F5344CB8AC3E}">
        <p14:creationId xmlns:p14="http://schemas.microsoft.com/office/powerpoint/2010/main" val="62297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err="1" smtClean="0"/>
              <a:t>MICs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8635469"/>
              </p:ext>
            </p:extLst>
          </p:nvPr>
        </p:nvGraphicFramePr>
        <p:xfrm>
          <a:off x="539552" y="3789040"/>
          <a:ext cx="8059312" cy="856988"/>
        </p:xfrm>
        <a:graphic>
          <a:graphicData uri="http://schemas.openxmlformats.org/drawingml/2006/table">
            <a:tbl>
              <a:tblPr firstRow="1" firstCol="1" bandRow="1">
                <a:tableStyleId>{5C22544A-7EE6-4342-B048-85BDC9FD1C3A}</a:tableStyleId>
              </a:tblPr>
              <a:tblGrid>
                <a:gridCol w="771692"/>
                <a:gridCol w="220514"/>
                <a:gridCol w="528441"/>
                <a:gridCol w="2192443"/>
                <a:gridCol w="587226"/>
                <a:gridCol w="760507"/>
                <a:gridCol w="1263785"/>
                <a:gridCol w="971401"/>
                <a:gridCol w="763303"/>
              </a:tblGrid>
              <a:tr h="214247">
                <a:tc>
                  <a:txBody>
                    <a:bodyPr/>
                    <a:lstStyle/>
                    <a:p>
                      <a:pPr algn="l" fontAlgn="b"/>
                      <a:r>
                        <a:rPr lang="en-US" sz="1200" b="1" u="none" strike="noStrike" dirty="0">
                          <a:solidFill>
                            <a:schemeClr val="bg1"/>
                          </a:solidFill>
                          <a:effectLst/>
                        </a:rPr>
                        <a:t>COUNTRY</a:t>
                      </a:r>
                      <a:endParaRPr lang="en-US" sz="1200" b="1" i="0" u="none" strike="noStrike" dirty="0">
                        <a:solidFill>
                          <a:schemeClr val="bg1"/>
                        </a:solidFill>
                        <a:effectLst/>
                        <a:latin typeface="Arial"/>
                      </a:endParaRPr>
                    </a:p>
                  </a:txBody>
                  <a:tcPr marL="7863" marR="7863" marT="7863" marB="0" anchor="b"/>
                </a:tc>
                <a:tc>
                  <a:txBody>
                    <a:bodyPr/>
                    <a:lstStyle/>
                    <a:p>
                      <a:pPr algn="l" fontAlgn="b"/>
                      <a:r>
                        <a:rPr lang="en-US" sz="1200" b="1" u="none" strike="noStrike" dirty="0">
                          <a:solidFill>
                            <a:schemeClr val="bg1"/>
                          </a:solidFill>
                          <a:effectLst/>
                        </a:rPr>
                        <a:t>CC</a:t>
                      </a:r>
                      <a:endParaRPr lang="en-US" sz="1200" b="1" i="0" u="none" strike="noStrike" dirty="0">
                        <a:solidFill>
                          <a:schemeClr val="bg1"/>
                        </a:solidFill>
                        <a:effectLst/>
                        <a:latin typeface="Arial"/>
                      </a:endParaRPr>
                    </a:p>
                  </a:txBody>
                  <a:tcPr marL="7863" marR="7863" marT="7863" marB="0" anchor="b"/>
                </a:tc>
                <a:tc>
                  <a:txBody>
                    <a:bodyPr/>
                    <a:lstStyle/>
                    <a:p>
                      <a:pPr algn="l" fontAlgn="b"/>
                      <a:r>
                        <a:rPr lang="en-US" sz="1200" b="1" u="none" strike="noStrike" dirty="0">
                          <a:solidFill>
                            <a:schemeClr val="bg1"/>
                          </a:solidFill>
                          <a:effectLst/>
                        </a:rPr>
                        <a:t>MIC</a:t>
                      </a:r>
                      <a:endParaRPr lang="en-US" sz="1200" b="1" i="0" u="none" strike="noStrike" dirty="0">
                        <a:solidFill>
                          <a:schemeClr val="bg1"/>
                        </a:solidFill>
                        <a:effectLst/>
                        <a:latin typeface="Arial"/>
                      </a:endParaRPr>
                    </a:p>
                  </a:txBody>
                  <a:tcPr marL="7863" marR="7863" marT="7863" marB="0" anchor="b"/>
                </a:tc>
                <a:tc>
                  <a:txBody>
                    <a:bodyPr/>
                    <a:lstStyle/>
                    <a:p>
                      <a:pPr algn="l" fontAlgn="b"/>
                      <a:r>
                        <a:rPr lang="en-US" sz="1200" b="1" u="none" strike="noStrike" dirty="0">
                          <a:solidFill>
                            <a:schemeClr val="bg1"/>
                          </a:solidFill>
                          <a:effectLst/>
                        </a:rPr>
                        <a:t>INSTITUTION DESCRIPTION</a:t>
                      </a:r>
                      <a:endParaRPr lang="en-US" sz="1200" b="1" i="0" u="none" strike="noStrike" dirty="0">
                        <a:solidFill>
                          <a:schemeClr val="bg1"/>
                        </a:solidFill>
                        <a:effectLst/>
                        <a:latin typeface="Arial"/>
                      </a:endParaRPr>
                    </a:p>
                  </a:txBody>
                  <a:tcPr marL="7863" marR="7863" marT="7863" marB="0" anchor="b"/>
                </a:tc>
                <a:tc>
                  <a:txBody>
                    <a:bodyPr/>
                    <a:lstStyle/>
                    <a:p>
                      <a:pPr algn="l" fontAlgn="b"/>
                      <a:r>
                        <a:rPr lang="en-US" sz="1200" b="1" u="none" strike="noStrike" dirty="0">
                          <a:solidFill>
                            <a:schemeClr val="bg1"/>
                          </a:solidFill>
                          <a:effectLst/>
                        </a:rPr>
                        <a:t>ACR</a:t>
                      </a:r>
                      <a:endParaRPr lang="en-US" sz="1200" b="1" i="0" u="none" strike="noStrike" dirty="0">
                        <a:solidFill>
                          <a:schemeClr val="bg1"/>
                        </a:solidFill>
                        <a:effectLst/>
                        <a:latin typeface="Arial"/>
                      </a:endParaRPr>
                    </a:p>
                  </a:txBody>
                  <a:tcPr marL="7863" marR="7863" marT="7863" marB="0" anchor="b"/>
                </a:tc>
                <a:tc>
                  <a:txBody>
                    <a:bodyPr/>
                    <a:lstStyle/>
                    <a:p>
                      <a:pPr algn="l" fontAlgn="b"/>
                      <a:r>
                        <a:rPr lang="en-US" sz="1200" b="1" u="none" strike="noStrike" dirty="0">
                          <a:solidFill>
                            <a:schemeClr val="bg1"/>
                          </a:solidFill>
                          <a:effectLst/>
                        </a:rPr>
                        <a:t>CITY</a:t>
                      </a:r>
                      <a:endParaRPr lang="en-US" sz="1200" b="1" i="0" u="none" strike="noStrike" dirty="0">
                        <a:solidFill>
                          <a:schemeClr val="bg1"/>
                        </a:solidFill>
                        <a:effectLst/>
                        <a:latin typeface="Arial"/>
                      </a:endParaRPr>
                    </a:p>
                  </a:txBody>
                  <a:tcPr marL="7863" marR="7863" marT="7863" marB="0" anchor="b"/>
                </a:tc>
                <a:tc>
                  <a:txBody>
                    <a:bodyPr/>
                    <a:lstStyle/>
                    <a:p>
                      <a:pPr algn="l" fontAlgn="b"/>
                      <a:r>
                        <a:rPr lang="en-US" sz="1200" b="1" u="none" strike="noStrike" dirty="0">
                          <a:solidFill>
                            <a:schemeClr val="bg1"/>
                          </a:solidFill>
                          <a:effectLst/>
                        </a:rPr>
                        <a:t>WEBSITE</a:t>
                      </a:r>
                      <a:endParaRPr lang="en-US" sz="1200" b="1" i="0" u="none" strike="noStrike" dirty="0">
                        <a:solidFill>
                          <a:schemeClr val="bg1"/>
                        </a:solidFill>
                        <a:effectLst/>
                        <a:latin typeface="Arial"/>
                      </a:endParaRPr>
                    </a:p>
                  </a:txBody>
                  <a:tcPr marL="7863" marR="7863" marT="7863" marB="0" anchor="b"/>
                </a:tc>
                <a:tc>
                  <a:txBody>
                    <a:bodyPr/>
                    <a:lstStyle/>
                    <a:p>
                      <a:pPr algn="l" fontAlgn="b"/>
                      <a:r>
                        <a:rPr lang="en-US" sz="1200" b="1" u="none" strike="noStrike" dirty="0">
                          <a:solidFill>
                            <a:schemeClr val="bg1"/>
                          </a:solidFill>
                          <a:effectLst/>
                        </a:rPr>
                        <a:t>Date</a:t>
                      </a:r>
                      <a:endParaRPr lang="en-US" sz="1200" b="1" i="0" u="none" strike="noStrike" dirty="0">
                        <a:solidFill>
                          <a:schemeClr val="bg1"/>
                        </a:solidFill>
                        <a:effectLst/>
                        <a:latin typeface="Arial"/>
                      </a:endParaRPr>
                    </a:p>
                  </a:txBody>
                  <a:tcPr marL="7863" marR="7863" marT="7863" marB="0" anchor="b"/>
                </a:tc>
                <a:tc>
                  <a:txBody>
                    <a:bodyPr/>
                    <a:lstStyle/>
                    <a:p>
                      <a:pPr algn="l" fontAlgn="b"/>
                      <a:r>
                        <a:rPr lang="en-US" sz="1200" b="1" u="none" strike="noStrike" dirty="0">
                          <a:solidFill>
                            <a:schemeClr val="bg1"/>
                          </a:solidFill>
                          <a:effectLst/>
                        </a:rPr>
                        <a:t>STATUS</a:t>
                      </a:r>
                      <a:endParaRPr lang="en-US" sz="1200" b="1" i="0" u="none" strike="noStrike" dirty="0">
                        <a:solidFill>
                          <a:schemeClr val="bg1"/>
                        </a:solidFill>
                        <a:effectLst/>
                        <a:latin typeface="Arial"/>
                      </a:endParaRPr>
                    </a:p>
                  </a:txBody>
                  <a:tcPr marL="7863" marR="7863" marT="7863" marB="0" anchor="b"/>
                </a:tc>
              </a:tr>
              <a:tr h="214247">
                <a:tc>
                  <a:txBody>
                    <a:bodyPr/>
                    <a:lstStyle/>
                    <a:p>
                      <a:pPr algn="l" fontAlgn="b"/>
                      <a:r>
                        <a:rPr lang="en-US" sz="800" u="none" strike="noStrike" dirty="0">
                          <a:effectLst/>
                        </a:rPr>
                        <a:t>TURKEY</a:t>
                      </a:r>
                      <a:endParaRPr lang="en-US" sz="800" b="0" i="0" u="none" strike="noStrike" dirty="0">
                        <a:solidFill>
                          <a:srgbClr val="000000"/>
                        </a:solidFill>
                        <a:effectLst/>
                        <a:latin typeface="Arial"/>
                      </a:endParaRPr>
                    </a:p>
                  </a:txBody>
                  <a:tcPr marL="7863" marR="7863" marT="7863" marB="0" anchor="b"/>
                </a:tc>
                <a:tc>
                  <a:txBody>
                    <a:bodyPr/>
                    <a:lstStyle/>
                    <a:p>
                      <a:pPr algn="l" fontAlgn="b"/>
                      <a:r>
                        <a:rPr lang="en-US" sz="1000" u="none" strike="noStrike" dirty="0">
                          <a:effectLst/>
                        </a:rPr>
                        <a:t>TR</a:t>
                      </a:r>
                      <a:endParaRPr lang="en-US" sz="1000" b="0" i="0" u="none" strike="noStrike" dirty="0">
                        <a:solidFill>
                          <a:srgbClr val="000000"/>
                        </a:solidFill>
                        <a:effectLst/>
                        <a:latin typeface="Arial"/>
                      </a:endParaRPr>
                    </a:p>
                  </a:txBody>
                  <a:tcPr marL="7863" marR="7863" marT="7863" marB="0" anchor="b"/>
                </a:tc>
                <a:tc>
                  <a:txBody>
                    <a:bodyPr/>
                    <a:lstStyle/>
                    <a:p>
                      <a:pPr algn="l" fontAlgn="b"/>
                      <a:r>
                        <a:rPr lang="en-US" sz="1200" b="1" u="none" strike="noStrike" dirty="0">
                          <a:solidFill>
                            <a:schemeClr val="accent2">
                              <a:lumMod val="75000"/>
                            </a:schemeClr>
                          </a:solidFill>
                          <a:effectLst/>
                        </a:rPr>
                        <a:t>XIAB</a:t>
                      </a:r>
                      <a:endParaRPr lang="en-US" sz="1200" b="1" i="0" u="none" strike="noStrike" dirty="0">
                        <a:solidFill>
                          <a:schemeClr val="accent2">
                            <a:lumMod val="75000"/>
                          </a:schemeClr>
                        </a:solidFill>
                        <a:effectLst/>
                        <a:latin typeface="Arial"/>
                      </a:endParaRPr>
                    </a:p>
                  </a:txBody>
                  <a:tcPr marL="7863" marR="7863" marT="7863" marB="0" anchor="b"/>
                </a:tc>
                <a:tc>
                  <a:txBody>
                    <a:bodyPr/>
                    <a:lstStyle/>
                    <a:p>
                      <a:pPr algn="l" fontAlgn="b"/>
                      <a:r>
                        <a:rPr lang="en-US" sz="1200" b="1" u="none" strike="noStrike" dirty="0">
                          <a:effectLst/>
                        </a:rPr>
                        <a:t>ISTANBUL GOLD EXCHANGE</a:t>
                      </a:r>
                      <a:endParaRPr lang="en-US" sz="1200" b="1" i="0" u="none" strike="noStrike" dirty="0">
                        <a:solidFill>
                          <a:srgbClr val="000000"/>
                        </a:solidFill>
                        <a:effectLst/>
                        <a:latin typeface="Arial"/>
                      </a:endParaRPr>
                    </a:p>
                  </a:txBody>
                  <a:tcPr marL="7863" marR="7863" marT="7863" marB="0" anchor="b"/>
                </a:tc>
                <a:tc>
                  <a:txBody>
                    <a:bodyPr/>
                    <a:lstStyle/>
                    <a:p>
                      <a:pPr algn="l" fontAlgn="b"/>
                      <a:r>
                        <a:rPr lang="en-US" sz="1100" u="none" strike="noStrike" dirty="0">
                          <a:effectLst/>
                        </a:rPr>
                        <a:t>IAB</a:t>
                      </a:r>
                      <a:endParaRPr lang="en-US" sz="1100" b="0" i="0" u="none" strike="noStrike" dirty="0">
                        <a:solidFill>
                          <a:srgbClr val="000000"/>
                        </a:solidFill>
                        <a:effectLst/>
                        <a:latin typeface="Arial"/>
                      </a:endParaRPr>
                    </a:p>
                  </a:txBody>
                  <a:tcPr marL="7863" marR="7863" marT="7863" marB="0" anchor="b"/>
                </a:tc>
                <a:tc>
                  <a:txBody>
                    <a:bodyPr/>
                    <a:lstStyle/>
                    <a:p>
                      <a:pPr algn="l" fontAlgn="b"/>
                      <a:r>
                        <a:rPr lang="en-US" sz="1100" u="none" strike="noStrike">
                          <a:effectLst/>
                        </a:rPr>
                        <a:t>ISTANBUL</a:t>
                      </a:r>
                      <a:endParaRPr lang="en-US" sz="1100" b="0" i="0" u="none" strike="noStrike">
                        <a:solidFill>
                          <a:srgbClr val="000000"/>
                        </a:solidFill>
                        <a:effectLst/>
                        <a:latin typeface="Arial"/>
                      </a:endParaRPr>
                    </a:p>
                  </a:txBody>
                  <a:tcPr marL="7863" marR="7863" marT="7863" marB="0" anchor="b"/>
                </a:tc>
                <a:tc>
                  <a:txBody>
                    <a:bodyPr/>
                    <a:lstStyle/>
                    <a:p>
                      <a:pPr algn="l" fontAlgn="b"/>
                      <a:r>
                        <a:rPr lang="en-US" sz="1100" u="sng" strike="noStrike">
                          <a:effectLst/>
                          <a:hlinkClick r:id="rId2"/>
                        </a:rPr>
                        <a:t>www.iab.gov.tr</a:t>
                      </a:r>
                      <a:endParaRPr lang="en-US" sz="1100" b="0" i="0" u="sng" strike="noStrike">
                        <a:solidFill>
                          <a:srgbClr val="0000FF"/>
                        </a:solidFill>
                        <a:effectLst/>
                        <a:latin typeface="Arial"/>
                      </a:endParaRPr>
                    </a:p>
                  </a:txBody>
                  <a:tcPr marL="7863" marR="7863" marT="7863" marB="0" anchor="b"/>
                </a:tc>
                <a:tc>
                  <a:txBody>
                    <a:bodyPr/>
                    <a:lstStyle/>
                    <a:p>
                      <a:pPr algn="l" fontAlgn="b"/>
                      <a:r>
                        <a:rPr lang="en-US" sz="1100" u="none" strike="noStrike">
                          <a:effectLst/>
                        </a:rPr>
                        <a:t>June 2006</a:t>
                      </a:r>
                      <a:endParaRPr lang="en-US" sz="1100" b="0" i="0" u="none" strike="noStrike">
                        <a:solidFill>
                          <a:srgbClr val="000000"/>
                        </a:solidFill>
                        <a:effectLst/>
                        <a:latin typeface="Arial"/>
                      </a:endParaRPr>
                    </a:p>
                  </a:txBody>
                  <a:tcPr marL="7863" marR="7863" marT="7863" marB="0" anchor="b"/>
                </a:tc>
                <a:tc>
                  <a:txBody>
                    <a:bodyPr/>
                    <a:lstStyle/>
                    <a:p>
                      <a:pPr algn="l" fontAlgn="b"/>
                      <a:r>
                        <a:rPr lang="en-US" sz="1100" u="none" strike="noStrike">
                          <a:effectLst/>
                        </a:rPr>
                        <a:t>Active</a:t>
                      </a:r>
                      <a:endParaRPr lang="en-US" sz="1100" b="0" i="0" u="none" strike="noStrike">
                        <a:solidFill>
                          <a:srgbClr val="000000"/>
                        </a:solidFill>
                        <a:effectLst/>
                        <a:latin typeface="Arial"/>
                      </a:endParaRPr>
                    </a:p>
                  </a:txBody>
                  <a:tcPr marL="7863" marR="7863" marT="7863" marB="0" anchor="b"/>
                </a:tc>
              </a:tr>
              <a:tr h="214247">
                <a:tc>
                  <a:txBody>
                    <a:bodyPr/>
                    <a:lstStyle/>
                    <a:p>
                      <a:pPr algn="l" fontAlgn="b"/>
                      <a:r>
                        <a:rPr lang="en-US" sz="800" u="none" strike="noStrike" dirty="0">
                          <a:effectLst/>
                        </a:rPr>
                        <a:t>TURKEY</a:t>
                      </a:r>
                      <a:endParaRPr lang="en-US" sz="800" b="0" i="0" u="none" strike="noStrike" dirty="0">
                        <a:solidFill>
                          <a:srgbClr val="000000"/>
                        </a:solidFill>
                        <a:effectLst/>
                        <a:latin typeface="Arial"/>
                      </a:endParaRPr>
                    </a:p>
                  </a:txBody>
                  <a:tcPr marL="7863" marR="7863" marT="7863" marB="0" anchor="b"/>
                </a:tc>
                <a:tc>
                  <a:txBody>
                    <a:bodyPr/>
                    <a:lstStyle/>
                    <a:p>
                      <a:pPr algn="l" fontAlgn="b"/>
                      <a:r>
                        <a:rPr lang="en-US" sz="1000" u="none" strike="noStrike" dirty="0">
                          <a:effectLst/>
                        </a:rPr>
                        <a:t>TR</a:t>
                      </a:r>
                      <a:endParaRPr lang="en-US" sz="1000" b="0" i="0" u="none" strike="noStrike" dirty="0">
                        <a:solidFill>
                          <a:srgbClr val="000000"/>
                        </a:solidFill>
                        <a:effectLst/>
                        <a:latin typeface="Arial"/>
                      </a:endParaRPr>
                    </a:p>
                  </a:txBody>
                  <a:tcPr marL="7863" marR="7863" marT="7863" marB="0" anchor="b"/>
                </a:tc>
                <a:tc>
                  <a:txBody>
                    <a:bodyPr/>
                    <a:lstStyle/>
                    <a:p>
                      <a:pPr algn="l" fontAlgn="b"/>
                      <a:r>
                        <a:rPr lang="en-US" sz="1200" b="1" u="none" strike="noStrike" dirty="0">
                          <a:solidFill>
                            <a:schemeClr val="accent2">
                              <a:lumMod val="75000"/>
                            </a:schemeClr>
                          </a:solidFill>
                          <a:effectLst/>
                        </a:rPr>
                        <a:t>XIST</a:t>
                      </a:r>
                      <a:endParaRPr lang="en-US" sz="1200" b="1" i="0" u="none" strike="noStrike" dirty="0">
                        <a:solidFill>
                          <a:schemeClr val="accent2">
                            <a:lumMod val="75000"/>
                          </a:schemeClr>
                        </a:solidFill>
                        <a:effectLst/>
                        <a:latin typeface="Arial"/>
                      </a:endParaRPr>
                    </a:p>
                  </a:txBody>
                  <a:tcPr marL="7863" marR="7863" marT="7863" marB="0" anchor="b"/>
                </a:tc>
                <a:tc>
                  <a:txBody>
                    <a:bodyPr/>
                    <a:lstStyle/>
                    <a:p>
                      <a:pPr algn="l" fontAlgn="b"/>
                      <a:r>
                        <a:rPr lang="en-US" sz="1200" b="1" u="none" strike="noStrike" dirty="0">
                          <a:effectLst/>
                        </a:rPr>
                        <a:t>ISTANBUL STOCK EXCHANGE</a:t>
                      </a:r>
                      <a:endParaRPr lang="en-US" sz="1200" b="1" i="0" u="none" strike="noStrike" dirty="0">
                        <a:solidFill>
                          <a:srgbClr val="000000"/>
                        </a:solidFill>
                        <a:effectLst/>
                        <a:latin typeface="Arial"/>
                      </a:endParaRPr>
                    </a:p>
                  </a:txBody>
                  <a:tcPr marL="7863" marR="7863" marT="7863" marB="0" anchor="b"/>
                </a:tc>
                <a:tc>
                  <a:txBody>
                    <a:bodyPr/>
                    <a:lstStyle/>
                    <a:p>
                      <a:pPr algn="l" fontAlgn="b"/>
                      <a:r>
                        <a:rPr lang="en-US" sz="1100" u="none" strike="noStrike" dirty="0">
                          <a:effectLst/>
                        </a:rPr>
                        <a:t>ISE</a:t>
                      </a:r>
                      <a:endParaRPr lang="en-US" sz="1100" b="0" i="0" u="none" strike="noStrike" dirty="0">
                        <a:solidFill>
                          <a:srgbClr val="000000"/>
                        </a:solidFill>
                        <a:effectLst/>
                        <a:latin typeface="Arial"/>
                      </a:endParaRPr>
                    </a:p>
                  </a:txBody>
                  <a:tcPr marL="7863" marR="7863" marT="7863" marB="0" anchor="b"/>
                </a:tc>
                <a:tc>
                  <a:txBody>
                    <a:bodyPr/>
                    <a:lstStyle/>
                    <a:p>
                      <a:pPr algn="l" fontAlgn="b"/>
                      <a:r>
                        <a:rPr lang="en-US" sz="1100" u="none" strike="noStrike" dirty="0">
                          <a:effectLst/>
                        </a:rPr>
                        <a:t>ISTANBUL</a:t>
                      </a:r>
                      <a:endParaRPr lang="en-US" sz="1100" b="0" i="0" u="none" strike="noStrike" dirty="0">
                        <a:solidFill>
                          <a:srgbClr val="000000"/>
                        </a:solidFill>
                        <a:effectLst/>
                        <a:latin typeface="Arial"/>
                      </a:endParaRPr>
                    </a:p>
                  </a:txBody>
                  <a:tcPr marL="7863" marR="7863" marT="7863" marB="0" anchor="b"/>
                </a:tc>
                <a:tc>
                  <a:txBody>
                    <a:bodyPr/>
                    <a:lstStyle/>
                    <a:p>
                      <a:pPr algn="l" fontAlgn="b"/>
                      <a:r>
                        <a:rPr lang="en-US" sz="1100" u="sng" strike="noStrike" dirty="0">
                          <a:effectLst/>
                          <a:hlinkClick r:id="rId3"/>
                        </a:rPr>
                        <a:t>www.ise.org</a:t>
                      </a:r>
                      <a:endParaRPr lang="en-US" sz="1100" b="0" i="0" u="sng" strike="noStrike" dirty="0">
                        <a:solidFill>
                          <a:srgbClr val="0000FF"/>
                        </a:solidFill>
                        <a:effectLst/>
                        <a:latin typeface="Arial"/>
                      </a:endParaRPr>
                    </a:p>
                  </a:txBody>
                  <a:tcPr marL="7863" marR="7863" marT="7863" marB="0" anchor="b"/>
                </a:tc>
                <a:tc>
                  <a:txBody>
                    <a:bodyPr/>
                    <a:lstStyle/>
                    <a:p>
                      <a:pPr algn="l" fontAlgn="b"/>
                      <a:r>
                        <a:rPr lang="en-US" sz="1100" u="none" strike="noStrike" dirty="0">
                          <a:effectLst/>
                        </a:rPr>
                        <a:t>June 2005</a:t>
                      </a:r>
                      <a:endParaRPr lang="en-US" sz="1100" b="0" i="0" u="none" strike="noStrike" dirty="0">
                        <a:solidFill>
                          <a:srgbClr val="000000"/>
                        </a:solidFill>
                        <a:effectLst/>
                        <a:latin typeface="Arial"/>
                      </a:endParaRPr>
                    </a:p>
                  </a:txBody>
                  <a:tcPr marL="7863" marR="7863" marT="7863" marB="0" anchor="b"/>
                </a:tc>
                <a:tc>
                  <a:txBody>
                    <a:bodyPr/>
                    <a:lstStyle/>
                    <a:p>
                      <a:pPr algn="l" fontAlgn="b"/>
                      <a:r>
                        <a:rPr lang="en-US" sz="1100" u="none" strike="noStrike">
                          <a:effectLst/>
                        </a:rPr>
                        <a:t>Active</a:t>
                      </a:r>
                      <a:endParaRPr lang="en-US" sz="1100" b="0" i="0" u="none" strike="noStrike">
                        <a:solidFill>
                          <a:srgbClr val="000000"/>
                        </a:solidFill>
                        <a:effectLst/>
                        <a:latin typeface="Arial"/>
                      </a:endParaRPr>
                    </a:p>
                  </a:txBody>
                  <a:tcPr marL="7863" marR="7863" marT="7863" marB="0" anchor="b"/>
                </a:tc>
              </a:tr>
              <a:tr h="214247">
                <a:tc>
                  <a:txBody>
                    <a:bodyPr/>
                    <a:lstStyle/>
                    <a:p>
                      <a:pPr algn="l" fontAlgn="b"/>
                      <a:r>
                        <a:rPr lang="en-US" sz="800" u="none" strike="noStrike" dirty="0">
                          <a:effectLst/>
                        </a:rPr>
                        <a:t>TURKEY</a:t>
                      </a:r>
                      <a:endParaRPr lang="en-US" sz="800" b="0" i="0" u="none" strike="noStrike" dirty="0">
                        <a:solidFill>
                          <a:srgbClr val="000000"/>
                        </a:solidFill>
                        <a:effectLst/>
                        <a:latin typeface="Arial"/>
                      </a:endParaRPr>
                    </a:p>
                  </a:txBody>
                  <a:tcPr marL="7863" marR="7863" marT="7863" marB="0" anchor="b"/>
                </a:tc>
                <a:tc>
                  <a:txBody>
                    <a:bodyPr/>
                    <a:lstStyle/>
                    <a:p>
                      <a:pPr algn="l" fontAlgn="b"/>
                      <a:r>
                        <a:rPr lang="en-US" sz="1000" u="none" strike="noStrike" dirty="0">
                          <a:effectLst/>
                        </a:rPr>
                        <a:t>TR</a:t>
                      </a:r>
                      <a:endParaRPr lang="en-US" sz="1000" b="0" i="0" u="none" strike="noStrike" dirty="0">
                        <a:solidFill>
                          <a:srgbClr val="000000"/>
                        </a:solidFill>
                        <a:effectLst/>
                        <a:latin typeface="Arial"/>
                      </a:endParaRPr>
                    </a:p>
                  </a:txBody>
                  <a:tcPr marL="7863" marR="7863" marT="7863" marB="0" anchor="b"/>
                </a:tc>
                <a:tc>
                  <a:txBody>
                    <a:bodyPr/>
                    <a:lstStyle/>
                    <a:p>
                      <a:pPr algn="l" fontAlgn="b"/>
                      <a:r>
                        <a:rPr lang="en-US" sz="1200" b="1" u="none" strike="noStrike" dirty="0">
                          <a:solidFill>
                            <a:schemeClr val="accent2">
                              <a:lumMod val="75000"/>
                            </a:schemeClr>
                          </a:solidFill>
                          <a:effectLst/>
                        </a:rPr>
                        <a:t>XTUR</a:t>
                      </a:r>
                      <a:endParaRPr lang="en-US" sz="1200" b="1" i="0" u="none" strike="noStrike" dirty="0">
                        <a:solidFill>
                          <a:schemeClr val="accent2">
                            <a:lumMod val="75000"/>
                          </a:schemeClr>
                        </a:solidFill>
                        <a:effectLst/>
                        <a:latin typeface="Arial"/>
                      </a:endParaRPr>
                    </a:p>
                  </a:txBody>
                  <a:tcPr marL="7863" marR="7863" marT="7863" marB="0" anchor="b"/>
                </a:tc>
                <a:tc>
                  <a:txBody>
                    <a:bodyPr/>
                    <a:lstStyle/>
                    <a:p>
                      <a:pPr algn="l" fontAlgn="b"/>
                      <a:r>
                        <a:rPr lang="en-US" sz="1200" b="1" u="none" strike="noStrike" dirty="0">
                          <a:effectLst/>
                        </a:rPr>
                        <a:t>TURKISH DERIVATIVES EXCHANGE</a:t>
                      </a:r>
                      <a:endParaRPr lang="en-US" sz="1200" b="1" i="0" u="none" strike="noStrike" dirty="0">
                        <a:solidFill>
                          <a:srgbClr val="000000"/>
                        </a:solidFill>
                        <a:effectLst/>
                        <a:latin typeface="Arial"/>
                      </a:endParaRPr>
                    </a:p>
                  </a:txBody>
                  <a:tcPr marL="7863" marR="7863" marT="7863" marB="0" anchor="b"/>
                </a:tc>
                <a:tc>
                  <a:txBody>
                    <a:bodyPr/>
                    <a:lstStyle/>
                    <a:p>
                      <a:pPr algn="l" fontAlgn="b"/>
                      <a:r>
                        <a:rPr lang="en-US" sz="1100" u="none" strike="noStrike">
                          <a:effectLst/>
                        </a:rPr>
                        <a:t>TURKDEX</a:t>
                      </a:r>
                      <a:endParaRPr lang="en-US" sz="1100" b="0" i="0" u="none" strike="noStrike">
                        <a:solidFill>
                          <a:srgbClr val="000000"/>
                        </a:solidFill>
                        <a:effectLst/>
                        <a:latin typeface="Arial"/>
                      </a:endParaRPr>
                    </a:p>
                  </a:txBody>
                  <a:tcPr marL="7863" marR="7863" marT="7863" marB="0" anchor="b"/>
                </a:tc>
                <a:tc>
                  <a:txBody>
                    <a:bodyPr/>
                    <a:lstStyle/>
                    <a:p>
                      <a:pPr algn="l" fontAlgn="b"/>
                      <a:r>
                        <a:rPr lang="en-US" sz="1100" u="none" strike="noStrike">
                          <a:effectLst/>
                        </a:rPr>
                        <a:t>IZMIR</a:t>
                      </a:r>
                      <a:endParaRPr lang="en-US" sz="1100" b="0" i="0" u="none" strike="noStrike">
                        <a:solidFill>
                          <a:srgbClr val="000000"/>
                        </a:solidFill>
                        <a:effectLst/>
                        <a:latin typeface="Arial"/>
                      </a:endParaRPr>
                    </a:p>
                  </a:txBody>
                  <a:tcPr marL="7863" marR="7863" marT="7863" marB="0" anchor="b"/>
                </a:tc>
                <a:tc>
                  <a:txBody>
                    <a:bodyPr/>
                    <a:lstStyle/>
                    <a:p>
                      <a:pPr algn="l" fontAlgn="b"/>
                      <a:r>
                        <a:rPr lang="en-US" sz="1100" u="sng" strike="noStrike">
                          <a:effectLst/>
                          <a:hlinkClick r:id="rId4"/>
                        </a:rPr>
                        <a:t>www.turkdex.org.tr</a:t>
                      </a:r>
                      <a:endParaRPr lang="en-US" sz="1100" b="0" i="0" u="sng" strike="noStrike">
                        <a:solidFill>
                          <a:srgbClr val="0000FF"/>
                        </a:solidFill>
                        <a:effectLst/>
                        <a:latin typeface="Arial"/>
                      </a:endParaRPr>
                    </a:p>
                  </a:txBody>
                  <a:tcPr marL="7863" marR="7863" marT="7863" marB="0" anchor="b"/>
                </a:tc>
                <a:tc>
                  <a:txBody>
                    <a:bodyPr/>
                    <a:lstStyle/>
                    <a:p>
                      <a:pPr algn="l" fontAlgn="b"/>
                      <a:r>
                        <a:rPr lang="en-US" sz="1100" u="none" strike="noStrike" dirty="0">
                          <a:effectLst/>
                        </a:rPr>
                        <a:t>November 2006</a:t>
                      </a:r>
                      <a:endParaRPr lang="en-US" sz="1100" b="0" i="0" u="none" strike="noStrike" dirty="0">
                        <a:solidFill>
                          <a:srgbClr val="000000"/>
                        </a:solidFill>
                        <a:effectLst/>
                        <a:latin typeface="Arial"/>
                      </a:endParaRPr>
                    </a:p>
                  </a:txBody>
                  <a:tcPr marL="7863" marR="7863" marT="7863" marB="0" anchor="b"/>
                </a:tc>
                <a:tc>
                  <a:txBody>
                    <a:bodyPr/>
                    <a:lstStyle/>
                    <a:p>
                      <a:pPr algn="l" fontAlgn="b"/>
                      <a:r>
                        <a:rPr lang="en-US" sz="1100" u="none" strike="noStrike" dirty="0">
                          <a:effectLst/>
                        </a:rPr>
                        <a:t>Active</a:t>
                      </a:r>
                      <a:endParaRPr lang="en-US" sz="1100" b="0" i="0" u="none" strike="noStrike" dirty="0">
                        <a:solidFill>
                          <a:srgbClr val="000000"/>
                        </a:solidFill>
                        <a:effectLst/>
                        <a:latin typeface="Arial"/>
                      </a:endParaRPr>
                    </a:p>
                  </a:txBody>
                  <a:tcPr marL="7863" marR="7863" marT="7863" marB="0" anchor="b"/>
                </a:tc>
              </a:tr>
            </a:tbl>
          </a:graphicData>
        </a:graphic>
      </p:graphicFrame>
      <p:sp>
        <p:nvSpPr>
          <p:cNvPr id="6" name="Rectangle 5"/>
          <p:cNvSpPr/>
          <p:nvPr/>
        </p:nvSpPr>
        <p:spPr>
          <a:xfrm>
            <a:off x="467544" y="1484784"/>
            <a:ext cx="6552728" cy="923330"/>
          </a:xfrm>
          <a:prstGeom prst="rect">
            <a:avLst/>
          </a:prstGeom>
        </p:spPr>
        <p:txBody>
          <a:bodyPr wrap="square">
            <a:spAutoFit/>
          </a:bodyPr>
          <a:lstStyle/>
          <a:p>
            <a:pPr marL="285750" indent="-285750">
              <a:buFont typeface="Arial" pitchFamily="34" charset="0"/>
              <a:buChar char="•"/>
            </a:pPr>
            <a:r>
              <a:rPr lang="en-US" b="1" dirty="0"/>
              <a:t>ISO 10383 Exchange/Market Identifier </a:t>
            </a:r>
            <a:r>
              <a:rPr lang="en-US" b="1" dirty="0" smtClean="0"/>
              <a:t>Code</a:t>
            </a:r>
            <a:endParaRPr lang="tr-TR" b="1" dirty="0" smtClean="0"/>
          </a:p>
          <a:p>
            <a:pPr marL="285750" indent="-285750">
              <a:buFont typeface="Arial" pitchFamily="34" charset="0"/>
              <a:buChar char="•"/>
            </a:pPr>
            <a:endParaRPr lang="tr-TR" b="1" dirty="0"/>
          </a:p>
          <a:p>
            <a:pPr marL="285750" indent="-285750">
              <a:buFont typeface="Arial" pitchFamily="34" charset="0"/>
              <a:buChar char="•"/>
            </a:pPr>
            <a:r>
              <a:rPr lang="tr-TR" dirty="0" smtClean="0"/>
              <a:t>SWIFT tarafından tahsis edilmektedir.</a:t>
            </a:r>
            <a:endParaRPr lang="en-US" dirty="0"/>
          </a:p>
        </p:txBody>
      </p:sp>
      <p:sp>
        <p:nvSpPr>
          <p:cNvPr id="3" name="Footer Placeholder 2"/>
          <p:cNvSpPr>
            <a:spLocks noGrp="1"/>
          </p:cNvSpPr>
          <p:nvPr>
            <p:ph type="ftr" sz="quarter" idx="11"/>
          </p:nvPr>
        </p:nvSpPr>
        <p:spPr/>
        <p:txBody>
          <a:bodyPr/>
          <a:lstStyle/>
          <a:p>
            <a:r>
              <a:rPr lang="en-US" smtClean="0"/>
              <a:t>AYNA Komitesi Çalışma Grubu Toplantısı-21/11/2012</a:t>
            </a:r>
            <a:endParaRPr lang="en-US" dirty="0"/>
          </a:p>
        </p:txBody>
      </p:sp>
      <p:sp>
        <p:nvSpPr>
          <p:cNvPr id="7" name="Slide Number Placeholder 6"/>
          <p:cNvSpPr>
            <a:spLocks noGrp="1"/>
          </p:cNvSpPr>
          <p:nvPr>
            <p:ph type="sldNum" sz="quarter" idx="12"/>
          </p:nvPr>
        </p:nvSpPr>
        <p:spPr/>
        <p:txBody>
          <a:bodyPr/>
          <a:lstStyle/>
          <a:p>
            <a:fld id="{E685CC09-6207-4534-82B3-0736E5321B0E}" type="slidenum">
              <a:rPr lang="en-US" smtClean="0"/>
              <a:pPr/>
              <a:t>17</a:t>
            </a:fld>
            <a:endParaRPr lang="en-US" dirty="0"/>
          </a:p>
        </p:txBody>
      </p:sp>
    </p:spTree>
    <p:extLst>
      <p:ext uri="{BB962C8B-B14F-4D97-AF65-F5344CB8AC3E}">
        <p14:creationId xmlns:p14="http://schemas.microsoft.com/office/powerpoint/2010/main" val="45887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pPr>
              <a:defRPr/>
            </a:pPr>
            <a:r>
              <a:rPr lang="tr-TR" b="1" dirty="0" smtClean="0"/>
              <a:t>LEI </a:t>
            </a:r>
            <a:r>
              <a:rPr lang="tr-TR" b="1" dirty="0"/>
              <a:t>KODU </a:t>
            </a:r>
            <a:r>
              <a:rPr lang="tr-TR" b="1" dirty="0" smtClean="0"/>
              <a:t>- I</a:t>
            </a:r>
            <a:br>
              <a:rPr lang="tr-TR" b="1" dirty="0" smtClean="0"/>
            </a:br>
            <a:r>
              <a:rPr lang="tr-TR" b="1" dirty="0" smtClean="0"/>
              <a:t>(</a:t>
            </a:r>
            <a:r>
              <a:rPr lang="tr-TR" b="1" dirty="0"/>
              <a:t>ISO 17442) </a:t>
            </a:r>
            <a:r>
              <a:rPr lang="tr-TR" b="1" dirty="0" smtClean="0"/>
              <a:t>	</a:t>
            </a:r>
            <a:endParaRPr lang="en-US" b="1" dirty="0"/>
          </a:p>
        </p:txBody>
      </p:sp>
      <p:sp>
        <p:nvSpPr>
          <p:cNvPr id="3" name="Content Placeholder 2"/>
          <p:cNvSpPr>
            <a:spLocks noGrp="1"/>
          </p:cNvSpPr>
          <p:nvPr>
            <p:ph idx="1"/>
          </p:nvPr>
        </p:nvSpPr>
        <p:spPr/>
        <p:txBody>
          <a:bodyPr/>
          <a:lstStyle/>
          <a:p>
            <a:pPr>
              <a:defRPr/>
            </a:pPr>
            <a:r>
              <a:rPr lang="tr-TR" dirty="0" smtClean="0"/>
              <a:t>LEI : Uluslararası finansal işlemlerde yer alan tüm tarafların tanımlanması için oluşturulacak şu an taslak halinde olan global bir koddur. </a:t>
            </a:r>
          </a:p>
          <a:p>
            <a:pPr>
              <a:defRPr/>
            </a:pPr>
            <a:r>
              <a:rPr lang="tr-TR" dirty="0" smtClean="0"/>
              <a:t>Sistemik riskin anlanması ve izlenmesi için kilit bir rol oynayacaktır. </a:t>
            </a:r>
          </a:p>
          <a:p>
            <a:pPr>
              <a:defRPr/>
            </a:pPr>
            <a:r>
              <a:rPr lang="tr-TR" dirty="0" smtClean="0"/>
              <a:t>20 haneden oluşacak olan bu kod :</a:t>
            </a:r>
          </a:p>
          <a:p>
            <a:pPr lvl="1">
              <a:buFont typeface="Wingdings" pitchFamily="2" charset="2"/>
              <a:buNone/>
              <a:defRPr/>
            </a:pPr>
            <a:r>
              <a:rPr lang="tr-TR" dirty="0" smtClean="0"/>
              <a:t>1- İlk 18 hane alfa-nümerik olacak.</a:t>
            </a:r>
          </a:p>
          <a:p>
            <a:pPr lvl="1">
              <a:buFont typeface="Wingdings" pitchFamily="2" charset="2"/>
              <a:buNone/>
              <a:defRPr/>
            </a:pPr>
            <a:r>
              <a:rPr lang="tr-TR" dirty="0" smtClean="0"/>
              <a:t>2- Son 2 hanede kontrol hanesi olacaktır.</a:t>
            </a:r>
            <a:endParaRPr lang="en-US" dirty="0"/>
          </a:p>
        </p:txBody>
      </p:sp>
      <p:sp>
        <p:nvSpPr>
          <p:cNvPr id="5" name="Footer Placeholder 4"/>
          <p:cNvSpPr>
            <a:spLocks noGrp="1"/>
          </p:cNvSpPr>
          <p:nvPr>
            <p:ph type="ftr" sz="quarter" idx="11"/>
          </p:nvPr>
        </p:nvSpPr>
        <p:spPr/>
        <p:txBody>
          <a:body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p:txBody>
          <a:bodyPr/>
          <a:lstStyle/>
          <a:p>
            <a:fld id="{E685CC09-6207-4534-82B3-0736E5321B0E}" type="slidenum">
              <a:rPr lang="en-US" smtClean="0"/>
              <a:pPr/>
              <a:t>18</a:t>
            </a:fld>
            <a:endParaRPr lang="en-US" dirty="0"/>
          </a:p>
        </p:txBody>
      </p:sp>
    </p:spTree>
    <p:extLst>
      <p:ext uri="{BB962C8B-B14F-4D97-AF65-F5344CB8AC3E}">
        <p14:creationId xmlns:p14="http://schemas.microsoft.com/office/powerpoint/2010/main" val="2975248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tr-TR" b="1" dirty="0"/>
              <a:t>LEI </a:t>
            </a:r>
            <a:r>
              <a:rPr lang="tr-TR" b="1" dirty="0" smtClean="0"/>
              <a:t>KODU - II</a:t>
            </a:r>
            <a:br>
              <a:rPr lang="tr-TR" b="1" dirty="0" smtClean="0"/>
            </a:br>
            <a:r>
              <a:rPr lang="tr-TR" b="1" dirty="0" smtClean="0"/>
              <a:t>(ISO 17442)</a:t>
            </a:r>
            <a:r>
              <a:rPr lang="tr-TR" b="1" dirty="0"/>
              <a:t>	</a:t>
            </a:r>
            <a:endParaRPr lang="en-US" b="1" dirty="0"/>
          </a:p>
        </p:txBody>
      </p:sp>
      <p:sp>
        <p:nvSpPr>
          <p:cNvPr id="3" name="Content Placeholder 2"/>
          <p:cNvSpPr>
            <a:spLocks noGrp="1"/>
          </p:cNvSpPr>
          <p:nvPr>
            <p:ph idx="1"/>
          </p:nvPr>
        </p:nvSpPr>
        <p:spPr/>
        <p:txBody>
          <a:bodyPr>
            <a:normAutofit fontScale="70000" lnSpcReduction="20000"/>
          </a:bodyPr>
          <a:lstStyle/>
          <a:p>
            <a:r>
              <a:rPr lang="tr-TR" dirty="0" smtClean="0"/>
              <a:t>G-20 tarafından Finansal İstikrar Kurulu (FSB) LEI oluşturulması ve denetimi konusunda yetkilendirilmiştir.</a:t>
            </a:r>
          </a:p>
          <a:p>
            <a:r>
              <a:rPr lang="tr-TR" dirty="0" smtClean="0"/>
              <a:t>DTCC, SWIFT ve AVOX Ltd. LEI hizmetinde veri toplama, LEI tahsisi ve veri kalitesinden sorumlu baş aktörler olacaktır.</a:t>
            </a:r>
          </a:p>
          <a:p>
            <a:r>
              <a:rPr lang="tr-TR" dirty="0" smtClean="0"/>
              <a:t>LEI standardında Tescil Otoritesi (RA) olarak SWIFT yetkilendirilmiştir.</a:t>
            </a:r>
          </a:p>
          <a:p>
            <a:r>
              <a:rPr lang="tr-TR" dirty="0" smtClean="0"/>
              <a:t>ANNA 82 üyesi ile birlikte hizmet verdiği 118 ülkede LEI </a:t>
            </a:r>
            <a:r>
              <a:rPr lang="tr-TR" dirty="0"/>
              <a:t>kodlarının </a:t>
            </a:r>
            <a:r>
              <a:rPr lang="tr-TR" dirty="0" smtClean="0"/>
              <a:t>ihraççılar ve ilgili taraflar için kaydı, geçerliliği, saklama ve yönetimi konularında hizmet verecektir.</a:t>
            </a:r>
          </a:p>
          <a:p>
            <a:r>
              <a:rPr lang="tr-TR" dirty="0"/>
              <a:t>LEI kodunun Mart 2013 itibariyle faaliyete geçmesi planlanmaktadır.</a:t>
            </a:r>
          </a:p>
          <a:p>
            <a:r>
              <a:rPr lang="tr-TR" dirty="0"/>
              <a:t>Özellikle türev ürünlerin takasının takas kurumları tarafından yapılmasına ilişkin düzenlemeler ile birlikte düzenleyici ve denetleyici otoritelerin riskli ürünleri portföylerinde tutan finansal kuruluşları bu ürünlerden ne kadar riske maruz kaldıklarının tespiti konusunda çok büyük fayda sağlaması planlanmaktadır.</a:t>
            </a:r>
            <a:endParaRPr lang="en-US" dirty="0"/>
          </a:p>
          <a:p>
            <a:endParaRPr lang="en-US" dirty="0"/>
          </a:p>
        </p:txBody>
      </p:sp>
      <p:sp>
        <p:nvSpPr>
          <p:cNvPr id="5" name="Footer Placeholder 4"/>
          <p:cNvSpPr>
            <a:spLocks noGrp="1"/>
          </p:cNvSpPr>
          <p:nvPr>
            <p:ph type="ftr" sz="quarter" idx="11"/>
          </p:nvPr>
        </p:nvSpPr>
        <p:spPr/>
        <p:txBody>
          <a:body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p:txBody>
          <a:bodyPr/>
          <a:lstStyle/>
          <a:p>
            <a:fld id="{E685CC09-6207-4534-82B3-0736E5321B0E}" type="slidenum">
              <a:rPr lang="en-US" smtClean="0"/>
              <a:pPr/>
              <a:t>19</a:t>
            </a:fld>
            <a:endParaRPr lang="en-US" dirty="0"/>
          </a:p>
        </p:txBody>
      </p:sp>
    </p:spTree>
    <p:extLst>
      <p:ext uri="{BB962C8B-B14F-4D97-AF65-F5344CB8AC3E}">
        <p14:creationId xmlns:p14="http://schemas.microsoft.com/office/powerpoint/2010/main" val="151821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3050" lvl="2" indent="-246888" algn="ctr">
              <a:lnSpc>
                <a:spcPct val="150000"/>
              </a:lnSpc>
              <a:defRPr/>
            </a:pPr>
            <a:r>
              <a:rPr lang="tr-TR" sz="4000" b="1" dirty="0" smtClean="0">
                <a:solidFill>
                  <a:schemeClr val="accent1">
                    <a:lumMod val="75000"/>
                  </a:schemeClr>
                </a:solidFill>
              </a:rPr>
              <a:t>Uluslararası Standartlar</a:t>
            </a:r>
            <a:endParaRPr lang="en-US" sz="4000" b="1"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AYNA Komitesi Çalışma Grubu Toplantısı-21/11/2012</a:t>
            </a:r>
            <a:endParaRPr lang="en-US" dirty="0"/>
          </a:p>
        </p:txBody>
      </p:sp>
      <p:sp>
        <p:nvSpPr>
          <p:cNvPr id="5" name="Slide Number Placeholder 4"/>
          <p:cNvSpPr>
            <a:spLocks noGrp="1"/>
          </p:cNvSpPr>
          <p:nvPr>
            <p:ph type="sldNum" sz="quarter" idx="12"/>
          </p:nvPr>
        </p:nvSpPr>
        <p:spPr/>
        <p:txBody>
          <a:bodyPr/>
          <a:lstStyle/>
          <a:p>
            <a:fld id="{98B913F3-F345-4BB1-8AFD-D2C5D137DF0B}" type="slidenum">
              <a:rPr lang="en-US" smtClean="0"/>
              <a:pPr/>
              <a:t>2</a:t>
            </a:fld>
            <a:endParaRPr lang="en-US"/>
          </a:p>
        </p:txBody>
      </p:sp>
    </p:spTree>
    <p:extLst>
      <p:ext uri="{BB962C8B-B14F-4D97-AF65-F5344CB8AC3E}">
        <p14:creationId xmlns:p14="http://schemas.microsoft.com/office/powerpoint/2010/main" val="2518766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66775"/>
            <a:ext cx="8229600" cy="1143000"/>
          </a:xfrm>
        </p:spPr>
        <p:txBody>
          <a:bodyPr>
            <a:normAutofit fontScale="90000"/>
          </a:bodyPr>
          <a:lstStyle/>
          <a:p>
            <a:r>
              <a:rPr lang="tr-TR" b="1" dirty="0"/>
              <a:t>LEI KODU - </a:t>
            </a:r>
            <a:r>
              <a:rPr lang="tr-TR" b="1" dirty="0" smtClean="0"/>
              <a:t>III</a:t>
            </a:r>
            <a:r>
              <a:rPr lang="tr-TR" b="1" dirty="0"/>
              <a:t/>
            </a:r>
            <a:br>
              <a:rPr lang="tr-TR" b="1" dirty="0"/>
            </a:br>
            <a:r>
              <a:rPr lang="tr-TR" b="1" dirty="0" smtClean="0"/>
              <a:t>Türkiye’de İçin LEI Yapısı</a:t>
            </a:r>
            <a:endParaRPr lang="en-US" b="1" dirty="0"/>
          </a:p>
        </p:txBody>
      </p:sp>
      <p:sp>
        <p:nvSpPr>
          <p:cNvPr id="3" name="Content Placeholder 2"/>
          <p:cNvSpPr>
            <a:spLocks noGrp="1"/>
          </p:cNvSpPr>
          <p:nvPr>
            <p:ph idx="1"/>
          </p:nvPr>
        </p:nvSpPr>
        <p:spPr>
          <a:xfrm>
            <a:off x="5046762" y="1700808"/>
            <a:ext cx="3917726" cy="4381947"/>
          </a:xfrm>
          <a:solidFill>
            <a:schemeClr val="accent1">
              <a:tint val="20000"/>
            </a:schemeClr>
          </a:solidFill>
        </p:spPr>
        <p:txBody>
          <a:bodyPr>
            <a:normAutofit fontScale="47500" lnSpcReduction="20000"/>
          </a:bodyPr>
          <a:lstStyle/>
          <a:p>
            <a:r>
              <a:rPr lang="en-US" b="1" dirty="0" smtClean="0"/>
              <a:t>MERSIS</a:t>
            </a:r>
            <a:endParaRPr lang="tr-TR" b="1" dirty="0" smtClean="0"/>
          </a:p>
          <a:p>
            <a:pPr lvl="1"/>
            <a:r>
              <a:rPr lang="en-US" dirty="0" err="1" smtClean="0"/>
              <a:t>Şahıs</a:t>
            </a:r>
            <a:r>
              <a:rPr lang="en-US" dirty="0" smtClean="0"/>
              <a:t> </a:t>
            </a:r>
            <a:r>
              <a:rPr lang="en-US" dirty="0" err="1"/>
              <a:t>şirketleri</a:t>
            </a:r>
            <a:r>
              <a:rPr lang="en-US" dirty="0"/>
              <a:t> </a:t>
            </a:r>
            <a:r>
              <a:rPr lang="en-US" dirty="0" err="1"/>
              <a:t>için</a:t>
            </a:r>
            <a:r>
              <a:rPr lang="en-US" dirty="0"/>
              <a:t> TC </a:t>
            </a:r>
            <a:r>
              <a:rPr lang="en-US" dirty="0" err="1"/>
              <a:t>kimlik</a:t>
            </a:r>
            <a:r>
              <a:rPr lang="en-US" dirty="0"/>
              <a:t> </a:t>
            </a:r>
            <a:r>
              <a:rPr lang="en-US" dirty="0" err="1"/>
              <a:t>nosunu</a:t>
            </a:r>
            <a:r>
              <a:rPr lang="en-US" dirty="0"/>
              <a:t> </a:t>
            </a:r>
            <a:r>
              <a:rPr lang="en-US" dirty="0" err="1"/>
              <a:t>içeren</a:t>
            </a:r>
            <a:r>
              <a:rPr lang="en-US" dirty="0"/>
              <a:t>, </a:t>
            </a:r>
            <a:r>
              <a:rPr lang="en-US" dirty="0" err="1"/>
              <a:t>tüzel</a:t>
            </a:r>
            <a:r>
              <a:rPr lang="en-US" dirty="0"/>
              <a:t> </a:t>
            </a:r>
            <a:r>
              <a:rPr lang="en-US" dirty="0" err="1"/>
              <a:t>kişilerde</a:t>
            </a:r>
            <a:r>
              <a:rPr lang="en-US" dirty="0"/>
              <a:t> </a:t>
            </a:r>
            <a:r>
              <a:rPr lang="en-US" dirty="0" err="1"/>
              <a:t>vergi</a:t>
            </a:r>
            <a:r>
              <a:rPr lang="en-US" dirty="0"/>
              <a:t> </a:t>
            </a:r>
            <a:r>
              <a:rPr lang="en-US" dirty="0" err="1"/>
              <a:t>kimlik</a:t>
            </a:r>
            <a:r>
              <a:rPr lang="en-US" dirty="0"/>
              <a:t> </a:t>
            </a:r>
            <a:r>
              <a:rPr lang="en-US" dirty="0" err="1"/>
              <a:t>nosunu</a:t>
            </a:r>
            <a:r>
              <a:rPr lang="en-US" dirty="0"/>
              <a:t> </a:t>
            </a:r>
            <a:r>
              <a:rPr lang="en-US" dirty="0" err="1"/>
              <a:t>içeren</a:t>
            </a:r>
            <a:r>
              <a:rPr lang="en-US" dirty="0"/>
              <a:t> </a:t>
            </a:r>
            <a:r>
              <a:rPr lang="en-US" b="1" u="sng" dirty="0"/>
              <a:t>16 </a:t>
            </a:r>
            <a:r>
              <a:rPr lang="en-US" b="1" u="sng" dirty="0" err="1"/>
              <a:t>naneli</a:t>
            </a:r>
            <a:r>
              <a:rPr lang="en-US" b="1" u="sng" dirty="0"/>
              <a:t> bir </a:t>
            </a:r>
            <a:r>
              <a:rPr lang="en-US" b="1" u="sng" dirty="0" err="1"/>
              <a:t>numaradır</a:t>
            </a:r>
            <a:r>
              <a:rPr lang="en-US" b="1" u="sng" dirty="0"/>
              <a:t>.</a:t>
            </a:r>
            <a:endParaRPr lang="en-US" dirty="0"/>
          </a:p>
          <a:p>
            <a:pPr lvl="1"/>
            <a:r>
              <a:rPr lang="en-US" dirty="0" err="1"/>
              <a:t>Örnek</a:t>
            </a:r>
            <a:r>
              <a:rPr lang="en-US" dirty="0"/>
              <a:t> MERSIS: </a:t>
            </a:r>
            <a:r>
              <a:rPr lang="en-US" b="1" dirty="0"/>
              <a:t>1234567891234567</a:t>
            </a:r>
            <a:endParaRPr lang="en-US" dirty="0"/>
          </a:p>
          <a:p>
            <a:endParaRPr lang="en-US" dirty="0"/>
          </a:p>
          <a:p>
            <a:r>
              <a:rPr lang="en-US" b="1" dirty="0"/>
              <a:t>LEI K</a:t>
            </a:r>
            <a:r>
              <a:rPr lang="tr-TR" b="1" dirty="0"/>
              <a:t>odu</a:t>
            </a:r>
            <a:endParaRPr lang="en-US" dirty="0"/>
          </a:p>
          <a:p>
            <a:pPr lvl="1"/>
            <a:r>
              <a:rPr lang="tr-TR" dirty="0"/>
              <a:t>ISO standardı ’’ISO 17442:2012’’ </a:t>
            </a:r>
            <a:r>
              <a:rPr lang="tr-TR" dirty="0" err="1"/>
              <a:t>dir</a:t>
            </a:r>
            <a:r>
              <a:rPr lang="tr-TR" dirty="0"/>
              <a:t>. 20 haneden oluşacak olan bu kodun ilk 18 hane alfa-nümerik, son 2 hanede kontrol hanesi olacaktır.</a:t>
            </a:r>
            <a:endParaRPr lang="en-US" dirty="0"/>
          </a:p>
          <a:p>
            <a:pPr marL="457200" lvl="1" indent="0">
              <a:buNone/>
            </a:pPr>
            <a:endParaRPr lang="en-US" dirty="0"/>
          </a:p>
          <a:p>
            <a:pPr lvl="1"/>
            <a:r>
              <a:rPr lang="en-US" dirty="0" err="1"/>
              <a:t>Örnek</a:t>
            </a:r>
            <a:r>
              <a:rPr lang="en-US" dirty="0"/>
              <a:t> LEI </a:t>
            </a:r>
            <a:r>
              <a:rPr lang="en-US" dirty="0" err="1" smtClean="0"/>
              <a:t>kod</a:t>
            </a:r>
            <a:r>
              <a:rPr lang="tr-TR" dirty="0" smtClean="0"/>
              <a:t> çalışması</a:t>
            </a:r>
            <a:r>
              <a:rPr lang="en-US" dirty="0" smtClean="0"/>
              <a:t>: </a:t>
            </a:r>
            <a:endParaRPr lang="tr-TR" dirty="0" smtClean="0"/>
          </a:p>
          <a:p>
            <a:pPr marL="457200" lvl="1" indent="0">
              <a:buNone/>
            </a:pPr>
            <a:endParaRPr lang="tr-TR" b="1" dirty="0" smtClean="0"/>
          </a:p>
          <a:p>
            <a:pPr marL="457200" lvl="1" indent="0">
              <a:buNone/>
            </a:pPr>
            <a:r>
              <a:rPr lang="tr-TR" b="1" dirty="0" smtClean="0"/>
              <a:t>TRLEI</a:t>
            </a:r>
            <a:r>
              <a:rPr lang="tr-TR" b="1" dirty="0" smtClean="0">
                <a:solidFill>
                  <a:srgbClr val="FF0000"/>
                </a:solidFill>
              </a:rPr>
              <a:t>9999999999999</a:t>
            </a:r>
            <a:r>
              <a:rPr lang="tr-TR" b="1" dirty="0" smtClean="0"/>
              <a:t>01</a:t>
            </a:r>
          </a:p>
          <a:p>
            <a:pPr marL="457200" lvl="1" indent="0">
              <a:buNone/>
            </a:pPr>
            <a:r>
              <a:rPr lang="tr-TR" b="1" dirty="0" smtClean="0"/>
              <a:t>(13 hanesi TC Kimlik/Vergi </a:t>
            </a:r>
            <a:r>
              <a:rPr lang="tr-TR" b="1" dirty="0" err="1" smtClean="0"/>
              <a:t>no</a:t>
            </a:r>
            <a:r>
              <a:rPr lang="tr-TR" b="1" dirty="0" smtClean="0"/>
              <a:t> içerecek şekilde)</a:t>
            </a:r>
          </a:p>
          <a:p>
            <a:pPr marL="457200" lvl="1" indent="0">
              <a:buNone/>
            </a:pPr>
            <a:endParaRPr lang="tr-TR" b="1" dirty="0" smtClean="0"/>
          </a:p>
          <a:p>
            <a:pPr marL="457200" lvl="1" indent="0">
              <a:buNone/>
            </a:pPr>
            <a:r>
              <a:rPr lang="tr-TR" b="1" dirty="0" smtClean="0"/>
              <a:t>TR </a:t>
            </a:r>
            <a:r>
              <a:rPr lang="en-US" b="1" dirty="0" smtClean="0">
                <a:solidFill>
                  <a:srgbClr val="FF0000"/>
                </a:solidFill>
              </a:rPr>
              <a:t>1</a:t>
            </a:r>
            <a:r>
              <a:rPr lang="tr-TR" b="1" dirty="0" smtClean="0">
                <a:solidFill>
                  <a:srgbClr val="FF0000"/>
                </a:solidFill>
              </a:rPr>
              <a:t> </a:t>
            </a:r>
            <a:r>
              <a:rPr lang="en-US" b="1" dirty="0">
                <a:solidFill>
                  <a:srgbClr val="FF0000"/>
                </a:solidFill>
              </a:rPr>
              <a:t>2</a:t>
            </a:r>
            <a:r>
              <a:rPr lang="tr-TR" b="1" dirty="0">
                <a:solidFill>
                  <a:srgbClr val="FF0000"/>
                </a:solidFill>
              </a:rPr>
              <a:t> </a:t>
            </a:r>
            <a:r>
              <a:rPr lang="en-US" b="1" dirty="0">
                <a:solidFill>
                  <a:srgbClr val="FF0000"/>
                </a:solidFill>
              </a:rPr>
              <a:t>3</a:t>
            </a:r>
            <a:r>
              <a:rPr lang="tr-TR" b="1" dirty="0">
                <a:solidFill>
                  <a:srgbClr val="FF0000"/>
                </a:solidFill>
              </a:rPr>
              <a:t> </a:t>
            </a:r>
            <a:r>
              <a:rPr lang="en-US" b="1" dirty="0">
                <a:solidFill>
                  <a:srgbClr val="FF0000"/>
                </a:solidFill>
              </a:rPr>
              <a:t>4</a:t>
            </a:r>
            <a:r>
              <a:rPr lang="tr-TR" b="1" dirty="0">
                <a:solidFill>
                  <a:srgbClr val="FF0000"/>
                </a:solidFill>
              </a:rPr>
              <a:t> </a:t>
            </a:r>
            <a:r>
              <a:rPr lang="en-US" b="1" dirty="0">
                <a:solidFill>
                  <a:srgbClr val="FF0000"/>
                </a:solidFill>
              </a:rPr>
              <a:t>5</a:t>
            </a:r>
            <a:r>
              <a:rPr lang="tr-TR" b="1" dirty="0">
                <a:solidFill>
                  <a:srgbClr val="FF0000"/>
                </a:solidFill>
              </a:rPr>
              <a:t> </a:t>
            </a:r>
            <a:r>
              <a:rPr lang="en-US" b="1" dirty="0">
                <a:solidFill>
                  <a:srgbClr val="FF0000"/>
                </a:solidFill>
              </a:rPr>
              <a:t>6</a:t>
            </a:r>
            <a:r>
              <a:rPr lang="tr-TR" b="1" dirty="0">
                <a:solidFill>
                  <a:srgbClr val="FF0000"/>
                </a:solidFill>
              </a:rPr>
              <a:t> </a:t>
            </a:r>
            <a:r>
              <a:rPr lang="en-US" b="1" dirty="0">
                <a:solidFill>
                  <a:srgbClr val="FF0000"/>
                </a:solidFill>
              </a:rPr>
              <a:t>7</a:t>
            </a:r>
            <a:r>
              <a:rPr lang="tr-TR" b="1" dirty="0">
                <a:solidFill>
                  <a:srgbClr val="FF0000"/>
                </a:solidFill>
              </a:rPr>
              <a:t> </a:t>
            </a:r>
            <a:r>
              <a:rPr lang="en-US" b="1" dirty="0">
                <a:solidFill>
                  <a:srgbClr val="FF0000"/>
                </a:solidFill>
              </a:rPr>
              <a:t>8</a:t>
            </a:r>
            <a:r>
              <a:rPr lang="tr-TR" b="1" dirty="0">
                <a:solidFill>
                  <a:srgbClr val="FF0000"/>
                </a:solidFill>
              </a:rPr>
              <a:t> </a:t>
            </a:r>
            <a:r>
              <a:rPr lang="en-US" b="1" dirty="0">
                <a:solidFill>
                  <a:srgbClr val="FF0000"/>
                </a:solidFill>
              </a:rPr>
              <a:t>9</a:t>
            </a:r>
            <a:r>
              <a:rPr lang="tr-TR" b="1" dirty="0">
                <a:solidFill>
                  <a:srgbClr val="FF0000"/>
                </a:solidFill>
              </a:rPr>
              <a:t> 1 2 3 4 </a:t>
            </a:r>
            <a:r>
              <a:rPr lang="tr-TR" b="1" dirty="0" smtClean="0">
                <a:solidFill>
                  <a:srgbClr val="FF0000"/>
                </a:solidFill>
              </a:rPr>
              <a:t>5 6 7 </a:t>
            </a:r>
            <a:r>
              <a:rPr lang="tr-TR" sz="2700" b="1" dirty="0"/>
              <a:t>0 1</a:t>
            </a:r>
            <a:endParaRPr lang="en-US" sz="2700" b="1" dirty="0"/>
          </a:p>
          <a:p>
            <a:pPr marL="457200" lvl="1" indent="0">
              <a:buNone/>
            </a:pPr>
            <a:r>
              <a:rPr lang="tr-TR" b="1" dirty="0" smtClean="0"/>
              <a:t>(16 hanesi MERSİS tarafından üretilen 16 haneli kod)</a:t>
            </a:r>
            <a:endParaRPr lang="tr-TR" b="1" dirty="0"/>
          </a:p>
          <a:p>
            <a:pPr lvl="1"/>
            <a:endParaRPr lang="en-US" dirty="0"/>
          </a:p>
          <a:p>
            <a:endParaRPr lang="en-US" dirty="0"/>
          </a:p>
        </p:txBody>
      </p:sp>
      <p:sp>
        <p:nvSpPr>
          <p:cNvPr id="5" name="Content Placeholder 2"/>
          <p:cNvSpPr txBox="1">
            <a:spLocks/>
          </p:cNvSpPr>
          <p:nvPr/>
        </p:nvSpPr>
        <p:spPr>
          <a:xfrm>
            <a:off x="222226" y="1609775"/>
            <a:ext cx="4824536" cy="4525963"/>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MERSIS</a:t>
            </a:r>
            <a:endParaRPr lang="tr-TR" b="1" dirty="0" smtClean="0"/>
          </a:p>
          <a:p>
            <a:r>
              <a:rPr lang="tr-TR" dirty="0"/>
              <a:t>Yeni Türk Ticaret Kanunu ile devreye giren bilişim uygulamaları kapsamında Gümrük ve Ticaret Bakanlığı tarafından oluşturulan Merkezi Sicil Kayıt Sistemi (MERSİS) Projesi 1 Ocak 2013 tarihinde tüm Türkiye'de uygulamaya geçecek olup, ticaret sicil işlemlerinin elektronik ortamda gerçekleştirileceği MERSİS ile manuel olarak tutulan ticaret sicil bilgileri merkezi bir veri tabanına taşınacaktır. </a:t>
            </a:r>
            <a:endParaRPr lang="tr-TR" dirty="0" smtClean="0"/>
          </a:p>
          <a:p>
            <a:pPr lvl="1"/>
            <a:r>
              <a:rPr lang="tr-TR" dirty="0" smtClean="0"/>
              <a:t>Önceki </a:t>
            </a:r>
            <a:r>
              <a:rPr lang="tr-TR" dirty="0"/>
              <a:t>adı Merkezi Tüzel Kişilik Bilgi Sistemi olan sistem, bu ismin projenin kapsamını tam olarak karşılamaması sebebiyle Merkezi Sicil Kayıt Sistemi olarak </a:t>
            </a:r>
            <a:r>
              <a:rPr lang="tr-TR" dirty="0" smtClean="0"/>
              <a:t>değiştirilmiştir.</a:t>
            </a:r>
          </a:p>
          <a:p>
            <a:pPr lvl="1"/>
            <a:endParaRPr lang="tr-TR" dirty="0"/>
          </a:p>
          <a:p>
            <a:r>
              <a:rPr lang="tr-TR" dirty="0" smtClean="0"/>
              <a:t>Bu </a:t>
            </a:r>
            <a:r>
              <a:rPr lang="tr-TR" dirty="0"/>
              <a:t>projede ticaret sicil kapsamındaki bütün işletmeler tekil, anahtar, benzersiz bir numarayla takip edilecektir.</a:t>
            </a:r>
            <a:endParaRPr lang="en-US" dirty="0"/>
          </a:p>
          <a:p>
            <a:endParaRPr lang="en-US" sz="2800" dirty="0"/>
          </a:p>
          <a:p>
            <a:r>
              <a:rPr lang="tr-TR" dirty="0" err="1"/>
              <a:t>Sözkonusu</a:t>
            </a:r>
            <a:r>
              <a:rPr lang="tr-TR" dirty="0"/>
              <a:t> </a:t>
            </a:r>
            <a:r>
              <a:rPr lang="tr-TR" dirty="0" smtClean="0"/>
              <a:t>kod </a:t>
            </a:r>
            <a:r>
              <a:rPr lang="tr-TR" dirty="0"/>
              <a:t>uluslararası LEI standardına uyumlu </a:t>
            </a:r>
            <a:r>
              <a:rPr lang="tr-TR" dirty="0" err="1" smtClean="0"/>
              <a:t>olyıp</a:t>
            </a:r>
            <a:r>
              <a:rPr lang="tr-TR" dirty="0" smtClean="0"/>
              <a:t>, uyarlama </a:t>
            </a:r>
            <a:r>
              <a:rPr lang="tr-TR" dirty="0"/>
              <a:t>ve Türk </a:t>
            </a:r>
            <a:r>
              <a:rPr lang="tr-TR" dirty="0" err="1"/>
              <a:t>LEI’ların</a:t>
            </a:r>
            <a:r>
              <a:rPr lang="tr-TR" dirty="0"/>
              <a:t> uluslararası veri tabanında </a:t>
            </a:r>
            <a:r>
              <a:rPr lang="tr-TR" dirty="0" smtClean="0"/>
              <a:t>paylaşılması gerekmektedir.</a:t>
            </a:r>
            <a:endParaRPr lang="en-US" dirty="0"/>
          </a:p>
        </p:txBody>
      </p:sp>
      <p:sp>
        <p:nvSpPr>
          <p:cNvPr id="6" name="Footer Placeholder 5"/>
          <p:cNvSpPr>
            <a:spLocks noGrp="1"/>
          </p:cNvSpPr>
          <p:nvPr>
            <p:ph type="ftr" sz="quarter" idx="11"/>
          </p:nvPr>
        </p:nvSpPr>
        <p:spPr/>
        <p:txBody>
          <a:bodyPr/>
          <a:lstStyle/>
          <a:p>
            <a:r>
              <a:rPr lang="en-US" smtClean="0"/>
              <a:t>AYNA Komitesi Çalışma Grubu Toplantısı-21/11/2012</a:t>
            </a:r>
            <a:endParaRPr lang="en-US" dirty="0"/>
          </a:p>
        </p:txBody>
      </p:sp>
      <p:sp>
        <p:nvSpPr>
          <p:cNvPr id="7" name="Slide Number Placeholder 6"/>
          <p:cNvSpPr>
            <a:spLocks noGrp="1"/>
          </p:cNvSpPr>
          <p:nvPr>
            <p:ph type="sldNum" sz="quarter" idx="12"/>
          </p:nvPr>
        </p:nvSpPr>
        <p:spPr/>
        <p:txBody>
          <a:bodyPr/>
          <a:lstStyle/>
          <a:p>
            <a:fld id="{E685CC09-6207-4534-82B3-0736E5321B0E}" type="slidenum">
              <a:rPr lang="en-US" smtClean="0"/>
              <a:pPr/>
              <a:t>20</a:t>
            </a:fld>
            <a:endParaRPr lang="en-US" dirty="0"/>
          </a:p>
        </p:txBody>
      </p:sp>
    </p:spTree>
    <p:extLst>
      <p:ext uri="{BB962C8B-B14F-4D97-AF65-F5344CB8AC3E}">
        <p14:creationId xmlns:p14="http://schemas.microsoft.com/office/powerpoint/2010/main" val="115763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2" algn="ctr" rtl="0">
              <a:spcBef>
                <a:spcPct val="0"/>
              </a:spcBef>
            </a:pPr>
            <a:r>
              <a:rPr lang="en-US" sz="3000" b="1" dirty="0" err="1" smtClean="0">
                <a:solidFill>
                  <a:schemeClr val="accent1">
                    <a:lumMod val="75000"/>
                  </a:schemeClr>
                </a:solidFill>
              </a:rPr>
              <a:t>Takasbank</a:t>
            </a:r>
            <a:r>
              <a:rPr lang="en-US" sz="3000" b="1" dirty="0" smtClean="0">
                <a:solidFill>
                  <a:schemeClr val="accent1">
                    <a:lumMod val="75000"/>
                  </a:schemeClr>
                </a:solidFill>
              </a:rPr>
              <a:t> </a:t>
            </a:r>
            <a:r>
              <a:rPr lang="tr-TR" sz="3000" b="1" dirty="0" smtClean="0">
                <a:solidFill>
                  <a:schemeClr val="accent1">
                    <a:lumMod val="75000"/>
                  </a:schemeClr>
                </a:solidFill>
              </a:rPr>
              <a:t>Numaralandırma Hizmetleri</a:t>
            </a:r>
            <a:endParaRPr lang="tr-TR" sz="3000" b="1" dirty="0">
              <a:solidFill>
                <a:schemeClr val="tx2">
                  <a:lumMod val="60000"/>
                  <a:lumOff val="40000"/>
                </a:schemeClr>
              </a:solidFill>
              <a:latin typeface="Calibri" pitchFamily="34" charset="0"/>
              <a:cs typeface="Calibri" pitchFamily="34" charset="0"/>
            </a:endParaRPr>
          </a:p>
        </p:txBody>
      </p:sp>
      <p:sp>
        <p:nvSpPr>
          <p:cNvPr id="3" name="Footer Placeholder 2"/>
          <p:cNvSpPr>
            <a:spLocks noGrp="1"/>
          </p:cNvSpPr>
          <p:nvPr>
            <p:ph type="ftr" sz="quarter" idx="11"/>
          </p:nvPr>
        </p:nvSpPr>
        <p:spPr/>
        <p:txBody>
          <a:bodyPr/>
          <a:lstStyle/>
          <a:p>
            <a:r>
              <a:rPr lang="en-US" smtClean="0"/>
              <a:t>AYNA Komitesi Çalışma Grubu Toplantısı-21/11/2012</a:t>
            </a:r>
            <a:endParaRPr lang="en-US" dirty="0"/>
          </a:p>
        </p:txBody>
      </p:sp>
      <p:sp>
        <p:nvSpPr>
          <p:cNvPr id="5" name="Slide Number Placeholder 4"/>
          <p:cNvSpPr>
            <a:spLocks noGrp="1"/>
          </p:cNvSpPr>
          <p:nvPr>
            <p:ph type="sldNum" sz="quarter" idx="12"/>
          </p:nvPr>
        </p:nvSpPr>
        <p:spPr/>
        <p:txBody>
          <a:bodyPr/>
          <a:lstStyle/>
          <a:p>
            <a:fld id="{98B913F3-F345-4BB1-8AFD-D2C5D137DF0B}" type="slidenum">
              <a:rPr lang="en-US" smtClean="0"/>
              <a:pPr/>
              <a:t>21</a:t>
            </a:fld>
            <a:endParaRPr lang="en-US"/>
          </a:p>
        </p:txBody>
      </p:sp>
    </p:spTree>
    <p:extLst>
      <p:ext uri="{BB962C8B-B14F-4D97-AF65-F5344CB8AC3E}">
        <p14:creationId xmlns:p14="http://schemas.microsoft.com/office/powerpoint/2010/main" val="576743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5751"/>
            <a:ext cx="8991600" cy="5181601"/>
          </a:xfrm>
        </p:spPr>
        <p:txBody>
          <a:bodyPr>
            <a:normAutofit fontScale="62500" lnSpcReduction="20000"/>
          </a:bodyPr>
          <a:lstStyle/>
          <a:p>
            <a:r>
              <a:rPr lang="tr-TR" dirty="0" err="1" smtClean="0"/>
              <a:t>Takasbank</a:t>
            </a:r>
            <a:r>
              <a:rPr lang="tr-TR" dirty="0" smtClean="0"/>
              <a:t>, SPK tarafından Türkiye’de ihraç edilen menkul kıymet ve diğer finansal araçlara ISIN (ISO 6166) ve CFI (ISO 10962) kodu tahsis etmek üzere görevlendirilmiş ulusal numaralandırma kuruluşudur.</a:t>
            </a:r>
          </a:p>
          <a:p>
            <a:endParaRPr lang="tr-TR" dirty="0" smtClean="0"/>
          </a:p>
          <a:p>
            <a:r>
              <a:rPr lang="tr-TR" dirty="0" err="1" smtClean="0"/>
              <a:t>Takasbank</a:t>
            </a:r>
            <a:r>
              <a:rPr lang="tr-TR" dirty="0" smtClean="0"/>
              <a:t>, TSE adına Türkiye’yi temsilen ISO TC68/SC4 çalışmalarına katılmaktadır.</a:t>
            </a:r>
          </a:p>
          <a:p>
            <a:endParaRPr lang="tr-TR" dirty="0" smtClean="0"/>
          </a:p>
          <a:p>
            <a:r>
              <a:rPr lang="tr-TR" dirty="0" err="1" smtClean="0"/>
              <a:t>Takasbank</a:t>
            </a:r>
            <a:r>
              <a:rPr lang="tr-TR" dirty="0" smtClean="0"/>
              <a:t> aynı zamanda, ISO TC68/SC 4 komitesi tarafından yürütülen menkul kıymet ve diğer finansal araçlara ilişkin standartları izlemek, standartların geliştirilmesine katkıda bulunmak ve ülkemizde de bu standartların uygulanmasını sağlamak amacıyla kurulan Türkiye Ulusal Piyasa Çalışma Grubu’nun (MTC43 Ayna Komitesi-Türkiye) başkanlığını yürütmektedir. </a:t>
            </a:r>
          </a:p>
          <a:p>
            <a:endParaRPr lang="tr-TR" dirty="0" smtClean="0"/>
          </a:p>
          <a:p>
            <a:r>
              <a:rPr lang="tr-TR" dirty="0" err="1" smtClean="0"/>
              <a:t>Takasbank</a:t>
            </a:r>
            <a:r>
              <a:rPr lang="tr-TR" dirty="0" smtClean="0"/>
              <a:t>, ANNA-Ulusal Numaralandırma Kuruluşları Birliği’nin üyesidir.</a:t>
            </a:r>
          </a:p>
          <a:p>
            <a:endParaRPr lang="tr-TR" dirty="0" smtClean="0"/>
          </a:p>
          <a:p>
            <a:r>
              <a:rPr lang="tr-TR" dirty="0" err="1" smtClean="0"/>
              <a:t>Takasbank</a:t>
            </a:r>
            <a:r>
              <a:rPr lang="tr-TR" dirty="0" smtClean="0"/>
              <a:t>, 2001 yılında tüm dünyada tahsis edilen ISIN ve CFI kodlarının konsolide edildiği ASB-ANNA Service </a:t>
            </a:r>
            <a:r>
              <a:rPr lang="tr-TR" dirty="0" err="1" smtClean="0"/>
              <a:t>Bureau</a:t>
            </a:r>
            <a:r>
              <a:rPr lang="tr-TR" dirty="0" smtClean="0"/>
              <a:t> elektronik platformunun aktif kullanıcısı ve ASB Teknik Komite üyesidir.</a:t>
            </a:r>
          </a:p>
          <a:p>
            <a:endParaRPr lang="tr-TR" dirty="0"/>
          </a:p>
        </p:txBody>
      </p:sp>
      <p:sp>
        <p:nvSpPr>
          <p:cNvPr id="2" name="Title 1"/>
          <p:cNvSpPr>
            <a:spLocks noGrp="1"/>
          </p:cNvSpPr>
          <p:nvPr>
            <p:ph type="title" idx="4294967295"/>
          </p:nvPr>
        </p:nvSpPr>
        <p:spPr>
          <a:xfrm>
            <a:off x="0" y="485800"/>
            <a:ext cx="9144000" cy="1143000"/>
          </a:xfrm>
        </p:spPr>
        <p:txBody>
          <a:bodyPr>
            <a:normAutofit fontScale="90000"/>
          </a:bodyPr>
          <a:lstStyle/>
          <a:p>
            <a:r>
              <a:rPr lang="tr-TR" sz="3800" b="1" dirty="0" err="1" smtClean="0">
                <a:solidFill>
                  <a:schemeClr val="accent1">
                    <a:lumMod val="75000"/>
                  </a:schemeClr>
                </a:solidFill>
              </a:rPr>
              <a:t>Takasbank</a:t>
            </a:r>
            <a:r>
              <a:rPr lang="tr-TR" sz="3800" b="1" dirty="0" smtClean="0">
                <a:solidFill>
                  <a:schemeClr val="accent1">
                    <a:lumMod val="75000"/>
                  </a:schemeClr>
                </a:solidFill>
              </a:rPr>
              <a:t> Uluslararası Numaralandırma Hizmetleri</a:t>
            </a:r>
            <a:endParaRPr lang="en-US" sz="3800" b="1" dirty="0">
              <a:solidFill>
                <a:schemeClr val="accent1">
                  <a:lumMod val="75000"/>
                </a:schemeClr>
              </a:solidFill>
            </a:endParaRPr>
          </a:p>
        </p:txBody>
      </p:sp>
      <p:sp>
        <p:nvSpPr>
          <p:cNvPr id="5" name="Footer Placeholder 4"/>
          <p:cNvSpPr>
            <a:spLocks noGrp="1"/>
          </p:cNvSpPr>
          <p:nvPr>
            <p:ph type="ftr" sz="quarter" idx="11"/>
          </p:nvPr>
        </p:nvSpPr>
        <p:spPr/>
        <p:txBody>
          <a:bodyPr/>
          <a:lstStyle/>
          <a:p>
            <a:r>
              <a:rPr lang="en-US" smtClean="0">
                <a:solidFill>
                  <a:prstClr val="white"/>
                </a:solidFill>
              </a:rPr>
              <a:t>AYNA Komitesi Çalışma Grubu Toplantısı-21/11/2012</a:t>
            </a:r>
            <a:endParaRPr lang="en-US" dirty="0">
              <a:solidFill>
                <a:prstClr val="white"/>
              </a:solidFill>
            </a:endParaRPr>
          </a:p>
        </p:txBody>
      </p:sp>
      <p:sp>
        <p:nvSpPr>
          <p:cNvPr id="6" name="Slide Number Placeholder 5"/>
          <p:cNvSpPr>
            <a:spLocks noGrp="1"/>
          </p:cNvSpPr>
          <p:nvPr>
            <p:ph type="sldNum" sz="quarter" idx="12"/>
          </p:nvPr>
        </p:nvSpPr>
        <p:spPr/>
        <p:txBody>
          <a:bodyPr/>
          <a:lstStyle/>
          <a:p>
            <a:fld id="{98B913F3-F345-4BB1-8AFD-D2C5D137DF0B}" type="slidenum">
              <a:rPr lang="en-US" smtClean="0">
                <a:solidFill>
                  <a:prstClr val="white"/>
                </a:solidFill>
              </a:rPr>
              <a:pPr/>
              <a:t>22</a:t>
            </a:fld>
            <a:endParaRPr lang="en-US">
              <a:solidFill>
                <a:prstClr val="white"/>
              </a:solidFill>
            </a:endParaRPr>
          </a:p>
        </p:txBody>
      </p:sp>
    </p:spTree>
    <p:extLst>
      <p:ext uri="{BB962C8B-B14F-4D97-AF65-F5344CB8AC3E}">
        <p14:creationId xmlns:p14="http://schemas.microsoft.com/office/powerpoint/2010/main" val="4127120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548680"/>
            <a:ext cx="8229600" cy="88413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tr-TR" sz="3600" b="1" dirty="0" smtClean="0">
                <a:solidFill>
                  <a:srgbClr val="23538D"/>
                </a:solidFill>
              </a:rPr>
              <a:t>ISIN KULLANIMI</a:t>
            </a:r>
            <a:endParaRPr lang="en-US" sz="3600" b="1" dirty="0">
              <a:solidFill>
                <a:srgbClr val="23538D"/>
              </a:solidFill>
            </a:endParaRPr>
          </a:p>
        </p:txBody>
      </p:sp>
      <p:sp>
        <p:nvSpPr>
          <p:cNvPr id="4" name="Content Placeholder 2"/>
          <p:cNvSpPr txBox="1">
            <a:spLocks/>
          </p:cNvSpPr>
          <p:nvPr/>
        </p:nvSpPr>
        <p:spPr>
          <a:xfrm>
            <a:off x="457200" y="1600200"/>
            <a:ext cx="8229600" cy="46863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tr-TR" dirty="0" smtClean="0"/>
              <a:t>İhraççı öncelikle yapacağı ihraç ile ilgili SPK kurul kaydına alınmalıdır.</a:t>
            </a:r>
          </a:p>
          <a:p>
            <a:pPr>
              <a:defRPr/>
            </a:pPr>
            <a:r>
              <a:rPr lang="tr-TR" dirty="0" err="1" smtClean="0"/>
              <a:t>Takasbank’a</a:t>
            </a:r>
            <a:r>
              <a:rPr lang="tr-TR" dirty="0" smtClean="0"/>
              <a:t> başvuru sürecinde ihraç yapılacak menkul kıymet ile ilgili doldurulması gereken </a:t>
            </a:r>
            <a:r>
              <a:rPr lang="tr-TR" dirty="0" err="1" smtClean="0"/>
              <a:t>dökümanlar</a:t>
            </a:r>
            <a:r>
              <a:rPr lang="tr-TR" dirty="0" smtClean="0"/>
              <a:t> ihraççıya gönderilir. </a:t>
            </a:r>
          </a:p>
          <a:p>
            <a:pPr>
              <a:defRPr/>
            </a:pPr>
            <a:r>
              <a:rPr lang="tr-TR" dirty="0" smtClean="0"/>
              <a:t>Menkul kıymet türüne göre halka arz </a:t>
            </a:r>
            <a:r>
              <a:rPr lang="tr-TR" dirty="0" err="1" smtClean="0"/>
              <a:t>sirküleri,ana</a:t>
            </a:r>
            <a:r>
              <a:rPr lang="tr-TR" dirty="0" smtClean="0"/>
              <a:t> sözleşme ve ihraç ile ilgili bir dilekçe ile </a:t>
            </a:r>
            <a:r>
              <a:rPr lang="tr-TR" dirty="0" err="1" smtClean="0"/>
              <a:t>Takasbank’a</a:t>
            </a:r>
            <a:r>
              <a:rPr lang="tr-TR" dirty="0" smtClean="0"/>
              <a:t> başvurulur.</a:t>
            </a:r>
          </a:p>
          <a:p>
            <a:pPr>
              <a:defRPr/>
            </a:pPr>
            <a:r>
              <a:rPr lang="tr-TR" dirty="0" smtClean="0"/>
              <a:t>Yapılacak ödeme sonrasında ISIN kodu tahsisi yapılır ve ihraççıya ile ilgili kuruluşlara iletilir.</a:t>
            </a:r>
            <a:endParaRPr lang="en-US" dirty="0"/>
          </a:p>
        </p:txBody>
      </p:sp>
      <p:sp>
        <p:nvSpPr>
          <p:cNvPr id="5" name="Footer Placeholder 4"/>
          <p:cNvSpPr>
            <a:spLocks noGrp="1"/>
          </p:cNvSpPr>
          <p:nvPr>
            <p:ph type="ftr" sz="quarter" idx="11"/>
          </p:nvPr>
        </p:nvSpPr>
        <p:spPr/>
        <p:txBody>
          <a:body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p:txBody>
          <a:bodyPr/>
          <a:lstStyle/>
          <a:p>
            <a:fld id="{E685CC09-6207-4534-82B3-0736E5321B0E}" type="slidenum">
              <a:rPr lang="en-US" smtClean="0"/>
              <a:pPr/>
              <a:t>23</a:t>
            </a:fld>
            <a:endParaRPr lang="en-US"/>
          </a:p>
        </p:txBody>
      </p:sp>
    </p:spTree>
    <p:extLst>
      <p:ext uri="{BB962C8B-B14F-4D97-AF65-F5344CB8AC3E}">
        <p14:creationId xmlns:p14="http://schemas.microsoft.com/office/powerpoint/2010/main" val="3150486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tr-TR" sz="4000" dirty="0" err="1" smtClean="0">
                <a:solidFill>
                  <a:schemeClr val="accent1">
                    <a:lumMod val="75000"/>
                  </a:schemeClr>
                </a:solidFill>
              </a:rPr>
              <a:t>Takasbank</a:t>
            </a:r>
            <a:r>
              <a:rPr lang="tr-TR" sz="4000" dirty="0" smtClean="0">
                <a:solidFill>
                  <a:schemeClr val="accent1">
                    <a:lumMod val="75000"/>
                  </a:schemeClr>
                </a:solidFill>
              </a:rPr>
              <a:t> ISIN Tahsisleri</a:t>
            </a:r>
            <a:endParaRPr lang="en-US" sz="4000" dirty="0">
              <a:solidFill>
                <a:schemeClr val="accent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29847009"/>
              </p:ext>
            </p:extLst>
          </p:nvPr>
        </p:nvGraphicFramePr>
        <p:xfrm>
          <a:off x="4114800" y="1590020"/>
          <a:ext cx="4908758" cy="4894026"/>
        </p:xfrm>
        <a:graphic>
          <a:graphicData uri="http://schemas.openxmlformats.org/drawingml/2006/table">
            <a:tbl>
              <a:tblPr firstRow="1" bandRow="1">
                <a:tableStyleId>{5C22544A-7EE6-4342-B048-85BDC9FD1C3A}</a:tableStyleId>
              </a:tblPr>
              <a:tblGrid>
                <a:gridCol w="1640405"/>
                <a:gridCol w="606665"/>
                <a:gridCol w="572330"/>
                <a:gridCol w="641000"/>
                <a:gridCol w="606665"/>
                <a:gridCol w="841693"/>
              </a:tblGrid>
              <a:tr h="238780">
                <a:tc>
                  <a:txBody>
                    <a:bodyPr/>
                    <a:lstStyle/>
                    <a:p>
                      <a:pPr algn="l" fontAlgn="b"/>
                      <a:r>
                        <a:rPr lang="en-US" sz="1400" b="1" kern="1200" dirty="0">
                          <a:solidFill>
                            <a:schemeClr val="lt1"/>
                          </a:solidFill>
                          <a:latin typeface="+mn-lt"/>
                          <a:ea typeface="+mn-ea"/>
                          <a:cs typeface="+mn-cs"/>
                        </a:rPr>
                        <a:t>Menkul </a:t>
                      </a:r>
                      <a:r>
                        <a:rPr lang="en-US" sz="1400" b="1" kern="1200" dirty="0" smtClean="0">
                          <a:solidFill>
                            <a:schemeClr val="lt1"/>
                          </a:solidFill>
                          <a:latin typeface="+mn-lt"/>
                          <a:ea typeface="+mn-ea"/>
                          <a:cs typeface="+mn-cs"/>
                        </a:rPr>
                        <a:t>K</a:t>
                      </a:r>
                      <a:r>
                        <a:rPr lang="tr-TR" sz="1400" b="1" kern="1200" dirty="0" smtClean="0">
                          <a:solidFill>
                            <a:schemeClr val="lt1"/>
                          </a:solidFill>
                          <a:latin typeface="+mn-lt"/>
                          <a:ea typeface="+mn-ea"/>
                          <a:cs typeface="+mn-cs"/>
                        </a:rPr>
                        <a:t>ı</a:t>
                      </a:r>
                      <a:r>
                        <a:rPr lang="en-US" sz="1400" b="1" kern="1200" dirty="0" err="1" smtClean="0">
                          <a:solidFill>
                            <a:schemeClr val="lt1"/>
                          </a:solidFill>
                          <a:latin typeface="+mn-lt"/>
                          <a:ea typeface="+mn-ea"/>
                          <a:cs typeface="+mn-cs"/>
                        </a:rPr>
                        <a:t>ymet</a:t>
                      </a:r>
                      <a:r>
                        <a:rPr lang="en-US" sz="1400" b="1" kern="1200" dirty="0" smtClean="0">
                          <a:solidFill>
                            <a:schemeClr val="lt1"/>
                          </a:solidFill>
                          <a:latin typeface="+mn-lt"/>
                          <a:ea typeface="+mn-ea"/>
                          <a:cs typeface="+mn-cs"/>
                        </a:rPr>
                        <a:t> </a:t>
                      </a:r>
                      <a:r>
                        <a:rPr lang="en-US" sz="1400" b="1" kern="1200" dirty="0" err="1" smtClean="0">
                          <a:solidFill>
                            <a:schemeClr val="lt1"/>
                          </a:solidFill>
                          <a:latin typeface="+mn-lt"/>
                          <a:ea typeface="+mn-ea"/>
                          <a:cs typeface="+mn-cs"/>
                        </a:rPr>
                        <a:t>Türü</a:t>
                      </a:r>
                      <a:endParaRPr lang="en-US" sz="1400" b="1" kern="1200" dirty="0">
                        <a:solidFill>
                          <a:schemeClr val="lt1"/>
                        </a:solidFill>
                        <a:latin typeface="+mn-lt"/>
                        <a:ea typeface="+mn-ea"/>
                        <a:cs typeface="+mn-cs"/>
                      </a:endParaRPr>
                    </a:p>
                  </a:txBody>
                  <a:tcPr marL="9525" marR="9525" marT="9525" marB="0" anchor="b"/>
                </a:tc>
                <a:tc>
                  <a:txBody>
                    <a:bodyPr/>
                    <a:lstStyle/>
                    <a:p>
                      <a:pPr algn="r"/>
                      <a:r>
                        <a:rPr lang="tr-TR" sz="1400" b="1" kern="1200" dirty="0" smtClean="0">
                          <a:solidFill>
                            <a:schemeClr val="lt1"/>
                          </a:solidFill>
                          <a:latin typeface="+mn-lt"/>
                          <a:ea typeface="+mn-ea"/>
                          <a:cs typeface="+mn-cs"/>
                        </a:rPr>
                        <a:t>2008</a:t>
                      </a:r>
                      <a:endParaRPr lang="en-US" sz="1400" b="1" kern="1200" dirty="0">
                        <a:solidFill>
                          <a:schemeClr val="lt1"/>
                        </a:solidFill>
                        <a:latin typeface="+mn-lt"/>
                        <a:ea typeface="+mn-ea"/>
                        <a:cs typeface="+mn-cs"/>
                      </a:endParaRPr>
                    </a:p>
                  </a:txBody>
                  <a:tcPr/>
                </a:tc>
                <a:tc>
                  <a:txBody>
                    <a:bodyPr/>
                    <a:lstStyle/>
                    <a:p>
                      <a:pPr algn="r"/>
                      <a:r>
                        <a:rPr lang="tr-TR" sz="1400" b="1" kern="1200" dirty="0" smtClean="0">
                          <a:solidFill>
                            <a:schemeClr val="lt1"/>
                          </a:solidFill>
                          <a:latin typeface="+mn-lt"/>
                          <a:ea typeface="+mn-ea"/>
                          <a:cs typeface="+mn-cs"/>
                        </a:rPr>
                        <a:t>2009</a:t>
                      </a:r>
                      <a:endParaRPr lang="en-US" sz="1400" b="1" kern="1200" dirty="0">
                        <a:solidFill>
                          <a:schemeClr val="lt1"/>
                        </a:solidFill>
                        <a:latin typeface="+mn-lt"/>
                        <a:ea typeface="+mn-ea"/>
                        <a:cs typeface="+mn-cs"/>
                      </a:endParaRPr>
                    </a:p>
                  </a:txBody>
                  <a:tcPr/>
                </a:tc>
                <a:tc>
                  <a:txBody>
                    <a:bodyPr/>
                    <a:lstStyle/>
                    <a:p>
                      <a:pPr algn="r"/>
                      <a:r>
                        <a:rPr lang="tr-TR" sz="1400" b="1" kern="1200" dirty="0" smtClean="0">
                          <a:solidFill>
                            <a:schemeClr val="lt1"/>
                          </a:solidFill>
                          <a:latin typeface="+mn-lt"/>
                          <a:ea typeface="+mn-ea"/>
                          <a:cs typeface="+mn-cs"/>
                        </a:rPr>
                        <a:t>2010</a:t>
                      </a:r>
                      <a:endParaRPr lang="en-US" sz="1400" b="1" kern="1200" dirty="0">
                        <a:solidFill>
                          <a:schemeClr val="lt1"/>
                        </a:solidFill>
                        <a:latin typeface="+mn-lt"/>
                        <a:ea typeface="+mn-ea"/>
                        <a:cs typeface="+mn-cs"/>
                      </a:endParaRPr>
                    </a:p>
                  </a:txBody>
                  <a:tcPr/>
                </a:tc>
                <a:tc>
                  <a:txBody>
                    <a:bodyPr/>
                    <a:lstStyle/>
                    <a:p>
                      <a:pPr algn="r"/>
                      <a:r>
                        <a:rPr lang="tr-TR" sz="1400" b="1" kern="1200" dirty="0" smtClean="0">
                          <a:solidFill>
                            <a:schemeClr val="lt1"/>
                          </a:solidFill>
                          <a:latin typeface="+mn-lt"/>
                          <a:ea typeface="+mn-ea"/>
                          <a:cs typeface="+mn-cs"/>
                        </a:rPr>
                        <a:t>2011</a:t>
                      </a:r>
                      <a:endParaRPr lang="en-US" sz="1400" b="1" kern="1200" dirty="0">
                        <a:solidFill>
                          <a:schemeClr val="lt1"/>
                        </a:solidFill>
                        <a:latin typeface="+mn-lt"/>
                        <a:ea typeface="+mn-ea"/>
                        <a:cs typeface="+mn-cs"/>
                      </a:endParaRPr>
                    </a:p>
                  </a:txBody>
                  <a:tcPr/>
                </a:tc>
                <a:tc>
                  <a:txBody>
                    <a:bodyPr/>
                    <a:lstStyle/>
                    <a:p>
                      <a:pPr algn="r"/>
                      <a:r>
                        <a:rPr lang="tr-TR" sz="1400" b="1" kern="1200" dirty="0" smtClean="0">
                          <a:solidFill>
                            <a:schemeClr val="lt1"/>
                          </a:solidFill>
                          <a:latin typeface="+mn-lt"/>
                          <a:ea typeface="+mn-ea"/>
                          <a:cs typeface="+mn-cs"/>
                        </a:rPr>
                        <a:t>2012/10</a:t>
                      </a:r>
                      <a:endParaRPr lang="en-US" sz="1400" b="1" kern="1200" dirty="0">
                        <a:solidFill>
                          <a:schemeClr val="lt1"/>
                        </a:solidFill>
                        <a:latin typeface="+mn-lt"/>
                        <a:ea typeface="+mn-ea"/>
                        <a:cs typeface="+mn-cs"/>
                      </a:endParaRPr>
                    </a:p>
                  </a:txBody>
                  <a:tcPr/>
                </a:tc>
              </a:tr>
              <a:tr h="309728">
                <a:tc>
                  <a:txBody>
                    <a:bodyPr/>
                    <a:lstStyle/>
                    <a:p>
                      <a:pPr algn="l" fontAlgn="b"/>
                      <a:r>
                        <a:rPr lang="en-US" sz="1400" b="1" i="0" u="none" strike="noStrike" dirty="0" err="1">
                          <a:solidFill>
                            <a:srgbClr val="000000"/>
                          </a:solidFill>
                          <a:effectLst/>
                          <a:latin typeface="Calibri"/>
                        </a:rPr>
                        <a:t>Hisse</a:t>
                      </a:r>
                      <a:r>
                        <a:rPr lang="en-US" sz="1400" b="1" i="0" u="none" strike="noStrike" dirty="0">
                          <a:solidFill>
                            <a:srgbClr val="000000"/>
                          </a:solidFill>
                          <a:effectLst/>
                          <a:latin typeface="Calibri"/>
                        </a:rPr>
                        <a:t> </a:t>
                      </a:r>
                      <a:r>
                        <a:rPr lang="en-US" sz="1400" b="1" i="0" u="none" strike="noStrike" dirty="0" err="1" smtClean="0">
                          <a:solidFill>
                            <a:srgbClr val="000000"/>
                          </a:solidFill>
                          <a:effectLst/>
                          <a:latin typeface="Calibri"/>
                        </a:rPr>
                        <a:t>Senedi</a:t>
                      </a:r>
                      <a:endParaRPr lang="en-US" sz="1400" b="1" i="0" u="none" strike="noStrike" dirty="0">
                        <a:solidFill>
                          <a:srgbClr val="000000"/>
                        </a:solidFill>
                        <a:effectLst/>
                        <a:latin typeface="Calibri"/>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67</a:t>
                      </a:r>
                      <a:endParaRPr lang="en-US" sz="1300" b="0" kern="1200" dirty="0">
                        <a:solidFill>
                          <a:schemeClr val="dk1"/>
                        </a:solidFill>
                        <a:latin typeface="+mn-lt"/>
                        <a:ea typeface="+mn-ea"/>
                        <a:cs typeface="+mn-cs"/>
                      </a:endParaRPr>
                    </a:p>
                  </a:txBody>
                  <a:tcPr anchor="ctr"/>
                </a:tc>
                <a:tc>
                  <a:txBody>
                    <a:bodyPr/>
                    <a:lstStyle/>
                    <a:p>
                      <a:pPr marL="0" algn="r" defTabSz="914400" rtl="0" eaLnBrk="1" fontAlgn="b" latinLnBrk="0" hangingPunct="1">
                        <a:lnSpc>
                          <a:spcPct val="100000"/>
                        </a:lnSpc>
                      </a:pPr>
                      <a:r>
                        <a:rPr lang="tr-TR" sz="1300" b="0" kern="1200" dirty="0" smtClean="0">
                          <a:solidFill>
                            <a:schemeClr val="dk1"/>
                          </a:solidFill>
                          <a:latin typeface="+mn-lt"/>
                          <a:ea typeface="+mn-ea"/>
                          <a:cs typeface="+mn-cs"/>
                        </a:rPr>
                        <a:t>52</a:t>
                      </a:r>
                      <a:endParaRPr lang="en-US" sz="1300" b="0" kern="1200" dirty="0">
                        <a:solidFill>
                          <a:schemeClr val="dk1"/>
                        </a:solidFill>
                        <a:latin typeface="+mn-lt"/>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117</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205</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164</a:t>
                      </a:r>
                      <a:endParaRPr lang="en-US" sz="1300" b="0" dirty="0">
                        <a:effectLst/>
                        <a:latin typeface="Calibri"/>
                        <a:ea typeface="Calibri"/>
                      </a:endParaRPr>
                    </a:p>
                  </a:txBody>
                  <a:tcPr anchor="ctr"/>
                </a:tc>
              </a:tr>
              <a:tr h="346685">
                <a:tc>
                  <a:txBody>
                    <a:bodyPr/>
                    <a:lstStyle/>
                    <a:p>
                      <a:pPr algn="l" fontAlgn="b"/>
                      <a:r>
                        <a:rPr lang="en-US" sz="1400" b="1" i="0" u="none" strike="noStrike" dirty="0" err="1">
                          <a:solidFill>
                            <a:srgbClr val="000000"/>
                          </a:solidFill>
                          <a:effectLst/>
                          <a:latin typeface="Calibri"/>
                        </a:rPr>
                        <a:t>Devlet</a:t>
                      </a:r>
                      <a:r>
                        <a:rPr lang="en-US" sz="1400" b="1" i="0" u="none" strike="noStrike" dirty="0">
                          <a:solidFill>
                            <a:srgbClr val="000000"/>
                          </a:solidFill>
                          <a:effectLst/>
                          <a:latin typeface="Calibri"/>
                        </a:rPr>
                        <a:t> </a:t>
                      </a:r>
                      <a:r>
                        <a:rPr lang="en-US" sz="1400" b="1" i="0" u="none" strike="noStrike" dirty="0" err="1">
                          <a:solidFill>
                            <a:srgbClr val="000000"/>
                          </a:solidFill>
                          <a:effectLst/>
                          <a:latin typeface="Calibri"/>
                        </a:rPr>
                        <a:t>Tahvili</a:t>
                      </a:r>
                      <a:r>
                        <a:rPr lang="en-US" sz="1400" b="1" i="0" u="none" strike="noStrike" dirty="0">
                          <a:solidFill>
                            <a:srgbClr val="000000"/>
                          </a:solidFill>
                          <a:effectLst/>
                          <a:latin typeface="Calibri"/>
                        </a:rPr>
                        <a:t> ve </a:t>
                      </a:r>
                      <a:r>
                        <a:rPr lang="en-US" sz="1400" b="1" i="0" u="none" strike="noStrike" dirty="0" smtClean="0">
                          <a:solidFill>
                            <a:srgbClr val="000000"/>
                          </a:solidFill>
                          <a:effectLst/>
                          <a:latin typeface="Calibri"/>
                        </a:rPr>
                        <a:t>Hazine</a:t>
                      </a:r>
                      <a:r>
                        <a:rPr lang="tr-TR" sz="1400" b="1" i="0" u="none" strike="noStrike" dirty="0" smtClean="0">
                          <a:solidFill>
                            <a:srgbClr val="000000"/>
                          </a:solidFill>
                          <a:effectLst/>
                          <a:latin typeface="Calibri"/>
                        </a:rPr>
                        <a:t> Bonosu</a:t>
                      </a:r>
                      <a:endParaRPr lang="en-US" sz="1400" b="1" i="0" u="none" strike="noStrike" dirty="0">
                        <a:solidFill>
                          <a:srgbClr val="000000"/>
                        </a:solidFill>
                        <a:effectLst/>
                        <a:latin typeface="Calibri"/>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104</a:t>
                      </a:r>
                      <a:endParaRPr lang="en-US" sz="1300" b="0" kern="1200" dirty="0">
                        <a:solidFill>
                          <a:schemeClr val="dk1"/>
                        </a:solidFill>
                        <a:latin typeface="+mn-lt"/>
                        <a:ea typeface="+mn-ea"/>
                        <a:cs typeface="+mn-cs"/>
                      </a:endParaRPr>
                    </a:p>
                  </a:txBody>
                  <a:tcPr anchor="ctr"/>
                </a:tc>
                <a:tc>
                  <a:txBody>
                    <a:bodyPr/>
                    <a:lstStyle/>
                    <a:p>
                      <a:pPr marL="0" algn="r" defTabSz="914400" rtl="0" eaLnBrk="1" fontAlgn="b" latinLnBrk="0" hangingPunct="1">
                        <a:lnSpc>
                          <a:spcPct val="100000"/>
                        </a:lnSpc>
                      </a:pPr>
                      <a:r>
                        <a:rPr lang="tr-TR" sz="1300" b="0" kern="1200" dirty="0" smtClean="0">
                          <a:solidFill>
                            <a:schemeClr val="dk1"/>
                          </a:solidFill>
                          <a:latin typeface="+mn-lt"/>
                          <a:ea typeface="+mn-ea"/>
                          <a:cs typeface="+mn-cs"/>
                        </a:rPr>
                        <a:t>135</a:t>
                      </a:r>
                      <a:endParaRPr lang="en-US" sz="1300" b="0" kern="1200" dirty="0">
                        <a:solidFill>
                          <a:schemeClr val="dk1"/>
                        </a:solidFill>
                        <a:latin typeface="+mn-lt"/>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213</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134</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a:effectLst/>
                          <a:latin typeface="Times New Roman"/>
                          <a:ea typeface="Calibri"/>
                        </a:rPr>
                        <a:t>100</a:t>
                      </a:r>
                      <a:endParaRPr lang="en-US" sz="1300" b="0">
                        <a:effectLst/>
                        <a:latin typeface="Calibri"/>
                        <a:ea typeface="Calibri"/>
                      </a:endParaRPr>
                    </a:p>
                  </a:txBody>
                  <a:tcPr anchor="ctr"/>
                </a:tc>
              </a:tr>
              <a:tr h="309728">
                <a:tc>
                  <a:txBody>
                    <a:bodyPr/>
                    <a:lstStyle/>
                    <a:p>
                      <a:pPr algn="l" fontAlgn="b"/>
                      <a:r>
                        <a:rPr lang="en-US" sz="1400" b="1" i="0" u="none" strike="noStrike" dirty="0" smtClean="0">
                          <a:solidFill>
                            <a:srgbClr val="000000"/>
                          </a:solidFill>
                          <a:effectLst/>
                          <a:latin typeface="Calibri"/>
                        </a:rPr>
                        <a:t>Y</a:t>
                      </a:r>
                      <a:r>
                        <a:rPr lang="tr-TR" sz="1400" b="1" i="0" u="none" strike="noStrike" dirty="0" err="1" smtClean="0">
                          <a:solidFill>
                            <a:srgbClr val="000000"/>
                          </a:solidFill>
                          <a:effectLst/>
                          <a:latin typeface="Calibri"/>
                        </a:rPr>
                        <a:t>atırım</a:t>
                      </a:r>
                      <a:r>
                        <a:rPr lang="tr-TR" sz="1400" b="1" i="0" u="none" strike="noStrike" dirty="0" smtClean="0">
                          <a:solidFill>
                            <a:srgbClr val="000000"/>
                          </a:solidFill>
                          <a:effectLst/>
                          <a:latin typeface="Calibri"/>
                        </a:rPr>
                        <a:t> </a:t>
                      </a:r>
                      <a:r>
                        <a:rPr lang="en-US" sz="1400" b="1" i="0" u="none" strike="noStrike" dirty="0" err="1" smtClean="0">
                          <a:solidFill>
                            <a:srgbClr val="000000"/>
                          </a:solidFill>
                          <a:effectLst/>
                          <a:latin typeface="Calibri"/>
                        </a:rPr>
                        <a:t>Fonu</a:t>
                      </a:r>
                      <a:r>
                        <a:rPr lang="en-US" sz="1400" b="1" i="0" u="none" strike="noStrike" dirty="0" smtClean="0">
                          <a:solidFill>
                            <a:srgbClr val="000000"/>
                          </a:solidFill>
                          <a:effectLst/>
                          <a:latin typeface="Calibri"/>
                        </a:rPr>
                        <a:t> </a:t>
                      </a:r>
                      <a:endParaRPr lang="en-US" sz="1400" b="1" i="0" u="none" strike="noStrike" dirty="0">
                        <a:solidFill>
                          <a:srgbClr val="000000"/>
                        </a:solidFill>
                        <a:effectLst/>
                        <a:latin typeface="Calibri"/>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38</a:t>
                      </a:r>
                      <a:endParaRPr lang="en-US" sz="1300" b="0" kern="1200" dirty="0">
                        <a:solidFill>
                          <a:schemeClr val="dk1"/>
                        </a:solidFill>
                        <a:latin typeface="+mn-lt"/>
                        <a:ea typeface="+mn-ea"/>
                        <a:cs typeface="+mn-cs"/>
                      </a:endParaRPr>
                    </a:p>
                  </a:txBody>
                  <a:tcPr anchor="ctr"/>
                </a:tc>
                <a:tc>
                  <a:txBody>
                    <a:bodyPr/>
                    <a:lstStyle/>
                    <a:p>
                      <a:pPr marL="0" algn="r" defTabSz="914400" rtl="0" eaLnBrk="1" fontAlgn="b" latinLnBrk="0" hangingPunct="1">
                        <a:lnSpc>
                          <a:spcPct val="100000"/>
                        </a:lnSpc>
                      </a:pPr>
                      <a:r>
                        <a:rPr lang="tr-TR" sz="1300" b="0" kern="1200" dirty="0" smtClean="0">
                          <a:solidFill>
                            <a:schemeClr val="dk1"/>
                          </a:solidFill>
                          <a:latin typeface="+mn-lt"/>
                          <a:ea typeface="+mn-ea"/>
                          <a:cs typeface="+mn-cs"/>
                        </a:rPr>
                        <a:t>48</a:t>
                      </a:r>
                      <a:endParaRPr lang="en-US" sz="1300" b="0" kern="1200" dirty="0">
                        <a:solidFill>
                          <a:schemeClr val="dk1"/>
                        </a:solidFill>
                        <a:latin typeface="+mn-lt"/>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135</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160</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86</a:t>
                      </a:r>
                      <a:endParaRPr lang="en-US" sz="1300" b="0" dirty="0">
                        <a:effectLst/>
                        <a:latin typeface="Calibri"/>
                        <a:ea typeface="Calibri"/>
                      </a:endParaRPr>
                    </a:p>
                  </a:txBody>
                  <a:tcPr anchor="ctr"/>
                </a:tc>
              </a:tr>
              <a:tr h="309728">
                <a:tc>
                  <a:txBody>
                    <a:bodyPr/>
                    <a:lstStyle/>
                    <a:p>
                      <a:pPr algn="l" fontAlgn="b"/>
                      <a:r>
                        <a:rPr lang="en-US" sz="1400" b="1" i="0" u="none" strike="noStrike" dirty="0" err="1">
                          <a:solidFill>
                            <a:srgbClr val="000000"/>
                          </a:solidFill>
                          <a:effectLst/>
                          <a:latin typeface="Calibri"/>
                        </a:rPr>
                        <a:t>Emeklilik</a:t>
                      </a:r>
                      <a:r>
                        <a:rPr lang="en-US" sz="1400" b="1" i="0" u="none" strike="noStrike" dirty="0">
                          <a:solidFill>
                            <a:srgbClr val="000000"/>
                          </a:solidFill>
                          <a:effectLst/>
                          <a:latin typeface="Calibri"/>
                        </a:rPr>
                        <a:t> </a:t>
                      </a:r>
                      <a:r>
                        <a:rPr lang="en-US" sz="1400" b="1" i="0" u="none" strike="noStrike" dirty="0" err="1" smtClean="0">
                          <a:solidFill>
                            <a:srgbClr val="000000"/>
                          </a:solidFill>
                          <a:effectLst/>
                          <a:latin typeface="Calibri"/>
                        </a:rPr>
                        <a:t>Yat</a:t>
                      </a:r>
                      <a:r>
                        <a:rPr lang="tr-TR" sz="1400" b="1" i="0" u="none" strike="noStrike" dirty="0" err="1" smtClean="0">
                          <a:solidFill>
                            <a:srgbClr val="000000"/>
                          </a:solidFill>
                          <a:effectLst/>
                          <a:latin typeface="Calibri"/>
                        </a:rPr>
                        <a:t>ırım</a:t>
                      </a:r>
                      <a:r>
                        <a:rPr lang="tr-TR" sz="1400" b="1" i="0" u="none" strike="noStrike" dirty="0" smtClean="0">
                          <a:solidFill>
                            <a:srgbClr val="000000"/>
                          </a:solidFill>
                          <a:effectLst/>
                          <a:latin typeface="Calibri"/>
                        </a:rPr>
                        <a:t> Fonu</a:t>
                      </a:r>
                      <a:endParaRPr lang="en-US" sz="1400" b="1" i="0" u="none" strike="noStrike" dirty="0">
                        <a:solidFill>
                          <a:srgbClr val="000000"/>
                        </a:solidFill>
                        <a:effectLst/>
                        <a:latin typeface="Calibri"/>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9</a:t>
                      </a:r>
                      <a:endParaRPr lang="en-US" sz="1300" b="0" kern="1200" dirty="0">
                        <a:solidFill>
                          <a:schemeClr val="dk1"/>
                        </a:solidFill>
                        <a:latin typeface="+mn-lt"/>
                        <a:ea typeface="+mn-ea"/>
                        <a:cs typeface="+mn-cs"/>
                      </a:endParaRPr>
                    </a:p>
                  </a:txBody>
                  <a:tcPr anchor="ctr"/>
                </a:tc>
                <a:tc>
                  <a:txBody>
                    <a:bodyPr/>
                    <a:lstStyle/>
                    <a:p>
                      <a:pPr marL="0" algn="r" defTabSz="914400" rtl="0" eaLnBrk="1" fontAlgn="b" latinLnBrk="0" hangingPunct="1">
                        <a:lnSpc>
                          <a:spcPct val="100000"/>
                        </a:lnSpc>
                      </a:pPr>
                      <a:r>
                        <a:rPr lang="tr-TR" sz="1300" b="0" kern="1200" dirty="0" smtClean="0">
                          <a:solidFill>
                            <a:schemeClr val="dk1"/>
                          </a:solidFill>
                          <a:latin typeface="+mn-lt"/>
                          <a:ea typeface="+mn-ea"/>
                          <a:cs typeface="+mn-cs"/>
                        </a:rPr>
                        <a:t>19</a:t>
                      </a:r>
                      <a:endParaRPr lang="en-US" sz="1300" b="0" kern="1200" dirty="0">
                        <a:solidFill>
                          <a:schemeClr val="dk1"/>
                        </a:solidFill>
                        <a:latin typeface="+mn-lt"/>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7</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21</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14</a:t>
                      </a:r>
                      <a:endParaRPr lang="en-US" sz="1300" b="0" dirty="0">
                        <a:effectLst/>
                        <a:latin typeface="Calibri"/>
                        <a:ea typeface="Calibri"/>
                      </a:endParaRPr>
                    </a:p>
                  </a:txBody>
                  <a:tcPr anchor="ctr"/>
                </a:tc>
              </a:tr>
              <a:tr h="309728">
                <a:tc>
                  <a:txBody>
                    <a:bodyPr/>
                    <a:lstStyle/>
                    <a:p>
                      <a:pPr algn="l" fontAlgn="b"/>
                      <a:r>
                        <a:rPr lang="en-US" sz="1400" b="1" i="0" u="none" strike="noStrike" dirty="0" err="1">
                          <a:solidFill>
                            <a:srgbClr val="000000"/>
                          </a:solidFill>
                          <a:effectLst/>
                          <a:latin typeface="Calibri"/>
                        </a:rPr>
                        <a:t>Borsa</a:t>
                      </a:r>
                      <a:r>
                        <a:rPr lang="en-US" sz="1400" b="1" i="0" u="none" strike="noStrike" dirty="0">
                          <a:solidFill>
                            <a:srgbClr val="000000"/>
                          </a:solidFill>
                          <a:effectLst/>
                          <a:latin typeface="Calibri"/>
                        </a:rPr>
                        <a:t> </a:t>
                      </a:r>
                      <a:r>
                        <a:rPr lang="en-US" sz="1400" b="1" i="0" u="none" strike="noStrike" dirty="0" err="1" smtClean="0">
                          <a:solidFill>
                            <a:srgbClr val="000000"/>
                          </a:solidFill>
                          <a:effectLst/>
                          <a:latin typeface="Calibri"/>
                        </a:rPr>
                        <a:t>Yat</a:t>
                      </a:r>
                      <a:r>
                        <a:rPr lang="tr-TR" sz="1400" b="1" i="0" u="none" strike="noStrike" dirty="0" err="1" smtClean="0">
                          <a:solidFill>
                            <a:srgbClr val="000000"/>
                          </a:solidFill>
                          <a:effectLst/>
                          <a:latin typeface="Calibri"/>
                        </a:rPr>
                        <a:t>ırım</a:t>
                      </a:r>
                      <a:r>
                        <a:rPr lang="tr-TR" sz="1400" b="1" i="0" u="none" strike="noStrike" baseline="0" dirty="0" smtClean="0">
                          <a:solidFill>
                            <a:srgbClr val="000000"/>
                          </a:solidFill>
                          <a:effectLst/>
                          <a:latin typeface="Calibri"/>
                        </a:rPr>
                        <a:t> Fonu</a:t>
                      </a:r>
                      <a:endParaRPr lang="en-US" sz="1400" b="1" i="0" u="none" strike="noStrike" dirty="0">
                        <a:solidFill>
                          <a:srgbClr val="000000"/>
                        </a:solidFill>
                        <a:effectLst/>
                        <a:latin typeface="Calibri"/>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1</a:t>
                      </a:r>
                      <a:endParaRPr lang="en-US" sz="1300" b="0" kern="1200" dirty="0">
                        <a:solidFill>
                          <a:schemeClr val="dk1"/>
                        </a:solidFill>
                        <a:latin typeface="+mn-lt"/>
                        <a:ea typeface="+mn-ea"/>
                        <a:cs typeface="+mn-cs"/>
                      </a:endParaRPr>
                    </a:p>
                  </a:txBody>
                  <a:tcPr anchor="ctr"/>
                </a:tc>
                <a:tc>
                  <a:txBody>
                    <a:bodyPr/>
                    <a:lstStyle/>
                    <a:p>
                      <a:pPr marL="0" algn="r" defTabSz="914400" rtl="0" eaLnBrk="1" fontAlgn="b" latinLnBrk="0" hangingPunct="1">
                        <a:lnSpc>
                          <a:spcPct val="100000"/>
                        </a:lnSpc>
                      </a:pPr>
                      <a:r>
                        <a:rPr lang="tr-TR" sz="1300" b="0" kern="1200" dirty="0" smtClean="0">
                          <a:solidFill>
                            <a:schemeClr val="dk1"/>
                          </a:solidFill>
                          <a:latin typeface="+mn-lt"/>
                          <a:ea typeface="+mn-ea"/>
                          <a:cs typeface="+mn-cs"/>
                        </a:rPr>
                        <a:t>2</a:t>
                      </a:r>
                      <a:endParaRPr lang="en-US" sz="1300" b="0" kern="1200" dirty="0">
                        <a:solidFill>
                          <a:schemeClr val="dk1"/>
                        </a:solidFill>
                        <a:latin typeface="+mn-lt"/>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2</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1</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2</a:t>
                      </a:r>
                      <a:endParaRPr lang="en-US" sz="1300" b="0" dirty="0">
                        <a:effectLst/>
                        <a:latin typeface="Calibri"/>
                        <a:ea typeface="Calibri"/>
                      </a:endParaRPr>
                    </a:p>
                  </a:txBody>
                  <a:tcPr anchor="ctr"/>
                </a:tc>
              </a:tr>
              <a:tr h="309728">
                <a:tc>
                  <a:txBody>
                    <a:bodyPr/>
                    <a:lstStyle/>
                    <a:p>
                      <a:pPr algn="l" fontAlgn="b"/>
                      <a:r>
                        <a:rPr lang="en-US" sz="1400" b="1" i="0" u="none" strike="noStrike" dirty="0" smtClean="0">
                          <a:solidFill>
                            <a:srgbClr val="000000"/>
                          </a:solidFill>
                          <a:effectLst/>
                          <a:latin typeface="Calibri"/>
                        </a:rPr>
                        <a:t>VOBA</a:t>
                      </a:r>
                      <a:r>
                        <a:rPr lang="tr-TR" sz="1400" b="1" i="0" u="none" strike="noStrike" dirty="0" smtClean="0">
                          <a:solidFill>
                            <a:srgbClr val="000000"/>
                          </a:solidFill>
                          <a:effectLst/>
                          <a:latin typeface="Calibri"/>
                        </a:rPr>
                        <a:t>Ş</a:t>
                      </a:r>
                      <a:r>
                        <a:rPr lang="en-US" sz="1400" b="1" i="0" u="none" strike="noStrike" dirty="0" smtClean="0">
                          <a:solidFill>
                            <a:srgbClr val="000000"/>
                          </a:solidFill>
                          <a:effectLst/>
                          <a:latin typeface="Calibri"/>
                        </a:rPr>
                        <a:t> </a:t>
                      </a:r>
                      <a:r>
                        <a:rPr lang="en-US" sz="1400" b="1" i="0" u="none" strike="noStrike" dirty="0" err="1" smtClean="0">
                          <a:solidFill>
                            <a:srgbClr val="000000"/>
                          </a:solidFill>
                          <a:effectLst/>
                          <a:latin typeface="Calibri"/>
                        </a:rPr>
                        <a:t>Sözle</a:t>
                      </a:r>
                      <a:r>
                        <a:rPr lang="tr-TR" sz="1400" b="1" i="0" u="none" strike="noStrike" dirty="0" smtClean="0">
                          <a:solidFill>
                            <a:srgbClr val="000000"/>
                          </a:solidFill>
                          <a:effectLst/>
                          <a:latin typeface="Calibri"/>
                        </a:rPr>
                        <a:t>ş</a:t>
                      </a:r>
                      <a:r>
                        <a:rPr lang="en-US" sz="1400" b="1" i="0" u="none" strike="noStrike" dirty="0" err="1" smtClean="0">
                          <a:solidFill>
                            <a:srgbClr val="000000"/>
                          </a:solidFill>
                          <a:effectLst/>
                          <a:latin typeface="Calibri"/>
                        </a:rPr>
                        <a:t>mesi</a:t>
                      </a:r>
                      <a:endParaRPr lang="en-US" sz="1400" b="1" i="0" u="none" strike="noStrike" dirty="0">
                        <a:solidFill>
                          <a:srgbClr val="000000"/>
                        </a:solidFill>
                        <a:effectLst/>
                        <a:latin typeface="Calibri"/>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54</a:t>
                      </a:r>
                      <a:endParaRPr lang="en-US" sz="1300" b="0" kern="1200" dirty="0">
                        <a:solidFill>
                          <a:schemeClr val="dk1"/>
                        </a:solidFill>
                        <a:latin typeface="+mn-lt"/>
                        <a:ea typeface="+mn-ea"/>
                        <a:cs typeface="+mn-cs"/>
                      </a:endParaRPr>
                    </a:p>
                  </a:txBody>
                  <a:tcPr anchor="ctr"/>
                </a:tc>
                <a:tc>
                  <a:txBody>
                    <a:bodyPr/>
                    <a:lstStyle/>
                    <a:p>
                      <a:pPr marL="0" algn="r" defTabSz="914400" rtl="0" eaLnBrk="1" fontAlgn="b" latinLnBrk="0" hangingPunct="1">
                        <a:lnSpc>
                          <a:spcPct val="100000"/>
                        </a:lnSpc>
                      </a:pPr>
                      <a:r>
                        <a:rPr lang="tr-TR" sz="1300" b="0" kern="1200" dirty="0" smtClean="0">
                          <a:solidFill>
                            <a:schemeClr val="dk1"/>
                          </a:solidFill>
                          <a:latin typeface="+mn-lt"/>
                          <a:ea typeface="+mn-ea"/>
                          <a:cs typeface="+mn-cs"/>
                        </a:rPr>
                        <a:t>77</a:t>
                      </a:r>
                      <a:endParaRPr lang="en-US" sz="1300" b="0" kern="1200" dirty="0">
                        <a:solidFill>
                          <a:schemeClr val="dk1"/>
                        </a:solidFill>
                        <a:latin typeface="+mn-lt"/>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75</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85</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66</a:t>
                      </a:r>
                      <a:endParaRPr lang="en-US" sz="1300" b="0" dirty="0">
                        <a:effectLst/>
                        <a:latin typeface="Calibri"/>
                        <a:ea typeface="Calibri"/>
                      </a:endParaRPr>
                    </a:p>
                  </a:txBody>
                  <a:tcPr anchor="ctr"/>
                </a:tc>
              </a:tr>
              <a:tr h="309728">
                <a:tc>
                  <a:txBody>
                    <a:bodyPr/>
                    <a:lstStyle/>
                    <a:p>
                      <a:pPr algn="l" fontAlgn="b"/>
                      <a:r>
                        <a:rPr lang="en-US" sz="1400" b="1" i="0" u="none" strike="noStrike" dirty="0" err="1">
                          <a:solidFill>
                            <a:srgbClr val="000000"/>
                          </a:solidFill>
                          <a:effectLst/>
                          <a:latin typeface="Calibri"/>
                        </a:rPr>
                        <a:t>Özel</a:t>
                      </a:r>
                      <a:r>
                        <a:rPr lang="en-US" sz="1400" b="1" i="0" u="none" strike="noStrike" dirty="0">
                          <a:solidFill>
                            <a:srgbClr val="000000"/>
                          </a:solidFill>
                          <a:effectLst/>
                          <a:latin typeface="Calibri"/>
                        </a:rPr>
                        <a:t> </a:t>
                      </a:r>
                      <a:r>
                        <a:rPr lang="en-US" sz="1400" b="1" i="0" u="none" strike="noStrike" dirty="0" err="1">
                          <a:solidFill>
                            <a:srgbClr val="000000"/>
                          </a:solidFill>
                          <a:effectLst/>
                          <a:latin typeface="Calibri"/>
                        </a:rPr>
                        <a:t>Sektör</a:t>
                      </a:r>
                      <a:r>
                        <a:rPr lang="en-US" sz="1400" b="1" i="0" u="none" strike="noStrike" dirty="0">
                          <a:solidFill>
                            <a:srgbClr val="000000"/>
                          </a:solidFill>
                          <a:effectLst/>
                          <a:latin typeface="Calibri"/>
                        </a:rPr>
                        <a:t> </a:t>
                      </a:r>
                      <a:r>
                        <a:rPr lang="en-US" sz="1400" b="1" i="0" u="none" strike="noStrike" dirty="0" err="1">
                          <a:solidFill>
                            <a:srgbClr val="000000"/>
                          </a:solidFill>
                          <a:effectLst/>
                          <a:latin typeface="Calibri"/>
                        </a:rPr>
                        <a:t>Tahvilleri</a:t>
                      </a:r>
                      <a:r>
                        <a:rPr lang="en-US" sz="1400" b="1" i="0" u="none" strike="noStrike" dirty="0">
                          <a:solidFill>
                            <a:srgbClr val="000000"/>
                          </a:solidFill>
                          <a:effectLst/>
                          <a:latin typeface="Calibri"/>
                        </a:rPr>
                        <a:t> </a:t>
                      </a: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3</a:t>
                      </a:r>
                      <a:endParaRPr lang="en-US" sz="1300" b="0" kern="1200" dirty="0">
                        <a:solidFill>
                          <a:schemeClr val="dk1"/>
                        </a:solidFill>
                        <a:latin typeface="+mn-lt"/>
                        <a:ea typeface="+mn-ea"/>
                        <a:cs typeface="+mn-cs"/>
                      </a:endParaRPr>
                    </a:p>
                  </a:txBody>
                  <a:tcPr anchor="ctr"/>
                </a:tc>
                <a:tc>
                  <a:txBody>
                    <a:bodyPr/>
                    <a:lstStyle/>
                    <a:p>
                      <a:pPr marL="0" algn="r" defTabSz="914400" rtl="0" eaLnBrk="1" fontAlgn="b" latinLnBrk="0" hangingPunct="1">
                        <a:lnSpc>
                          <a:spcPct val="100000"/>
                        </a:lnSpc>
                      </a:pPr>
                      <a:r>
                        <a:rPr lang="tr-TR" sz="1300" b="0" kern="1200" dirty="0" smtClean="0">
                          <a:solidFill>
                            <a:schemeClr val="dk1"/>
                          </a:solidFill>
                          <a:latin typeface="+mn-lt"/>
                          <a:ea typeface="+mn-ea"/>
                          <a:cs typeface="+mn-cs"/>
                        </a:rPr>
                        <a:t>6</a:t>
                      </a:r>
                      <a:endParaRPr lang="en-US" sz="1300" b="0" kern="1200" dirty="0">
                        <a:solidFill>
                          <a:schemeClr val="dk1"/>
                        </a:solidFill>
                        <a:latin typeface="+mn-lt"/>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23</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23</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69</a:t>
                      </a:r>
                      <a:endParaRPr lang="en-US" sz="1300" b="0" dirty="0">
                        <a:effectLst/>
                        <a:latin typeface="Calibri"/>
                        <a:ea typeface="Calibri"/>
                      </a:endParaRPr>
                    </a:p>
                  </a:txBody>
                  <a:tcPr anchor="ctr"/>
                </a:tc>
              </a:tr>
              <a:tr h="309728">
                <a:tc>
                  <a:txBody>
                    <a:bodyPr/>
                    <a:lstStyle/>
                    <a:p>
                      <a:pPr algn="l" fontAlgn="b"/>
                      <a:r>
                        <a:rPr lang="en-US" sz="1400" b="1" i="0" u="none" strike="noStrike" dirty="0">
                          <a:solidFill>
                            <a:srgbClr val="000000"/>
                          </a:solidFill>
                          <a:effectLst/>
                          <a:latin typeface="Calibri"/>
                        </a:rPr>
                        <a:t>Finansman </a:t>
                      </a:r>
                      <a:r>
                        <a:rPr lang="en-US" sz="1400" b="1" i="0" u="none" strike="noStrike" dirty="0" err="1">
                          <a:solidFill>
                            <a:srgbClr val="000000"/>
                          </a:solidFill>
                          <a:effectLst/>
                          <a:latin typeface="Calibri"/>
                        </a:rPr>
                        <a:t>Bonosu</a:t>
                      </a:r>
                      <a:r>
                        <a:rPr lang="en-US" sz="1400" b="1" i="0" u="none" strike="noStrike" dirty="0">
                          <a:solidFill>
                            <a:srgbClr val="000000"/>
                          </a:solidFill>
                          <a:effectLst/>
                          <a:latin typeface="Calibri"/>
                        </a:rPr>
                        <a:t> </a:t>
                      </a: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1</a:t>
                      </a:r>
                      <a:endParaRPr lang="en-US" sz="1300" b="0" kern="1200" dirty="0">
                        <a:solidFill>
                          <a:schemeClr val="dk1"/>
                        </a:solidFill>
                        <a:latin typeface="+mn-lt"/>
                        <a:ea typeface="+mn-ea"/>
                        <a:cs typeface="+mn-cs"/>
                      </a:endParaRPr>
                    </a:p>
                  </a:txBody>
                  <a:tcPr anchor="ctr"/>
                </a:tc>
                <a:tc>
                  <a:txBody>
                    <a:bodyPr/>
                    <a:lstStyle/>
                    <a:p>
                      <a:pPr marL="0" algn="r" defTabSz="914400" rtl="0" eaLnBrk="1" fontAlgn="b" latinLnBrk="0" hangingPunct="1">
                        <a:lnSpc>
                          <a:spcPct val="100000"/>
                        </a:lnSpc>
                      </a:pPr>
                      <a:r>
                        <a:rPr lang="tr-TR" sz="1300" b="0" kern="1200" dirty="0" smtClean="0">
                          <a:solidFill>
                            <a:schemeClr val="dk1"/>
                          </a:solidFill>
                          <a:latin typeface="+mn-lt"/>
                          <a:ea typeface="+mn-ea"/>
                          <a:cs typeface="+mn-cs"/>
                        </a:rPr>
                        <a:t>1</a:t>
                      </a:r>
                      <a:endParaRPr lang="en-US" sz="1300" b="0" kern="1200" dirty="0">
                        <a:solidFill>
                          <a:schemeClr val="dk1"/>
                        </a:solidFill>
                        <a:latin typeface="+mn-lt"/>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3</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1</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14</a:t>
                      </a:r>
                      <a:endParaRPr lang="en-US" sz="1300" b="0" dirty="0">
                        <a:effectLst/>
                        <a:latin typeface="Calibri"/>
                        <a:ea typeface="Calibri"/>
                      </a:endParaRPr>
                    </a:p>
                  </a:txBody>
                  <a:tcPr anchor="ctr"/>
                </a:tc>
              </a:tr>
              <a:tr h="309728">
                <a:tc>
                  <a:txBody>
                    <a:bodyPr/>
                    <a:lstStyle/>
                    <a:p>
                      <a:pPr algn="l" fontAlgn="b"/>
                      <a:r>
                        <a:rPr lang="tr-TR" sz="1400" b="1" i="0" u="none" strike="noStrike" kern="1200" dirty="0" smtClean="0">
                          <a:solidFill>
                            <a:srgbClr val="000000"/>
                          </a:solidFill>
                          <a:effectLst/>
                          <a:latin typeface="Calibri"/>
                          <a:ea typeface="+mn-ea"/>
                          <a:cs typeface="+mn-cs"/>
                        </a:rPr>
                        <a:t>Banka Bonosu</a:t>
                      </a:r>
                      <a:endParaRPr lang="en-US" sz="1400" b="1" i="0" u="none" strike="noStrike" kern="1200" dirty="0">
                        <a:solidFill>
                          <a:srgbClr val="000000"/>
                        </a:solidFill>
                        <a:effectLst/>
                        <a:latin typeface="Calibri"/>
                        <a:ea typeface="+mn-ea"/>
                        <a:cs typeface="+mn-cs"/>
                      </a:endParaRPr>
                    </a:p>
                  </a:txBody>
                  <a:tcPr marL="9525" marR="9525" marT="9525" marB="0" anchor="ctr"/>
                </a:tc>
                <a:tc>
                  <a:txBody>
                    <a:bodyPr/>
                    <a:lstStyle/>
                    <a:p>
                      <a:pPr marL="0" algn="r" defTabSz="914400" rtl="0" eaLnBrk="1" fontAlgn="b" latinLnBrk="0" hangingPunct="1">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marL="0" marR="0" algn="r" defTabSz="914400" rtl="0" eaLnBrk="1" fontAlgn="b" latinLnBrk="0" hangingPunct="1">
                        <a:lnSpc>
                          <a:spcPct val="100000"/>
                        </a:lnSpc>
                        <a:spcBef>
                          <a:spcPts val="0"/>
                        </a:spcBef>
                        <a:spcAft>
                          <a:spcPts val="0"/>
                        </a:spcAft>
                      </a:pPr>
                      <a:r>
                        <a:rPr lang="tr-TR" sz="1300" b="0" kern="1200" dirty="0" smtClean="0">
                          <a:solidFill>
                            <a:schemeClr val="dk1"/>
                          </a:solidFill>
                          <a:effectLst/>
                          <a:latin typeface="Times New Roman"/>
                          <a:ea typeface="Calibri"/>
                          <a:cs typeface="+mn-cs"/>
                        </a:rPr>
                        <a:t>10</a:t>
                      </a:r>
                      <a:endParaRPr lang="en-US" sz="1300" b="0" kern="1200" dirty="0">
                        <a:solidFill>
                          <a:schemeClr val="dk1"/>
                        </a:solidFill>
                        <a:effectLst/>
                        <a:latin typeface="Times New Roman"/>
                        <a:ea typeface="Calibri"/>
                        <a:cs typeface="+mn-cs"/>
                      </a:endParaRPr>
                    </a:p>
                  </a:txBody>
                  <a:tcPr marL="9525" marR="9525" marT="9525" marB="0" anchor="ctr"/>
                </a:tc>
                <a:tc>
                  <a:txBody>
                    <a:bodyPr/>
                    <a:lstStyle/>
                    <a:p>
                      <a:pPr marL="0" marR="0" algn="r" defTabSz="914400" rtl="0" eaLnBrk="1" latinLnBrk="0" hangingPunct="1">
                        <a:lnSpc>
                          <a:spcPct val="100000"/>
                        </a:lnSpc>
                        <a:spcBef>
                          <a:spcPts val="0"/>
                        </a:spcBef>
                        <a:spcAft>
                          <a:spcPts val="0"/>
                        </a:spcAft>
                      </a:pPr>
                      <a:r>
                        <a:rPr lang="tr-TR" sz="1300" b="0" kern="1200" dirty="0" smtClean="0">
                          <a:solidFill>
                            <a:schemeClr val="dk1"/>
                          </a:solidFill>
                          <a:effectLst/>
                          <a:latin typeface="Times New Roman"/>
                          <a:ea typeface="Calibri"/>
                          <a:cs typeface="+mn-cs"/>
                        </a:rPr>
                        <a:t>142</a:t>
                      </a:r>
                      <a:endParaRPr lang="en-US" sz="1300" b="0" kern="1200" dirty="0">
                        <a:solidFill>
                          <a:schemeClr val="dk1"/>
                        </a:solidFill>
                        <a:effectLst/>
                        <a:latin typeface="Times New Roman"/>
                        <a:ea typeface="Calibri"/>
                        <a:cs typeface="+mn-cs"/>
                      </a:endParaRPr>
                    </a:p>
                  </a:txBody>
                  <a:tcPr anchor="ctr"/>
                </a:tc>
                <a:tc>
                  <a:txBody>
                    <a:bodyPr/>
                    <a:lstStyle/>
                    <a:p>
                      <a:pPr marL="0" marR="0" algn="r" defTabSz="914400" rtl="0" eaLnBrk="1" latinLnBrk="0" hangingPunct="1">
                        <a:lnSpc>
                          <a:spcPct val="100000"/>
                        </a:lnSpc>
                        <a:spcBef>
                          <a:spcPts val="0"/>
                        </a:spcBef>
                        <a:spcAft>
                          <a:spcPts val="0"/>
                        </a:spcAft>
                      </a:pPr>
                      <a:r>
                        <a:rPr lang="tr-TR" sz="1300" b="0" kern="1200" dirty="0" smtClean="0">
                          <a:solidFill>
                            <a:schemeClr val="dk1"/>
                          </a:solidFill>
                          <a:effectLst/>
                          <a:latin typeface="Times New Roman"/>
                          <a:ea typeface="Calibri"/>
                          <a:cs typeface="+mn-cs"/>
                        </a:rPr>
                        <a:t>140</a:t>
                      </a:r>
                      <a:endParaRPr lang="en-US" sz="1300" b="0" kern="1200" dirty="0">
                        <a:solidFill>
                          <a:schemeClr val="dk1"/>
                        </a:solidFill>
                        <a:effectLst/>
                        <a:latin typeface="Times New Roman"/>
                        <a:ea typeface="Calibri"/>
                        <a:cs typeface="+mn-cs"/>
                      </a:endParaRPr>
                    </a:p>
                  </a:txBody>
                  <a:tcPr anchor="ctr"/>
                </a:tc>
                <a:tc>
                  <a:txBody>
                    <a:bodyPr/>
                    <a:lstStyle/>
                    <a:p>
                      <a:pPr marL="0" marR="0" algn="r" defTabSz="914400" rtl="0" eaLnBrk="1" latinLnBrk="0" hangingPunct="1">
                        <a:lnSpc>
                          <a:spcPct val="100000"/>
                        </a:lnSpc>
                        <a:spcBef>
                          <a:spcPts val="0"/>
                        </a:spcBef>
                        <a:spcAft>
                          <a:spcPts val="0"/>
                        </a:spcAft>
                      </a:pPr>
                      <a:r>
                        <a:rPr lang="en-US" sz="1300" b="0" kern="1200" dirty="0">
                          <a:solidFill>
                            <a:schemeClr val="dk1"/>
                          </a:solidFill>
                          <a:effectLst/>
                          <a:latin typeface="Times New Roman"/>
                          <a:ea typeface="Calibri"/>
                          <a:cs typeface="+mn-cs"/>
                        </a:rPr>
                        <a:t>144</a:t>
                      </a:r>
                    </a:p>
                  </a:txBody>
                  <a:tcPr anchor="ctr"/>
                </a:tc>
              </a:tr>
              <a:tr h="309728">
                <a:tc>
                  <a:txBody>
                    <a:bodyPr/>
                    <a:lstStyle/>
                    <a:p>
                      <a:pPr marL="0" algn="l" defTabSz="914400" rtl="0" eaLnBrk="1" fontAlgn="b" latinLnBrk="0" hangingPunct="1"/>
                      <a:r>
                        <a:rPr lang="tr-TR" sz="1400" b="1" i="0" u="none" strike="noStrike" dirty="0" smtClean="0">
                          <a:solidFill>
                            <a:srgbClr val="000000"/>
                          </a:solidFill>
                          <a:effectLst/>
                          <a:latin typeface="Calibri"/>
                        </a:rPr>
                        <a:t>Va</a:t>
                      </a:r>
                      <a:r>
                        <a:rPr lang="tr-TR" sz="1400" b="1" i="0" u="none" strike="noStrike" kern="1200" dirty="0" smtClean="0">
                          <a:solidFill>
                            <a:srgbClr val="000000"/>
                          </a:solidFill>
                          <a:effectLst/>
                          <a:latin typeface="Calibri"/>
                          <a:ea typeface="+mn-ea"/>
                          <a:cs typeface="+mn-cs"/>
                        </a:rPr>
                        <a:t>rant</a:t>
                      </a:r>
                      <a:endParaRPr lang="en-US" sz="1400" b="1" i="0" u="none" strike="noStrike" kern="1200" dirty="0">
                        <a:solidFill>
                          <a:srgbClr val="000000"/>
                        </a:solidFill>
                        <a:effectLst/>
                        <a:latin typeface="Calibri"/>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algn="r" fontAlgn="b">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2</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20</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92</a:t>
                      </a:r>
                      <a:endParaRPr lang="en-US" sz="1300" b="0" dirty="0">
                        <a:effectLst/>
                        <a:latin typeface="Calibri"/>
                        <a:ea typeface="Calibri"/>
                      </a:endParaRPr>
                    </a:p>
                  </a:txBody>
                  <a:tcPr anchor="ctr"/>
                </a:tc>
              </a:tr>
              <a:tr h="309728">
                <a:tc>
                  <a:txBody>
                    <a:bodyPr/>
                    <a:lstStyle/>
                    <a:p>
                      <a:pPr algn="l" fontAlgn="b"/>
                      <a:r>
                        <a:rPr lang="tr-TR" sz="1400" b="1" i="0" u="none" strike="noStrike" dirty="0" smtClean="0">
                          <a:solidFill>
                            <a:srgbClr val="000000"/>
                          </a:solidFill>
                          <a:effectLst/>
                          <a:latin typeface="Calibri"/>
                        </a:rPr>
                        <a:t>Endeks</a:t>
                      </a:r>
                      <a:endParaRPr lang="en-US" sz="1400" b="1" i="0" u="none" strike="noStrike" dirty="0">
                        <a:solidFill>
                          <a:srgbClr val="000000"/>
                        </a:solidFill>
                        <a:effectLst/>
                        <a:latin typeface="Calibri"/>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64</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1</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2</a:t>
                      </a:r>
                      <a:endParaRPr lang="en-US" sz="1300" b="0" dirty="0">
                        <a:effectLst/>
                        <a:latin typeface="Calibri"/>
                        <a:ea typeface="Calibri"/>
                      </a:endParaRPr>
                    </a:p>
                  </a:txBody>
                  <a:tcPr anchor="ctr"/>
                </a:tc>
              </a:tr>
              <a:tr h="309728">
                <a:tc>
                  <a:txBody>
                    <a:bodyPr/>
                    <a:lstStyle/>
                    <a:p>
                      <a:pPr algn="l" fontAlgn="b"/>
                      <a:r>
                        <a:rPr lang="tr-TR" sz="1400" b="1" i="0" u="none" strike="noStrike" dirty="0" smtClean="0">
                          <a:solidFill>
                            <a:srgbClr val="000000"/>
                          </a:solidFill>
                          <a:effectLst/>
                          <a:latin typeface="Calibri"/>
                        </a:rPr>
                        <a:t>VDMK</a:t>
                      </a:r>
                      <a:endParaRPr lang="en-US" sz="1400" b="1" i="0" u="none" strike="noStrike" dirty="0">
                        <a:solidFill>
                          <a:srgbClr val="000000"/>
                        </a:solidFill>
                        <a:effectLst/>
                        <a:latin typeface="Calibri"/>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7</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40</a:t>
                      </a:r>
                      <a:endParaRPr lang="en-US" sz="1300" b="0" dirty="0">
                        <a:effectLst/>
                        <a:latin typeface="Calibri"/>
                        <a:ea typeface="Calibri"/>
                      </a:endParaRPr>
                    </a:p>
                  </a:txBody>
                  <a:tcPr anchor="ctr"/>
                </a:tc>
              </a:tr>
              <a:tr h="309728">
                <a:tc>
                  <a:txBody>
                    <a:bodyPr/>
                    <a:lstStyle/>
                    <a:p>
                      <a:pPr algn="l" fontAlgn="b"/>
                      <a:r>
                        <a:rPr lang="tr-TR" sz="1400" b="1" i="0" u="none" strike="noStrike" dirty="0" smtClean="0">
                          <a:solidFill>
                            <a:srgbClr val="000000"/>
                          </a:solidFill>
                          <a:effectLst/>
                          <a:latin typeface="Calibri"/>
                        </a:rPr>
                        <a:t>VTMK</a:t>
                      </a:r>
                      <a:endParaRPr lang="en-US" sz="1400" b="1" i="0" u="none" strike="noStrike" dirty="0">
                        <a:solidFill>
                          <a:srgbClr val="000000"/>
                        </a:solidFill>
                        <a:effectLst/>
                        <a:latin typeface="Calibri"/>
                      </a:endParaRPr>
                    </a:p>
                  </a:txBody>
                  <a:tcPr marL="9525" marR="9525" marT="9525" marB="0" anchor="ctr"/>
                </a:tc>
                <a:tc>
                  <a:txBody>
                    <a:bodyPr/>
                    <a:lstStyle/>
                    <a:p>
                      <a:pPr algn="r">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a:t>
                      </a:r>
                      <a:endParaRPr lang="en-US" sz="1300" b="0" kern="1200" dirty="0">
                        <a:solidFill>
                          <a:schemeClr val="dk1"/>
                        </a:solidFill>
                        <a:latin typeface="+mn-lt"/>
                        <a:ea typeface="+mn-ea"/>
                        <a:cs typeface="+mn-cs"/>
                      </a:endParaRPr>
                    </a:p>
                  </a:txBody>
                  <a:tcPr anchor="ctr"/>
                </a:tc>
                <a:tc>
                  <a:txBody>
                    <a:bodyPr/>
                    <a:lstStyle/>
                    <a:p>
                      <a:pPr algn="r">
                        <a:lnSpc>
                          <a:spcPct val="100000"/>
                        </a:lnSpc>
                      </a:pPr>
                      <a:r>
                        <a:rPr lang="tr-TR" sz="1300" b="0" kern="1200" dirty="0" smtClean="0">
                          <a:solidFill>
                            <a:schemeClr val="dk1"/>
                          </a:solidFill>
                          <a:latin typeface="+mn-lt"/>
                          <a:ea typeface="+mn-ea"/>
                          <a:cs typeface="+mn-cs"/>
                        </a:rPr>
                        <a:t>5</a:t>
                      </a:r>
                      <a:endParaRPr lang="en-US" sz="1300" b="0"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0" dirty="0">
                          <a:effectLst/>
                          <a:latin typeface="Times New Roman"/>
                          <a:ea typeface="Calibri"/>
                        </a:rPr>
                        <a:t>2</a:t>
                      </a:r>
                      <a:endParaRPr lang="en-US" sz="1300" b="0" dirty="0">
                        <a:effectLst/>
                        <a:latin typeface="Calibri"/>
                        <a:ea typeface="Calibri"/>
                      </a:endParaRPr>
                    </a:p>
                  </a:txBody>
                  <a:tcPr anchor="ctr"/>
                </a:tc>
              </a:tr>
              <a:tr h="309728">
                <a:tc>
                  <a:txBody>
                    <a:bodyPr/>
                    <a:lstStyle/>
                    <a:p>
                      <a:pPr algn="l" fontAlgn="b"/>
                      <a:r>
                        <a:rPr lang="en-US" sz="1400" b="1" i="0" u="none" strike="noStrike" dirty="0" err="1">
                          <a:solidFill>
                            <a:srgbClr val="000000"/>
                          </a:solidFill>
                          <a:effectLst/>
                          <a:latin typeface="Calibri"/>
                        </a:rPr>
                        <a:t>Toplam</a:t>
                      </a:r>
                      <a:r>
                        <a:rPr lang="en-US" sz="1400" b="1" i="0" u="none" strike="noStrike" dirty="0">
                          <a:solidFill>
                            <a:srgbClr val="000000"/>
                          </a:solidFill>
                          <a:effectLst/>
                          <a:latin typeface="Calibri"/>
                        </a:rPr>
                        <a:t> </a:t>
                      </a:r>
                    </a:p>
                  </a:txBody>
                  <a:tcPr marL="9525" marR="9525" marT="9525" marB="0" anchor="ctr"/>
                </a:tc>
                <a:tc>
                  <a:txBody>
                    <a:bodyPr/>
                    <a:lstStyle/>
                    <a:p>
                      <a:pPr algn="r">
                        <a:lnSpc>
                          <a:spcPct val="100000"/>
                        </a:lnSpc>
                      </a:pPr>
                      <a:r>
                        <a:rPr lang="tr-TR" sz="1300" b="1" kern="1200" dirty="0" smtClean="0">
                          <a:solidFill>
                            <a:schemeClr val="dk1"/>
                          </a:solidFill>
                          <a:latin typeface="+mn-lt"/>
                          <a:ea typeface="+mn-ea"/>
                          <a:cs typeface="+mn-cs"/>
                        </a:rPr>
                        <a:t>277</a:t>
                      </a:r>
                      <a:endParaRPr lang="en-US" sz="1300" b="1" kern="1200" dirty="0">
                        <a:solidFill>
                          <a:schemeClr val="dk1"/>
                        </a:solidFill>
                        <a:latin typeface="+mn-lt"/>
                        <a:ea typeface="+mn-ea"/>
                        <a:cs typeface="+mn-cs"/>
                      </a:endParaRPr>
                    </a:p>
                  </a:txBody>
                  <a:tcPr anchor="ctr"/>
                </a:tc>
                <a:tc>
                  <a:txBody>
                    <a:bodyPr/>
                    <a:lstStyle/>
                    <a:p>
                      <a:pPr algn="r">
                        <a:lnSpc>
                          <a:spcPct val="100000"/>
                        </a:lnSpc>
                      </a:pPr>
                      <a:r>
                        <a:rPr lang="tr-TR" sz="1300" b="1" kern="1200" dirty="0" smtClean="0">
                          <a:solidFill>
                            <a:schemeClr val="dk1"/>
                          </a:solidFill>
                          <a:latin typeface="+mn-lt"/>
                          <a:ea typeface="+mn-ea"/>
                          <a:cs typeface="+mn-cs"/>
                        </a:rPr>
                        <a:t>350</a:t>
                      </a:r>
                      <a:endParaRPr lang="en-US" sz="1300" b="1" kern="1200" dirty="0">
                        <a:solidFill>
                          <a:schemeClr val="dk1"/>
                        </a:solidFill>
                        <a:latin typeface="+mn-lt"/>
                        <a:ea typeface="+mn-ea"/>
                        <a:cs typeface="+mn-cs"/>
                      </a:endParaRPr>
                    </a:p>
                  </a:txBody>
                  <a:tcPr anchor="ctr"/>
                </a:tc>
                <a:tc>
                  <a:txBody>
                    <a:bodyPr/>
                    <a:lstStyle/>
                    <a:p>
                      <a:pPr algn="r">
                        <a:lnSpc>
                          <a:spcPct val="100000"/>
                        </a:lnSpc>
                      </a:pPr>
                      <a:r>
                        <a:rPr lang="tr-TR" sz="1300" b="1" kern="1200" dirty="0" smtClean="0">
                          <a:solidFill>
                            <a:schemeClr val="dk1"/>
                          </a:solidFill>
                          <a:latin typeface="+mn-lt"/>
                          <a:ea typeface="+mn-ea"/>
                          <a:cs typeface="+mn-cs"/>
                        </a:rPr>
                        <a:t>783</a:t>
                      </a:r>
                      <a:endParaRPr lang="en-US" sz="1300" b="1" kern="1200" dirty="0">
                        <a:solidFill>
                          <a:schemeClr val="dk1"/>
                        </a:solidFill>
                        <a:latin typeface="+mn-lt"/>
                        <a:ea typeface="+mn-ea"/>
                        <a:cs typeface="+mn-cs"/>
                      </a:endParaRPr>
                    </a:p>
                  </a:txBody>
                  <a:tcPr anchor="ctr"/>
                </a:tc>
                <a:tc>
                  <a:txBody>
                    <a:bodyPr/>
                    <a:lstStyle/>
                    <a:p>
                      <a:pPr algn="r">
                        <a:lnSpc>
                          <a:spcPct val="100000"/>
                        </a:lnSpc>
                      </a:pPr>
                      <a:r>
                        <a:rPr lang="tr-TR" sz="1300" b="1" kern="1200" dirty="0" smtClean="0">
                          <a:solidFill>
                            <a:schemeClr val="dk1"/>
                          </a:solidFill>
                          <a:latin typeface="+mn-lt"/>
                          <a:ea typeface="+mn-ea"/>
                          <a:cs typeface="+mn-cs"/>
                        </a:rPr>
                        <a:t>803</a:t>
                      </a:r>
                      <a:endParaRPr lang="en-US" sz="1300" b="1" kern="1200" dirty="0">
                        <a:solidFill>
                          <a:schemeClr val="dk1"/>
                        </a:solidFill>
                        <a:latin typeface="+mn-lt"/>
                        <a:ea typeface="+mn-ea"/>
                        <a:cs typeface="+mn-cs"/>
                      </a:endParaRPr>
                    </a:p>
                  </a:txBody>
                  <a:tcPr anchor="ctr"/>
                </a:tc>
                <a:tc>
                  <a:txBody>
                    <a:bodyPr/>
                    <a:lstStyle/>
                    <a:p>
                      <a:pPr marL="0" marR="0" algn="r">
                        <a:lnSpc>
                          <a:spcPct val="100000"/>
                        </a:lnSpc>
                        <a:spcBef>
                          <a:spcPts val="0"/>
                        </a:spcBef>
                        <a:spcAft>
                          <a:spcPts val="0"/>
                        </a:spcAft>
                      </a:pPr>
                      <a:r>
                        <a:rPr lang="en-US" sz="1300" b="1" dirty="0">
                          <a:effectLst/>
                          <a:latin typeface="Times New Roman"/>
                          <a:ea typeface="Calibri"/>
                        </a:rPr>
                        <a:t>795</a:t>
                      </a:r>
                      <a:endParaRPr lang="en-US" sz="1300" b="1" dirty="0">
                        <a:effectLst/>
                        <a:latin typeface="Calibri"/>
                        <a:ea typeface="Calibri"/>
                      </a:endParaRPr>
                    </a:p>
                  </a:txBody>
                  <a:tcPr anchor="ctr"/>
                </a:tc>
              </a:tr>
            </a:tbl>
          </a:graphicData>
        </a:graphic>
      </p:graphicFrame>
      <p:pic>
        <p:nvPicPr>
          <p:cNvPr id="327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23" y="1590020"/>
            <a:ext cx="3925677" cy="354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5496" y="5085184"/>
            <a:ext cx="3926904" cy="1292662"/>
          </a:xfrm>
          <a:prstGeom prst="rect">
            <a:avLst/>
          </a:prstGeom>
          <a:noFill/>
        </p:spPr>
        <p:txBody>
          <a:bodyPr wrap="square" rtlCol="0">
            <a:spAutoFit/>
          </a:bodyPr>
          <a:lstStyle/>
          <a:p>
            <a:pPr marL="285750" indent="-285750">
              <a:buFont typeface="Arial" charset="0"/>
              <a:buChar char="•"/>
            </a:pPr>
            <a:r>
              <a:rPr lang="tr-TR" sz="1300" dirty="0"/>
              <a:t>Türkiye’de son yıllarda finansal araç çeşitliliğinin giderek artması ve sermaye piyasalarının artan performansıyla tahsis edilen ISIN sayısı 3 katına çıkmıştır.</a:t>
            </a:r>
          </a:p>
          <a:p>
            <a:pPr marL="285750" indent="-285750">
              <a:buFont typeface="Arial" charset="0"/>
              <a:buChar char="•"/>
            </a:pPr>
            <a:r>
              <a:rPr lang="tr-TR" sz="1300" dirty="0" smtClean="0"/>
              <a:t>Türev araçlara yönelik piyasaların gelişimi paralelinde ISIN ihraç tahsisi daha hızla artacaktır.</a:t>
            </a:r>
          </a:p>
        </p:txBody>
      </p:sp>
      <p:sp>
        <p:nvSpPr>
          <p:cNvPr id="6" name="Footer Placeholder 5"/>
          <p:cNvSpPr>
            <a:spLocks noGrp="1"/>
          </p:cNvSpPr>
          <p:nvPr>
            <p:ph type="ftr" sz="quarter" idx="11"/>
          </p:nvPr>
        </p:nvSpPr>
        <p:spPr/>
        <p:txBody>
          <a:bodyPr/>
          <a:lstStyle/>
          <a:p>
            <a:r>
              <a:rPr lang="en-US" smtClean="0">
                <a:solidFill>
                  <a:prstClr val="white"/>
                </a:solidFill>
              </a:rPr>
              <a:t>AYNA Komitesi Çalışma Grubu Toplantısı-21/11/2012</a:t>
            </a:r>
            <a:endParaRPr lang="en-US" dirty="0">
              <a:solidFill>
                <a:prstClr val="white"/>
              </a:solidFill>
            </a:endParaRPr>
          </a:p>
        </p:txBody>
      </p:sp>
      <p:sp>
        <p:nvSpPr>
          <p:cNvPr id="8" name="Slide Number Placeholder 7"/>
          <p:cNvSpPr>
            <a:spLocks noGrp="1"/>
          </p:cNvSpPr>
          <p:nvPr>
            <p:ph type="sldNum" sz="quarter" idx="12"/>
          </p:nvPr>
        </p:nvSpPr>
        <p:spPr/>
        <p:txBody>
          <a:bodyPr/>
          <a:lstStyle/>
          <a:p>
            <a:fld id="{98B913F3-F345-4BB1-8AFD-D2C5D137DF0B}" type="slidenum">
              <a:rPr lang="en-US" smtClean="0">
                <a:solidFill>
                  <a:prstClr val="white"/>
                </a:solidFill>
              </a:rPr>
              <a:pPr/>
              <a:t>24</a:t>
            </a:fld>
            <a:endParaRPr lang="en-US">
              <a:solidFill>
                <a:prstClr val="white"/>
              </a:solidFill>
            </a:endParaRPr>
          </a:p>
        </p:txBody>
      </p:sp>
    </p:spTree>
    <p:extLst>
      <p:ext uri="{BB962C8B-B14F-4D97-AF65-F5344CB8AC3E}">
        <p14:creationId xmlns:p14="http://schemas.microsoft.com/office/powerpoint/2010/main" val="1647156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 y="0"/>
            <a:ext cx="91440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2514600"/>
            <a:ext cx="6934200" cy="769441"/>
          </a:xfrm>
          <a:prstGeom prst="rect">
            <a:avLst/>
          </a:prstGeom>
          <a:noFill/>
        </p:spPr>
        <p:txBody>
          <a:bodyPr wrap="square" rtlCol="0">
            <a:spAutoFit/>
          </a:bodyPr>
          <a:lstStyle/>
          <a:p>
            <a:pPr algn="ctr"/>
            <a:r>
              <a:rPr lang="tr-TR" sz="4400" b="1" dirty="0" smtClean="0">
                <a:solidFill>
                  <a:schemeClr val="accent5">
                    <a:lumMod val="75000"/>
                  </a:schemeClr>
                </a:solidFill>
              </a:rPr>
              <a:t>TEŞEKKÜRLER</a:t>
            </a:r>
            <a:endParaRPr lang="en-US" sz="4400" b="1" dirty="0">
              <a:solidFill>
                <a:schemeClr val="accent5">
                  <a:lumMod val="75000"/>
                </a:schemeClr>
              </a:solidFill>
            </a:endParaRPr>
          </a:p>
        </p:txBody>
      </p:sp>
      <p:sp>
        <p:nvSpPr>
          <p:cNvPr id="6" name="TextBox 5"/>
          <p:cNvSpPr txBox="1"/>
          <p:nvPr/>
        </p:nvSpPr>
        <p:spPr>
          <a:xfrm>
            <a:off x="2934283" y="4419600"/>
            <a:ext cx="4796900" cy="2062103"/>
          </a:xfrm>
          <a:prstGeom prst="rect">
            <a:avLst/>
          </a:prstGeom>
          <a:noFill/>
        </p:spPr>
        <p:txBody>
          <a:bodyPr wrap="square" rtlCol="0">
            <a:spAutoFit/>
          </a:bodyPr>
          <a:lstStyle/>
          <a:p>
            <a:r>
              <a:rPr lang="tr-TR" sz="1600" i="1" dirty="0" err="1" smtClean="0">
                <a:solidFill>
                  <a:schemeClr val="accent5">
                    <a:lumMod val="75000"/>
                  </a:schemeClr>
                </a:solidFill>
              </a:rPr>
              <a:t>Takasbank</a:t>
            </a:r>
            <a:endParaRPr lang="tr-TR" sz="1600" i="1" dirty="0" smtClean="0">
              <a:solidFill>
                <a:schemeClr val="accent5">
                  <a:lumMod val="75000"/>
                </a:schemeClr>
              </a:solidFill>
            </a:endParaRPr>
          </a:p>
          <a:p>
            <a:r>
              <a:rPr lang="tr-TR" sz="1600" i="1" dirty="0" smtClean="0">
                <a:solidFill>
                  <a:schemeClr val="accent5">
                    <a:lumMod val="75000"/>
                  </a:schemeClr>
                </a:solidFill>
              </a:rPr>
              <a:t>Şişli Merkez Mahallesi</a:t>
            </a:r>
          </a:p>
          <a:p>
            <a:r>
              <a:rPr lang="tr-TR" sz="1600" i="1" dirty="0" smtClean="0">
                <a:solidFill>
                  <a:schemeClr val="accent5">
                    <a:lumMod val="75000"/>
                  </a:schemeClr>
                </a:solidFill>
              </a:rPr>
              <a:t>Merkez Caddesi</a:t>
            </a:r>
          </a:p>
          <a:p>
            <a:r>
              <a:rPr lang="tr-TR" sz="1600" i="1" dirty="0" smtClean="0">
                <a:solidFill>
                  <a:schemeClr val="accent5">
                    <a:lumMod val="75000"/>
                  </a:schemeClr>
                </a:solidFill>
              </a:rPr>
              <a:t>No:6 34381 Şişli İstanbul</a:t>
            </a:r>
          </a:p>
          <a:p>
            <a:endParaRPr lang="tr-TR" sz="1600" i="1" dirty="0" smtClean="0">
              <a:solidFill>
                <a:schemeClr val="accent5">
                  <a:lumMod val="75000"/>
                </a:schemeClr>
              </a:solidFill>
            </a:endParaRPr>
          </a:p>
          <a:p>
            <a:r>
              <a:rPr lang="tr-TR" sz="1600" i="1" dirty="0" smtClean="0">
                <a:solidFill>
                  <a:schemeClr val="accent5">
                    <a:lumMod val="75000"/>
                  </a:schemeClr>
                </a:solidFill>
              </a:rPr>
              <a:t>+90 212 315 25 25</a:t>
            </a:r>
          </a:p>
          <a:p>
            <a:endParaRPr lang="tr-TR" sz="1600" i="1" dirty="0" smtClean="0">
              <a:solidFill>
                <a:schemeClr val="accent5">
                  <a:lumMod val="75000"/>
                </a:schemeClr>
              </a:solidFill>
            </a:endParaRPr>
          </a:p>
          <a:p>
            <a:r>
              <a:rPr lang="tr-TR" sz="1600" i="1" dirty="0">
                <a:solidFill>
                  <a:schemeClr val="accent5">
                    <a:lumMod val="75000"/>
                  </a:schemeClr>
                </a:solidFill>
              </a:rPr>
              <a:t>i</a:t>
            </a:r>
            <a:r>
              <a:rPr lang="tr-TR" sz="1600" i="1" dirty="0" smtClean="0">
                <a:solidFill>
                  <a:schemeClr val="accent5">
                    <a:lumMod val="75000"/>
                  </a:schemeClr>
                </a:solidFill>
              </a:rPr>
              <a:t>nternational@takasbank.com.tr</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641" y="5555773"/>
            <a:ext cx="316759" cy="318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2641" y="6112276"/>
            <a:ext cx="394652" cy="39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02641" y="4572000"/>
            <a:ext cx="394652" cy="38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3430"/>
            <a:ext cx="9134212"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AYNA Komitesi Çalışma Grubu Toplantısı-21/11/2012</a:t>
            </a:r>
            <a:endParaRPr lang="en-US" dirty="0"/>
          </a:p>
        </p:txBody>
      </p:sp>
      <p:sp>
        <p:nvSpPr>
          <p:cNvPr id="8" name="Slide Number Placeholder 7"/>
          <p:cNvSpPr>
            <a:spLocks noGrp="1"/>
          </p:cNvSpPr>
          <p:nvPr>
            <p:ph type="sldNum" sz="quarter" idx="12"/>
          </p:nvPr>
        </p:nvSpPr>
        <p:spPr/>
        <p:txBody>
          <a:bodyPr/>
          <a:lstStyle/>
          <a:p>
            <a:fld id="{E685CC09-6207-4534-82B3-0736E5321B0E}" type="slidenum">
              <a:rPr lang="en-US" smtClean="0"/>
              <a:pPr/>
              <a:t>25</a:t>
            </a:fld>
            <a:endParaRPr lang="en-US" dirty="0"/>
          </a:p>
        </p:txBody>
      </p:sp>
    </p:spTree>
    <p:extLst>
      <p:ext uri="{BB962C8B-B14F-4D97-AF65-F5344CB8AC3E}">
        <p14:creationId xmlns:p14="http://schemas.microsoft.com/office/powerpoint/2010/main" val="1461563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467544" y="404664"/>
            <a:ext cx="8229600" cy="1143000"/>
          </a:xfrm>
        </p:spPr>
        <p:txBody>
          <a:bodyPr/>
          <a:lstStyle/>
          <a:p>
            <a:pPr eaLnBrk="1" hangingPunct="1">
              <a:defRPr/>
            </a:pPr>
            <a:r>
              <a:rPr lang="tr-TR" sz="3400" b="1" dirty="0" smtClean="0"/>
              <a:t>Menkul Kıymetlerin Numaralandırılması ve Uluslararası Standartlara İlişkin Çalışmaları</a:t>
            </a:r>
            <a:endParaRPr lang="en-US" sz="3400" b="1" dirty="0" smtClean="0"/>
          </a:p>
        </p:txBody>
      </p:sp>
      <p:sp>
        <p:nvSpPr>
          <p:cNvPr id="49155" name="Rectangle 3"/>
          <p:cNvSpPr>
            <a:spLocks noGrp="1" noChangeArrowheads="1"/>
          </p:cNvSpPr>
          <p:nvPr>
            <p:ph type="body" idx="1"/>
          </p:nvPr>
        </p:nvSpPr>
        <p:spPr/>
        <p:txBody>
          <a:bodyPr>
            <a:normAutofit/>
          </a:bodyPr>
          <a:lstStyle/>
          <a:p>
            <a:pPr eaLnBrk="1" hangingPunct="1">
              <a:lnSpc>
                <a:spcPct val="90000"/>
              </a:lnSpc>
              <a:defRPr/>
            </a:pPr>
            <a:r>
              <a:rPr lang="tr-TR" b="1" dirty="0" smtClean="0"/>
              <a:t>ISO TC68/SC4 </a:t>
            </a:r>
          </a:p>
          <a:p>
            <a:pPr lvl="1">
              <a:lnSpc>
                <a:spcPct val="90000"/>
              </a:lnSpc>
              <a:defRPr/>
            </a:pPr>
            <a:r>
              <a:rPr lang="tr-TR" sz="2000" b="1" dirty="0" smtClean="0"/>
              <a:t>Menkul kıymetler ve finansal enstrümanlar ile ilgili uluslararası standartların oluşturulmasından ve geliştirilmesinden sorumlu komite </a:t>
            </a:r>
          </a:p>
          <a:p>
            <a:pPr eaLnBrk="1" hangingPunct="1">
              <a:lnSpc>
                <a:spcPct val="90000"/>
              </a:lnSpc>
              <a:defRPr/>
            </a:pPr>
            <a:r>
              <a:rPr lang="tr-TR" sz="2400" b="1" dirty="0" smtClean="0"/>
              <a:t>Komite altındaki çalışma grupları:</a:t>
            </a:r>
          </a:p>
          <a:p>
            <a:pPr marL="0" indent="0" eaLnBrk="1" hangingPunct="1">
              <a:lnSpc>
                <a:spcPct val="90000"/>
              </a:lnSpc>
              <a:buNone/>
              <a:defRPr/>
            </a:pPr>
            <a:endParaRPr lang="tr-TR" sz="2400" b="1" dirty="0" smtClean="0"/>
          </a:p>
        </p:txBody>
      </p:sp>
      <p:graphicFrame>
        <p:nvGraphicFramePr>
          <p:cNvPr id="2" name="Table 1"/>
          <p:cNvGraphicFramePr>
            <a:graphicFrameLocks noGrp="1"/>
          </p:cNvGraphicFramePr>
          <p:nvPr>
            <p:extLst>
              <p:ext uri="{D42A27DB-BD31-4B8C-83A1-F6EECF244321}">
                <p14:modId xmlns:p14="http://schemas.microsoft.com/office/powerpoint/2010/main" val="2537930826"/>
              </p:ext>
            </p:extLst>
          </p:nvPr>
        </p:nvGraphicFramePr>
        <p:xfrm>
          <a:off x="251520" y="3501008"/>
          <a:ext cx="3456384" cy="2373215"/>
        </p:xfrm>
        <a:graphic>
          <a:graphicData uri="http://schemas.openxmlformats.org/drawingml/2006/table">
            <a:tbl>
              <a:tblPr firstRow="1" bandRow="1">
                <a:tableStyleId>{22838BEF-8BB2-4498-84A7-C5851F593DF1}</a:tableStyleId>
              </a:tblPr>
              <a:tblGrid>
                <a:gridCol w="729996"/>
                <a:gridCol w="2726388"/>
              </a:tblGrid>
              <a:tr h="441543">
                <a:tc>
                  <a:txBody>
                    <a:bodyPr/>
                    <a:lstStyle/>
                    <a:p>
                      <a:r>
                        <a:rPr lang="tr-TR" sz="1400" b="1" dirty="0" smtClean="0"/>
                        <a:t>WG-1</a:t>
                      </a:r>
                      <a:endParaRPr lang="en-US" sz="1400" b="1" dirty="0"/>
                    </a:p>
                  </a:txBody>
                  <a:tcPr/>
                </a:tc>
                <a:tc>
                  <a:txBody>
                    <a:bodyPr/>
                    <a:lstStyle/>
                    <a:p>
                      <a:r>
                        <a:rPr lang="tr-TR" sz="1400" b="1" dirty="0" smtClean="0"/>
                        <a:t>Numaralandırma (ISIN)</a:t>
                      </a:r>
                      <a:endParaRPr lang="en-US" sz="1400" b="1" dirty="0"/>
                    </a:p>
                  </a:txBody>
                  <a:tcPr/>
                </a:tc>
              </a:tr>
              <a:tr h="447676">
                <a:tc>
                  <a:txBody>
                    <a:bodyPr/>
                    <a:lstStyle/>
                    <a:p>
                      <a:r>
                        <a:rPr lang="tr-TR" sz="1400" b="1" dirty="0" smtClean="0"/>
                        <a:t>WG-6</a:t>
                      </a:r>
                      <a:endParaRPr lang="en-US" sz="1400" b="1" dirty="0"/>
                    </a:p>
                  </a:txBody>
                  <a:tcPr/>
                </a:tc>
                <a:tc>
                  <a:txBody>
                    <a:bodyPr/>
                    <a:lstStyle/>
                    <a:p>
                      <a:r>
                        <a:rPr lang="tr-TR" sz="1400" b="1" dirty="0" smtClean="0"/>
                        <a:t>Finansal enstrümanların sınıflandırılması (CFI)</a:t>
                      </a:r>
                      <a:endParaRPr lang="en-US" sz="1400" b="1" dirty="0"/>
                    </a:p>
                  </a:txBody>
                  <a:tcPr/>
                </a:tc>
              </a:tr>
              <a:tr h="447676">
                <a:tc>
                  <a:txBody>
                    <a:bodyPr/>
                    <a:lstStyle/>
                    <a:p>
                      <a:r>
                        <a:rPr lang="tr-TR" sz="1400" b="1" dirty="0" smtClean="0"/>
                        <a:t>WG-8</a:t>
                      </a:r>
                      <a:endParaRPr lang="en-US" sz="1400" b="1" dirty="0"/>
                    </a:p>
                  </a:txBody>
                  <a:tcPr/>
                </a:tc>
                <a:tc>
                  <a:txBody>
                    <a:bodyPr/>
                    <a:lstStyle/>
                    <a:p>
                      <a:r>
                        <a:rPr lang="tr-TR" sz="1400" b="1" dirty="0" smtClean="0"/>
                        <a:t>Şirketlerin</a:t>
                      </a:r>
                      <a:r>
                        <a:rPr lang="tr-TR" sz="1400" b="1" baseline="0" dirty="0" smtClean="0"/>
                        <a:t> Tanımlanması</a:t>
                      </a:r>
                      <a:endParaRPr lang="en-US" sz="1400" b="1" dirty="0"/>
                    </a:p>
                  </a:txBody>
                  <a:tcPr/>
                </a:tc>
              </a:tr>
              <a:tr h="447676">
                <a:tc>
                  <a:txBody>
                    <a:bodyPr/>
                    <a:lstStyle/>
                    <a:p>
                      <a:r>
                        <a:rPr lang="tr-TR" sz="1400" b="1" dirty="0" smtClean="0"/>
                        <a:t>WG-12</a:t>
                      </a:r>
                      <a:endParaRPr lang="en-US" sz="1400" b="1" dirty="0"/>
                    </a:p>
                  </a:txBody>
                  <a:tcPr/>
                </a:tc>
                <a:tc>
                  <a:txBody>
                    <a:bodyPr/>
                    <a:lstStyle/>
                    <a:p>
                      <a:r>
                        <a:rPr lang="tr-TR" sz="1400" b="1" dirty="0" smtClean="0"/>
                        <a:t>Piyasa Tanımlama Kodu (MIC)</a:t>
                      </a:r>
                      <a:endParaRPr lang="en-US" sz="1400" b="1" dirty="0"/>
                    </a:p>
                  </a:txBody>
                  <a:tcPr/>
                </a:tc>
              </a:tr>
              <a:tr h="447676">
                <a:tc>
                  <a:txBody>
                    <a:bodyPr/>
                    <a:lstStyle/>
                    <a:p>
                      <a:r>
                        <a:rPr lang="tr-TR" sz="1400" b="1" dirty="0" smtClean="0"/>
                        <a:t>WG-14</a:t>
                      </a:r>
                      <a:endParaRPr lang="en-US" sz="1400" b="1" dirty="0"/>
                    </a:p>
                  </a:txBody>
                  <a:tcPr/>
                </a:tc>
                <a:tc>
                  <a:txBody>
                    <a:bodyPr/>
                    <a:lstStyle/>
                    <a:p>
                      <a:r>
                        <a:rPr lang="tr-TR" sz="1400" b="1" dirty="0" smtClean="0"/>
                        <a:t>Finansal Enstrümanların</a:t>
                      </a:r>
                      <a:r>
                        <a:rPr lang="tr-TR" sz="1400" b="1" baseline="0" dirty="0" smtClean="0"/>
                        <a:t> Kısa Adları ve Kısaltmalar</a:t>
                      </a:r>
                      <a:endParaRPr lang="en-US" sz="1400" b="1" dirty="0"/>
                    </a:p>
                  </a:txBody>
                  <a:tcPr/>
                </a:tc>
              </a:tr>
            </a:tbl>
          </a:graphicData>
        </a:graphic>
      </p:graphicFrame>
      <p:grpSp>
        <p:nvGrpSpPr>
          <p:cNvPr id="6" name="Group 5"/>
          <p:cNvGrpSpPr/>
          <p:nvPr/>
        </p:nvGrpSpPr>
        <p:grpSpPr>
          <a:xfrm>
            <a:off x="3989584" y="3356992"/>
            <a:ext cx="4830888" cy="3096344"/>
            <a:chOff x="395536" y="1414002"/>
            <a:chExt cx="7848872" cy="4175238"/>
          </a:xfrm>
        </p:grpSpPr>
        <p:sp>
          <p:nvSpPr>
            <p:cNvPr id="7" name="Rectangle 6"/>
            <p:cNvSpPr/>
            <p:nvPr/>
          </p:nvSpPr>
          <p:spPr>
            <a:xfrm>
              <a:off x="2657128" y="1414002"/>
              <a:ext cx="30243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ISO TC68</a:t>
              </a:r>
            </a:p>
            <a:p>
              <a:pPr algn="ctr"/>
              <a:r>
                <a:rPr lang="tr-TR" sz="1600" dirty="0" smtClean="0"/>
                <a:t>(Finansal Hizmetler)</a:t>
              </a:r>
              <a:endParaRPr lang="en-US" sz="1600" dirty="0"/>
            </a:p>
          </p:txBody>
        </p:sp>
        <p:grpSp>
          <p:nvGrpSpPr>
            <p:cNvPr id="8" name="Group 7"/>
            <p:cNvGrpSpPr/>
            <p:nvPr/>
          </p:nvGrpSpPr>
          <p:grpSpPr>
            <a:xfrm>
              <a:off x="395536" y="1988840"/>
              <a:ext cx="7848872" cy="3600400"/>
              <a:chOff x="395536" y="1988840"/>
              <a:chExt cx="7848872" cy="3600400"/>
            </a:xfrm>
          </p:grpSpPr>
          <p:sp>
            <p:nvSpPr>
              <p:cNvPr id="9" name="Down Arrow 8"/>
              <p:cNvSpPr/>
              <p:nvPr/>
            </p:nvSpPr>
            <p:spPr>
              <a:xfrm>
                <a:off x="4079286" y="1988840"/>
                <a:ext cx="180020" cy="4012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93032" y="2390066"/>
                <a:ext cx="4752528" cy="86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SC4 </a:t>
                </a:r>
              </a:p>
              <a:p>
                <a:pPr algn="ctr"/>
                <a:r>
                  <a:rPr lang="tr-TR" sz="1600" dirty="0" smtClean="0"/>
                  <a:t>(Menkul Kıymetler ve Finansal Enstrümanlar)</a:t>
                </a:r>
                <a:endParaRPr lang="en-US" sz="1600" dirty="0"/>
              </a:p>
            </p:txBody>
          </p:sp>
          <p:sp>
            <p:nvSpPr>
              <p:cNvPr id="11" name="Rectangle 10"/>
              <p:cNvSpPr/>
              <p:nvPr/>
            </p:nvSpPr>
            <p:spPr>
              <a:xfrm>
                <a:off x="611560" y="3653408"/>
                <a:ext cx="190017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ISIN</a:t>
                </a:r>
              </a:p>
              <a:p>
                <a:pPr algn="ctr"/>
                <a:r>
                  <a:rPr lang="tr-TR" sz="1600" dirty="0" smtClean="0"/>
                  <a:t>(ISO6166)</a:t>
                </a:r>
                <a:endParaRPr lang="en-US" sz="1600" dirty="0"/>
              </a:p>
            </p:txBody>
          </p:sp>
          <p:sp>
            <p:nvSpPr>
              <p:cNvPr id="12" name="Rectangle 11"/>
              <p:cNvSpPr/>
              <p:nvPr/>
            </p:nvSpPr>
            <p:spPr>
              <a:xfrm>
                <a:off x="6021535" y="3653408"/>
                <a:ext cx="2006849"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MIC</a:t>
                </a:r>
              </a:p>
              <a:p>
                <a:pPr algn="ctr"/>
                <a:r>
                  <a:rPr lang="tr-TR" sz="1600" dirty="0" smtClean="0"/>
                  <a:t>(ISO10383)</a:t>
                </a:r>
                <a:endParaRPr lang="en-US" sz="1600" dirty="0"/>
              </a:p>
            </p:txBody>
          </p:sp>
          <p:sp>
            <p:nvSpPr>
              <p:cNvPr id="13" name="Rectangle 12"/>
              <p:cNvSpPr/>
              <p:nvPr/>
            </p:nvSpPr>
            <p:spPr>
              <a:xfrm>
                <a:off x="3096702" y="3653408"/>
                <a:ext cx="2222873"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CFI</a:t>
                </a:r>
              </a:p>
              <a:p>
                <a:pPr algn="ctr"/>
                <a:r>
                  <a:rPr lang="tr-TR" sz="1600" dirty="0" smtClean="0"/>
                  <a:t>(ISO10962)</a:t>
                </a:r>
                <a:endParaRPr lang="en-US" sz="1600" dirty="0"/>
              </a:p>
            </p:txBody>
          </p:sp>
          <p:sp>
            <p:nvSpPr>
              <p:cNvPr id="14" name="Down Arrow 13"/>
              <p:cNvSpPr/>
              <p:nvPr/>
            </p:nvSpPr>
            <p:spPr>
              <a:xfrm>
                <a:off x="4079287" y="3258875"/>
                <a:ext cx="259670" cy="35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875397">
                <a:off x="1652163" y="3066289"/>
                <a:ext cx="320706" cy="584367"/>
              </a:xfrm>
              <a:prstGeom prst="downArrow">
                <a:avLst>
                  <a:gd name="adj1" fmla="val 3339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9674285">
                <a:off x="6371241" y="3066537"/>
                <a:ext cx="320706" cy="584367"/>
              </a:xfrm>
              <a:prstGeom prst="downArrow">
                <a:avLst>
                  <a:gd name="adj1" fmla="val 3339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nual Operation 16"/>
              <p:cNvSpPr/>
              <p:nvPr/>
            </p:nvSpPr>
            <p:spPr>
              <a:xfrm>
                <a:off x="395536" y="4797152"/>
                <a:ext cx="7848872" cy="79208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ANNA (RA-TESCİL KURULU)</a:t>
                </a:r>
                <a:endParaRPr lang="en-US" dirty="0"/>
              </a:p>
            </p:txBody>
          </p:sp>
        </p:grpSp>
      </p:grpSp>
      <p:sp>
        <p:nvSpPr>
          <p:cNvPr id="4" name="Footer Placeholder 3"/>
          <p:cNvSpPr>
            <a:spLocks noGrp="1"/>
          </p:cNvSpPr>
          <p:nvPr>
            <p:ph type="ftr" sz="quarter" idx="11"/>
          </p:nvPr>
        </p:nvSpPr>
        <p:spPr/>
        <p:txBody>
          <a:bodyPr/>
          <a:lstStyle/>
          <a:p>
            <a:r>
              <a:rPr lang="en-US" smtClean="0"/>
              <a:t>AYNA Komitesi Çalışma Grubu Toplantısı-21/11/2012</a:t>
            </a:r>
            <a:endParaRPr lang="en-US" dirty="0"/>
          </a:p>
        </p:txBody>
      </p:sp>
      <p:sp>
        <p:nvSpPr>
          <p:cNvPr id="5" name="Slide Number Placeholder 4"/>
          <p:cNvSpPr>
            <a:spLocks noGrp="1"/>
          </p:cNvSpPr>
          <p:nvPr>
            <p:ph type="sldNum" sz="quarter" idx="12"/>
          </p:nvPr>
        </p:nvSpPr>
        <p:spPr/>
        <p:txBody>
          <a:bodyPr/>
          <a:lstStyle/>
          <a:p>
            <a:fld id="{E685CC09-6207-4534-82B3-0736E5321B0E}" type="slidenum">
              <a:rPr lang="en-US" smtClean="0"/>
              <a:pPr/>
              <a:t>3</a:t>
            </a:fld>
            <a:endParaRPr lang="en-US" dirty="0"/>
          </a:p>
        </p:txBody>
      </p:sp>
    </p:spTree>
    <p:extLst>
      <p:ext uri="{BB962C8B-B14F-4D97-AF65-F5344CB8AC3E}">
        <p14:creationId xmlns:p14="http://schemas.microsoft.com/office/powerpoint/2010/main" val="2699491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200" b="1" dirty="0"/>
              <a:t>Menkul Kıymetlerin Numaralandırılması ve Uluslararası Standartlar Çalışmaları</a:t>
            </a:r>
            <a:endParaRPr lang="en-US" sz="3200" b="1" dirty="0"/>
          </a:p>
        </p:txBody>
      </p:sp>
      <p:sp>
        <p:nvSpPr>
          <p:cNvPr id="3" name="Content Placeholder 2"/>
          <p:cNvSpPr>
            <a:spLocks noGrp="1"/>
          </p:cNvSpPr>
          <p:nvPr>
            <p:ph idx="1"/>
          </p:nvPr>
        </p:nvSpPr>
        <p:spPr>
          <a:xfrm>
            <a:off x="457200" y="1600201"/>
            <a:ext cx="8229600" cy="1324744"/>
          </a:xfrm>
        </p:spPr>
        <p:txBody>
          <a:bodyPr>
            <a:normAutofit/>
          </a:bodyPr>
          <a:lstStyle/>
          <a:p>
            <a:r>
              <a:rPr lang="tr-TR" sz="1800" b="1" dirty="0" smtClean="0"/>
              <a:t>ISO TC68/SC4 Komitesi’nde Türk Standartları Enstitüsü adına Türkiye’yi </a:t>
            </a:r>
            <a:r>
              <a:rPr lang="tr-TR" sz="1800" b="1" dirty="0" err="1" smtClean="0"/>
              <a:t>Takasbank</a:t>
            </a:r>
            <a:r>
              <a:rPr lang="tr-TR" sz="1800" b="1" dirty="0" smtClean="0"/>
              <a:t> temsil etmektedir.</a:t>
            </a:r>
          </a:p>
          <a:p>
            <a:r>
              <a:rPr lang="tr-TR" sz="1800" b="1" dirty="0" err="1" smtClean="0"/>
              <a:t>Takasbank</a:t>
            </a:r>
            <a:r>
              <a:rPr lang="tr-TR" sz="1800" b="1" dirty="0" smtClean="0"/>
              <a:t>, Türkiye Ulusal Piyasa Çalışma Grubu’nun (MTC43 Ayna Komitesi) başkanlığını yürütmektedir.</a:t>
            </a:r>
            <a:r>
              <a:rPr lang="en-US" sz="1800" b="1" u="sng" dirty="0"/>
              <a:t> </a:t>
            </a:r>
            <a:endParaRPr lang="tr-TR" sz="1800" b="1" u="sng" dirty="0"/>
          </a:p>
          <a:p>
            <a:endParaRPr lang="tr-TR" sz="3400" b="1" u="sng" dirty="0"/>
          </a:p>
          <a:p>
            <a:endParaRPr lang="en-US" sz="2500" dirty="0"/>
          </a:p>
        </p:txBody>
      </p:sp>
      <p:graphicFrame>
        <p:nvGraphicFramePr>
          <p:cNvPr id="5" name="Table 4"/>
          <p:cNvGraphicFramePr>
            <a:graphicFrameLocks noGrp="1"/>
          </p:cNvGraphicFramePr>
          <p:nvPr>
            <p:extLst>
              <p:ext uri="{D42A27DB-BD31-4B8C-83A1-F6EECF244321}">
                <p14:modId xmlns:p14="http://schemas.microsoft.com/office/powerpoint/2010/main" val="511220703"/>
              </p:ext>
            </p:extLst>
          </p:nvPr>
        </p:nvGraphicFramePr>
        <p:xfrm>
          <a:off x="683568" y="3068960"/>
          <a:ext cx="7848872" cy="3308126"/>
        </p:xfrm>
        <a:graphic>
          <a:graphicData uri="http://schemas.openxmlformats.org/drawingml/2006/table">
            <a:tbl>
              <a:tblPr firstRow="1" bandRow="1">
                <a:tableStyleId>{5C22544A-7EE6-4342-B048-85BDC9FD1C3A}</a:tableStyleId>
              </a:tblPr>
              <a:tblGrid>
                <a:gridCol w="3924436"/>
                <a:gridCol w="3924436"/>
              </a:tblGrid>
              <a:tr h="351558">
                <a:tc gridSpan="2">
                  <a:txBody>
                    <a:bodyPr/>
                    <a:lstStyle/>
                    <a:p>
                      <a:pPr algn="ctr"/>
                      <a:r>
                        <a:rPr lang="tr-TR" dirty="0" smtClean="0"/>
                        <a:t>ÜYELER</a:t>
                      </a:r>
                      <a:endParaRPr lang="en-US" dirty="0"/>
                    </a:p>
                  </a:txBody>
                  <a:tcPr/>
                </a:tc>
                <a:tc hMerge="1">
                  <a:txBody>
                    <a:bodyPr/>
                    <a:lstStyle/>
                    <a:p>
                      <a:endParaRPr lang="en-US" dirty="0"/>
                    </a:p>
                  </a:txBody>
                  <a:tcPr/>
                </a:tc>
              </a:tr>
              <a:tr h="351558">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1. </a:t>
                      </a:r>
                      <a:r>
                        <a:rPr lang="en-US" sz="1600" b="0" dirty="0" smtClean="0"/>
                        <a:t>TÜRKIYE BANKALAR B</a:t>
                      </a:r>
                      <a:r>
                        <a:rPr lang="tr-TR" sz="1600" b="0" dirty="0" smtClean="0"/>
                        <a:t>İ</a:t>
                      </a:r>
                      <a:r>
                        <a:rPr lang="en-US" sz="1600" b="0" dirty="0" smtClean="0"/>
                        <a:t>RL</a:t>
                      </a:r>
                      <a:r>
                        <a:rPr lang="tr-TR" sz="1600" b="0" dirty="0" smtClean="0"/>
                        <a:t>İ</a:t>
                      </a:r>
                      <a:r>
                        <a:rPr lang="en-US" sz="1600" b="0" dirty="0" smtClean="0"/>
                        <a:t>Ğ</a:t>
                      </a:r>
                      <a:r>
                        <a:rPr lang="tr-TR" sz="1600" b="0" dirty="0" smtClean="0"/>
                        <a:t>İ</a:t>
                      </a:r>
                      <a:endParaRPr lang="en-US" sz="16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9. </a:t>
                      </a:r>
                      <a:r>
                        <a:rPr lang="en-US" sz="1600" b="0" dirty="0" smtClean="0"/>
                        <a:t>ING BANK </a:t>
                      </a:r>
                    </a:p>
                  </a:txBody>
                  <a:tcPr/>
                </a:tc>
              </a:tr>
              <a:tr h="351558">
                <a:tc>
                  <a:txBody>
                    <a:bodyPr/>
                    <a:lstStyle/>
                    <a:p>
                      <a:pPr marL="0" indent="0">
                        <a:buFont typeface="+mj-lt"/>
                        <a:buNone/>
                      </a:pPr>
                      <a:r>
                        <a:rPr lang="tr-TR" sz="1600" b="0" dirty="0" smtClean="0"/>
                        <a:t>2. </a:t>
                      </a:r>
                      <a:r>
                        <a:rPr lang="en-US" sz="1600" b="0" dirty="0" smtClean="0"/>
                        <a:t>TSE </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10. </a:t>
                      </a:r>
                      <a:r>
                        <a:rPr lang="en-US" sz="1600" b="0" dirty="0" smtClean="0"/>
                        <a:t>T.İŞ BANKASI A.Ş. </a:t>
                      </a:r>
                    </a:p>
                  </a:txBody>
                  <a:tcPr/>
                </a:tc>
              </a:tr>
              <a:tr h="351558">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3. </a:t>
                      </a:r>
                      <a:r>
                        <a:rPr lang="en-US" sz="1600" b="0" dirty="0" smtClean="0"/>
                        <a:t>CITIBANK A.Ş. </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11. </a:t>
                      </a:r>
                      <a:r>
                        <a:rPr lang="en-US" sz="1600" b="0" dirty="0" smtClean="0"/>
                        <a:t>T.C. MERKEZ BANKASI A.Ş. </a:t>
                      </a:r>
                    </a:p>
                  </a:txBody>
                  <a:tcPr/>
                </a:tc>
              </a:tr>
              <a:tr h="351558">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4. </a:t>
                      </a:r>
                      <a:r>
                        <a:rPr lang="en-US" sz="1600" b="0" dirty="0" smtClean="0"/>
                        <a:t>FORTISBANK A.Ş. </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12. </a:t>
                      </a:r>
                      <a:r>
                        <a:rPr lang="en-US" sz="1600" b="0" dirty="0" smtClean="0"/>
                        <a:t>TEB </a:t>
                      </a:r>
                    </a:p>
                  </a:txBody>
                  <a:tcPr/>
                </a:tc>
              </a:tr>
              <a:tr h="351558">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5. </a:t>
                      </a:r>
                      <a:r>
                        <a:rPr lang="en-US" sz="1600" b="0" dirty="0" smtClean="0"/>
                        <a:t>HSBC BANK A.Ş. </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13. </a:t>
                      </a:r>
                      <a:r>
                        <a:rPr lang="en-US" sz="1600" b="0" dirty="0" smtClean="0"/>
                        <a:t>TSKB A.Ş. </a:t>
                      </a:r>
                    </a:p>
                  </a:txBody>
                  <a:tcPr/>
                </a:tc>
              </a:tr>
              <a:tr h="32472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6.</a:t>
                      </a:r>
                      <a:r>
                        <a:rPr lang="tr-TR" sz="1600" b="0" baseline="0" dirty="0" smtClean="0"/>
                        <a:t> </a:t>
                      </a:r>
                      <a:r>
                        <a:rPr lang="en-US" sz="1600" b="0" dirty="0" smtClean="0"/>
                        <a:t>İŞ YATIRIM MENKUL DEĞERLER A.Ş.</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14. </a:t>
                      </a:r>
                      <a:r>
                        <a:rPr lang="en-US" sz="1600" b="0" dirty="0" smtClean="0"/>
                        <a:t>TSPAKB </a:t>
                      </a:r>
                    </a:p>
                  </a:txBody>
                  <a:tcPr/>
                </a:tc>
              </a:tr>
              <a:tr h="351558">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7. </a:t>
                      </a:r>
                      <a:r>
                        <a:rPr lang="en-US" sz="1600" b="0" dirty="0" smtClean="0"/>
                        <a:t>JP MORGAN CHASE BANK </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15. </a:t>
                      </a:r>
                      <a:r>
                        <a:rPr lang="en-US" sz="1600" b="0" dirty="0" smtClean="0"/>
                        <a:t>YAPI VE KREDİ BANKASI A.Ş.</a:t>
                      </a:r>
                    </a:p>
                  </a:txBody>
                  <a:tcPr/>
                </a:tc>
              </a:tr>
              <a:tr h="497738">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8. </a:t>
                      </a:r>
                      <a:r>
                        <a:rPr lang="en-US" sz="1600" b="0" dirty="0" smtClean="0"/>
                        <a:t>MERKEZİ KAYIT KURULUŞU A.Ş.</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tr-TR" sz="1600" b="0" dirty="0" smtClean="0"/>
                        <a:t>16. </a:t>
                      </a:r>
                      <a:r>
                        <a:rPr lang="en-US" sz="1600" b="0" dirty="0" smtClean="0"/>
                        <a:t>DEUT</a:t>
                      </a:r>
                      <a:r>
                        <a:rPr lang="tr-TR" sz="1600" b="0" dirty="0" smtClean="0"/>
                        <a:t>S</a:t>
                      </a:r>
                      <a:r>
                        <a:rPr lang="en-US" sz="1600" b="0" dirty="0" smtClean="0"/>
                        <a:t>CHE SECURITIES </a:t>
                      </a:r>
                    </a:p>
                  </a:txBody>
                  <a:tcPr/>
                </a:tc>
              </a:tr>
            </a:tbl>
          </a:graphicData>
        </a:graphic>
      </p:graphicFrame>
      <p:sp>
        <p:nvSpPr>
          <p:cNvPr id="6" name="Footer Placeholder 5"/>
          <p:cNvSpPr>
            <a:spLocks noGrp="1"/>
          </p:cNvSpPr>
          <p:nvPr>
            <p:ph type="ftr" sz="quarter" idx="11"/>
          </p:nvPr>
        </p:nvSpPr>
        <p:spPr/>
        <p:txBody>
          <a:bodyPr/>
          <a:lstStyle/>
          <a:p>
            <a:r>
              <a:rPr lang="en-US" smtClean="0"/>
              <a:t>AYNA Komitesi Çalışma Grubu Toplantısı-21/11/2012</a:t>
            </a:r>
            <a:endParaRPr lang="en-US" dirty="0"/>
          </a:p>
        </p:txBody>
      </p:sp>
      <p:sp>
        <p:nvSpPr>
          <p:cNvPr id="7" name="Slide Number Placeholder 6"/>
          <p:cNvSpPr>
            <a:spLocks noGrp="1"/>
          </p:cNvSpPr>
          <p:nvPr>
            <p:ph type="sldNum" sz="quarter" idx="12"/>
          </p:nvPr>
        </p:nvSpPr>
        <p:spPr/>
        <p:txBody>
          <a:bodyPr/>
          <a:lstStyle/>
          <a:p>
            <a:fld id="{E685CC09-6207-4534-82B3-0736E5321B0E}" type="slidenum">
              <a:rPr lang="en-US" smtClean="0"/>
              <a:pPr/>
              <a:t>4</a:t>
            </a:fld>
            <a:endParaRPr lang="en-US" dirty="0"/>
          </a:p>
        </p:txBody>
      </p:sp>
    </p:spTree>
    <p:extLst>
      <p:ext uri="{BB962C8B-B14F-4D97-AF65-F5344CB8AC3E}">
        <p14:creationId xmlns:p14="http://schemas.microsoft.com/office/powerpoint/2010/main" val="24443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ANNA</a:t>
            </a:r>
            <a:endParaRPr lang="en-US" b="1" dirty="0"/>
          </a:p>
        </p:txBody>
      </p:sp>
      <p:sp>
        <p:nvSpPr>
          <p:cNvPr id="3" name="Content Placeholder 2"/>
          <p:cNvSpPr>
            <a:spLocks noGrp="1"/>
          </p:cNvSpPr>
          <p:nvPr>
            <p:ph idx="1"/>
          </p:nvPr>
        </p:nvSpPr>
        <p:spPr>
          <a:xfrm>
            <a:off x="107504" y="1196752"/>
            <a:ext cx="4402832" cy="5328592"/>
          </a:xfrm>
        </p:spPr>
        <p:txBody>
          <a:bodyPr>
            <a:noAutofit/>
          </a:bodyPr>
          <a:lstStyle/>
          <a:p>
            <a:r>
              <a:rPr lang="tr-TR" sz="2000" dirty="0" smtClean="0"/>
              <a:t>ISO’nun </a:t>
            </a:r>
            <a:r>
              <a:rPr lang="tr-TR" sz="2000" dirty="0"/>
              <a:t>ISIN,CFI ve MIC kodları için Tescil Otoritesi (</a:t>
            </a:r>
            <a:r>
              <a:rPr lang="tr-TR" sz="2000" dirty="0" err="1"/>
              <a:t>Registration</a:t>
            </a:r>
            <a:r>
              <a:rPr lang="tr-TR" sz="2000" dirty="0"/>
              <a:t> </a:t>
            </a:r>
            <a:r>
              <a:rPr lang="tr-TR" sz="2000" dirty="0" err="1"/>
              <a:t>Authority</a:t>
            </a:r>
            <a:r>
              <a:rPr lang="tr-TR" sz="2000" dirty="0"/>
              <a:t>) görevini yürütmektedir.</a:t>
            </a:r>
          </a:p>
          <a:p>
            <a:r>
              <a:rPr lang="tr-TR" sz="2000" dirty="0"/>
              <a:t>İmzalanan yeni anlaşma ile verilen hizmetlerde alınan ücretlerin maliyeti karşılama amaçlı olması ve tahsis edilen kodların eşsiz olması konusu değerlendirilmiştir.</a:t>
            </a:r>
          </a:p>
          <a:p>
            <a:r>
              <a:rPr lang="tr-TR" sz="2000" dirty="0"/>
              <a:t>ANNA, altında hizmet veren tüm </a:t>
            </a:r>
            <a:r>
              <a:rPr lang="tr-TR" sz="2000" dirty="0" err="1"/>
              <a:t>NNA’lerin</a:t>
            </a:r>
            <a:r>
              <a:rPr lang="tr-TR" sz="2000" dirty="0"/>
              <a:t> hizmetlerinden bizzat sorumludur.</a:t>
            </a:r>
          </a:p>
          <a:p>
            <a:r>
              <a:rPr lang="tr-TR" sz="2000" dirty="0" err="1"/>
              <a:t>ANNA’nın</a:t>
            </a:r>
            <a:r>
              <a:rPr lang="tr-TR" sz="2000" dirty="0"/>
              <a:t> tedarik ettiği veriler piyasa tarafından yararlanabilir, okunabilir formatta ve açık bir kaynaktan sağlanmalıdır.</a:t>
            </a:r>
            <a:endParaRPr lang="en-US" sz="2000" dirty="0"/>
          </a:p>
        </p:txBody>
      </p:sp>
      <p:sp>
        <p:nvSpPr>
          <p:cNvPr id="5" name="Content Placeholder 2"/>
          <p:cNvSpPr txBox="1">
            <a:spLocks/>
          </p:cNvSpPr>
          <p:nvPr/>
        </p:nvSpPr>
        <p:spPr>
          <a:xfrm>
            <a:off x="4572000" y="1268760"/>
            <a:ext cx="4392488" cy="20882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ANNA’ </a:t>
            </a:r>
            <a:r>
              <a:rPr lang="en-US" sz="2000" dirty="0" err="1" smtClean="0"/>
              <a:t>ya</a:t>
            </a:r>
            <a:r>
              <a:rPr lang="en-US" sz="2000" dirty="0" smtClean="0"/>
              <a:t> tam </a:t>
            </a:r>
            <a:r>
              <a:rPr lang="en-US" sz="2000" dirty="0" err="1" smtClean="0"/>
              <a:t>üye</a:t>
            </a:r>
            <a:r>
              <a:rPr lang="en-US" sz="2000" dirty="0" smtClean="0"/>
              <a:t> </a:t>
            </a:r>
            <a:r>
              <a:rPr lang="tr-TR" sz="2000" dirty="0" smtClean="0"/>
              <a:t>NNA </a:t>
            </a:r>
            <a:r>
              <a:rPr lang="en-US" sz="2000" dirty="0" err="1" smtClean="0"/>
              <a:t>sayısı</a:t>
            </a:r>
            <a:r>
              <a:rPr lang="en-US" sz="2000" dirty="0" smtClean="0"/>
              <a:t> 82’dir.</a:t>
            </a:r>
          </a:p>
          <a:p>
            <a:r>
              <a:rPr lang="en-US" sz="2000" dirty="0" smtClean="0"/>
              <a:t>ANNA’ </a:t>
            </a:r>
            <a:r>
              <a:rPr lang="en-US" sz="2000" dirty="0" err="1" smtClean="0"/>
              <a:t>ya</a:t>
            </a:r>
            <a:r>
              <a:rPr lang="en-US" sz="2000" dirty="0" smtClean="0"/>
              <a:t> </a:t>
            </a:r>
            <a:r>
              <a:rPr lang="en-US" sz="2000" dirty="0" err="1" smtClean="0"/>
              <a:t>sınırlı</a:t>
            </a:r>
            <a:r>
              <a:rPr lang="en-US" sz="2000" dirty="0" smtClean="0"/>
              <a:t> </a:t>
            </a:r>
            <a:r>
              <a:rPr lang="en-US" sz="2000" dirty="0" err="1" smtClean="0"/>
              <a:t>üye</a:t>
            </a:r>
            <a:r>
              <a:rPr lang="en-US" sz="2000" dirty="0" smtClean="0"/>
              <a:t> </a:t>
            </a:r>
            <a:r>
              <a:rPr lang="en-US" sz="2000" dirty="0" err="1" smtClean="0"/>
              <a:t>olan</a:t>
            </a:r>
            <a:r>
              <a:rPr lang="en-US" sz="2000" dirty="0" smtClean="0"/>
              <a:t> </a:t>
            </a:r>
            <a:r>
              <a:rPr lang="en-US" sz="2000" dirty="0" err="1" smtClean="0"/>
              <a:t>kurum</a:t>
            </a:r>
            <a:r>
              <a:rPr lang="en-US" sz="2000" dirty="0" smtClean="0"/>
              <a:t> </a:t>
            </a:r>
            <a:r>
              <a:rPr lang="en-US" sz="2000" dirty="0" err="1" smtClean="0"/>
              <a:t>sayısı</a:t>
            </a:r>
            <a:r>
              <a:rPr lang="en-US" sz="2000" dirty="0" smtClean="0"/>
              <a:t> 29’ </a:t>
            </a:r>
            <a:r>
              <a:rPr lang="en-US" sz="2000" dirty="0" err="1" smtClean="0"/>
              <a:t>dur</a:t>
            </a:r>
            <a:r>
              <a:rPr lang="en-US" sz="2000" dirty="0" smtClean="0"/>
              <a:t>.</a:t>
            </a:r>
            <a:endParaRPr lang="tr-TR" sz="2000" dirty="0" smtClean="0"/>
          </a:p>
          <a:p>
            <a:r>
              <a:rPr lang="en-US" sz="2000" dirty="0" smtClean="0"/>
              <a:t> </a:t>
            </a:r>
            <a:r>
              <a:rPr lang="en-US" sz="2000" dirty="0" smtClean="0">
                <a:latin typeface="Calibri" pitchFamily="34" charset="0"/>
                <a:ea typeface="Calibri" pitchFamily="34" charset="0"/>
                <a:cs typeface="Times New Roman" pitchFamily="18" charset="0"/>
              </a:rPr>
              <a:t>118 </a:t>
            </a:r>
            <a:r>
              <a:rPr lang="en-US" sz="2000" dirty="0" err="1" smtClean="0">
                <a:latin typeface="Calibri" pitchFamily="34" charset="0"/>
                <a:ea typeface="Calibri" pitchFamily="34" charset="0"/>
                <a:cs typeface="Times New Roman" pitchFamily="18" charset="0"/>
              </a:rPr>
              <a:t>ülkede</a:t>
            </a:r>
            <a:r>
              <a:rPr lang="en-US" sz="2000" dirty="0" smtClean="0">
                <a:latin typeface="Calibri" pitchFamily="34" charset="0"/>
                <a:ea typeface="Calibri" pitchFamily="34" charset="0"/>
                <a:cs typeface="Times New Roman" pitchFamily="18" charset="0"/>
              </a:rPr>
              <a:t> ISIN/CFI </a:t>
            </a:r>
            <a:r>
              <a:rPr lang="en-US" sz="2000" dirty="0" err="1" smtClean="0">
                <a:latin typeface="Calibri" pitchFamily="34" charset="0"/>
                <a:ea typeface="Calibri" pitchFamily="34" charset="0"/>
                <a:cs typeface="Times New Roman" pitchFamily="18" charset="0"/>
              </a:rPr>
              <a:t>kodları</a:t>
            </a:r>
            <a:r>
              <a:rPr lang="en-US" sz="2000" dirty="0" smtClean="0">
                <a:latin typeface="Calibri" pitchFamily="34" charset="0"/>
                <a:ea typeface="Calibri" pitchFamily="34" charset="0"/>
                <a:cs typeface="Times New Roman" pitchFamily="18" charset="0"/>
              </a:rPr>
              <a:t> </a:t>
            </a:r>
            <a:r>
              <a:rPr lang="en-US" sz="2000" dirty="0" err="1" smtClean="0">
                <a:latin typeface="Calibri" pitchFamily="34" charset="0"/>
                <a:ea typeface="Calibri" pitchFamily="34" charset="0"/>
                <a:cs typeface="Times New Roman" pitchFamily="18" charset="0"/>
              </a:rPr>
              <a:t>kullanılmaktadır</a:t>
            </a:r>
            <a:r>
              <a:rPr lang="en-US" sz="2000" dirty="0" smtClean="0">
                <a:latin typeface="Calibri" pitchFamily="34" charset="0"/>
                <a:ea typeface="Calibri" pitchFamily="34" charset="0"/>
                <a:cs typeface="Times New Roman" pitchFamily="18" charset="0"/>
              </a:rPr>
              <a:t>.</a:t>
            </a:r>
            <a:r>
              <a:rPr lang="en-US" sz="2000" dirty="0" smtClean="0">
                <a:latin typeface="Calibri" pitchFamily="34" charset="0"/>
                <a:ea typeface="Calibri" pitchFamily="34" charset="0"/>
                <a:cs typeface="Calibri" pitchFamily="34" charset="0"/>
              </a:rPr>
              <a:t> </a:t>
            </a:r>
            <a:endParaRPr lang="en-US" sz="2000" dirty="0" smtClean="0">
              <a:latin typeface="Arial" pitchFamily="34" charset="0"/>
              <a:cs typeface="Arial" pitchFamily="34" charset="0"/>
            </a:endParaRPr>
          </a:p>
          <a:p>
            <a:pPr marL="0" indent="0">
              <a:buFont typeface="Arial" pitchFamily="34" charset="0"/>
              <a:buNone/>
            </a:pPr>
            <a:endParaRPr lang="en-US" sz="2400" dirty="0" smtClean="0"/>
          </a:p>
          <a:p>
            <a:pPr marL="0" indent="0">
              <a:buFont typeface="Arial" pitchFamily="34" charse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77128872"/>
              </p:ext>
            </p:extLst>
          </p:nvPr>
        </p:nvGraphicFramePr>
        <p:xfrm>
          <a:off x="4572000" y="3212976"/>
          <a:ext cx="4176464" cy="2592289"/>
        </p:xfrm>
        <a:graphic>
          <a:graphicData uri="http://schemas.openxmlformats.org/drawingml/2006/table">
            <a:tbl>
              <a:tblPr firstRow="1" firstCol="1" bandRow="1">
                <a:tableStyleId>{5C22544A-7EE6-4342-B048-85BDC9FD1C3A}</a:tableStyleId>
              </a:tblPr>
              <a:tblGrid>
                <a:gridCol w="2598103"/>
                <a:gridCol w="1578361"/>
              </a:tblGrid>
              <a:tr h="370327">
                <a:tc gridSpan="2">
                  <a:txBody>
                    <a:bodyPr/>
                    <a:lstStyle/>
                    <a:p>
                      <a:pPr marL="0" marR="0" algn="ctr">
                        <a:lnSpc>
                          <a:spcPct val="115000"/>
                        </a:lnSpc>
                        <a:spcBef>
                          <a:spcPts val="0"/>
                        </a:spcBef>
                        <a:spcAft>
                          <a:spcPts val="0"/>
                        </a:spcAft>
                      </a:pPr>
                      <a:r>
                        <a:rPr lang="en-US" sz="1800" dirty="0" err="1">
                          <a:effectLst/>
                        </a:rPr>
                        <a:t>Faaliyet</a:t>
                      </a:r>
                      <a:r>
                        <a:rPr lang="en-US" sz="1800" dirty="0">
                          <a:effectLst/>
                        </a:rPr>
                        <a:t> </a:t>
                      </a:r>
                      <a:r>
                        <a:rPr lang="en-US" sz="1800" dirty="0" err="1">
                          <a:effectLst/>
                        </a:rPr>
                        <a:t>Alanına</a:t>
                      </a:r>
                      <a:r>
                        <a:rPr lang="en-US" sz="1800" dirty="0">
                          <a:effectLst/>
                        </a:rPr>
                        <a:t> </a:t>
                      </a:r>
                      <a:r>
                        <a:rPr lang="en-US" sz="1800" dirty="0" err="1">
                          <a:effectLst/>
                        </a:rPr>
                        <a:t>Göre</a:t>
                      </a:r>
                      <a:r>
                        <a:rPr lang="en-US" sz="1800" dirty="0">
                          <a:effectLst/>
                        </a:rPr>
                        <a:t> </a:t>
                      </a:r>
                      <a:r>
                        <a:rPr lang="en-US" sz="1800" dirty="0" err="1" smtClean="0">
                          <a:effectLst/>
                        </a:rPr>
                        <a:t>Üyeler</a:t>
                      </a:r>
                      <a:r>
                        <a:rPr lang="tr-TR" sz="1800" dirty="0" smtClean="0">
                          <a:effectLst/>
                        </a:rPr>
                        <a:t> (2012/06)</a:t>
                      </a:r>
                      <a:endParaRPr lang="en-US" sz="1800" dirty="0">
                        <a:effectLst/>
                        <a:latin typeface="Calibri"/>
                        <a:ea typeface="Calibri"/>
                        <a:cs typeface="Times New Roman"/>
                      </a:endParaRPr>
                    </a:p>
                  </a:txBody>
                  <a:tcPr marL="68580" marR="68580" marT="0" marB="0"/>
                </a:tc>
                <a:tc hMerge="1">
                  <a:txBody>
                    <a:bodyPr/>
                    <a:lstStyle/>
                    <a:p>
                      <a:endParaRPr lang="en-US"/>
                    </a:p>
                  </a:txBody>
                  <a:tcPr/>
                </a:tc>
              </a:tr>
              <a:tr h="370327">
                <a:tc>
                  <a:txBody>
                    <a:bodyPr/>
                    <a:lstStyle/>
                    <a:p>
                      <a:pPr marL="0" marR="0">
                        <a:lnSpc>
                          <a:spcPct val="115000"/>
                        </a:lnSpc>
                        <a:spcBef>
                          <a:spcPts val="0"/>
                        </a:spcBef>
                        <a:spcAft>
                          <a:spcPts val="0"/>
                        </a:spcAft>
                      </a:pPr>
                      <a:r>
                        <a:rPr lang="tr-TR" sz="1600" dirty="0" smtClean="0">
                          <a:effectLst/>
                          <a:latin typeface="+mn-lt"/>
                          <a:ea typeface="+mn-ea"/>
                          <a:cs typeface="+mn-cs"/>
                        </a:rPr>
                        <a:t>Takas</a:t>
                      </a:r>
                      <a:r>
                        <a:rPr lang="tr-TR" sz="1600" baseline="0" dirty="0" smtClean="0">
                          <a:effectLst/>
                          <a:latin typeface="+mn-lt"/>
                          <a:ea typeface="+mn-ea"/>
                          <a:cs typeface="+mn-cs"/>
                        </a:rPr>
                        <a:t> ve Saklama Kuruluşları</a:t>
                      </a:r>
                      <a:endParaRPr lang="en-US" sz="16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600" b="0" dirty="0">
                          <a:effectLst/>
                        </a:rPr>
                        <a:t>48</a:t>
                      </a:r>
                      <a:endParaRPr lang="en-US" sz="1600" b="0" dirty="0">
                        <a:effectLst/>
                        <a:latin typeface="Calibri"/>
                        <a:ea typeface="Calibri"/>
                        <a:cs typeface="Times New Roman"/>
                      </a:endParaRPr>
                    </a:p>
                  </a:txBody>
                  <a:tcPr marL="68580" marR="68580" marT="0" marB="0"/>
                </a:tc>
              </a:tr>
              <a:tr h="370327">
                <a:tc>
                  <a:txBody>
                    <a:bodyPr/>
                    <a:lstStyle/>
                    <a:p>
                      <a:pPr marL="0" marR="0">
                        <a:lnSpc>
                          <a:spcPct val="115000"/>
                        </a:lnSpc>
                        <a:spcBef>
                          <a:spcPts val="0"/>
                        </a:spcBef>
                        <a:spcAft>
                          <a:spcPts val="0"/>
                        </a:spcAft>
                      </a:pPr>
                      <a:r>
                        <a:rPr lang="en-US" sz="1600" dirty="0" err="1">
                          <a:effectLst/>
                        </a:rPr>
                        <a:t>Borsalar</a:t>
                      </a:r>
                      <a:endParaRPr lang="en-US" sz="16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600" b="0" dirty="0">
                          <a:effectLst/>
                        </a:rPr>
                        <a:t>23</a:t>
                      </a:r>
                      <a:endParaRPr lang="en-US" sz="1600" b="0" dirty="0">
                        <a:effectLst/>
                        <a:latin typeface="Calibri"/>
                        <a:ea typeface="Calibri"/>
                        <a:cs typeface="Times New Roman"/>
                      </a:endParaRPr>
                    </a:p>
                  </a:txBody>
                  <a:tcPr marL="68580" marR="68580" marT="0" marB="0"/>
                </a:tc>
              </a:tr>
              <a:tr h="370327">
                <a:tc>
                  <a:txBody>
                    <a:bodyPr/>
                    <a:lstStyle/>
                    <a:p>
                      <a:pPr marL="0" marR="0">
                        <a:lnSpc>
                          <a:spcPct val="115000"/>
                        </a:lnSpc>
                        <a:spcBef>
                          <a:spcPts val="0"/>
                        </a:spcBef>
                        <a:spcAft>
                          <a:spcPts val="0"/>
                        </a:spcAft>
                      </a:pPr>
                      <a:r>
                        <a:rPr lang="en-US" sz="1600" dirty="0" err="1">
                          <a:effectLst/>
                        </a:rPr>
                        <a:t>Düzenleyici</a:t>
                      </a:r>
                      <a:r>
                        <a:rPr lang="en-US" sz="1600" dirty="0">
                          <a:effectLst/>
                        </a:rPr>
                        <a:t> </a:t>
                      </a:r>
                      <a:r>
                        <a:rPr lang="en-US" sz="1600" dirty="0" err="1">
                          <a:effectLst/>
                        </a:rPr>
                        <a:t>Kuruluşlar</a:t>
                      </a:r>
                      <a:endParaRPr lang="en-US" sz="16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600" b="0" dirty="0">
                          <a:effectLst/>
                        </a:rPr>
                        <a:t>4</a:t>
                      </a:r>
                      <a:endParaRPr lang="en-US" sz="1600" b="0" dirty="0">
                        <a:effectLst/>
                        <a:latin typeface="Calibri"/>
                        <a:ea typeface="Calibri"/>
                        <a:cs typeface="Times New Roman"/>
                      </a:endParaRPr>
                    </a:p>
                  </a:txBody>
                  <a:tcPr marL="68580" marR="68580" marT="0" marB="0"/>
                </a:tc>
              </a:tr>
              <a:tr h="370327">
                <a:tc>
                  <a:txBody>
                    <a:bodyPr/>
                    <a:lstStyle/>
                    <a:p>
                      <a:pPr marL="0" marR="0">
                        <a:lnSpc>
                          <a:spcPct val="115000"/>
                        </a:lnSpc>
                        <a:spcBef>
                          <a:spcPts val="0"/>
                        </a:spcBef>
                        <a:spcAft>
                          <a:spcPts val="0"/>
                        </a:spcAft>
                      </a:pPr>
                      <a:r>
                        <a:rPr lang="en-US" sz="1600">
                          <a:effectLst/>
                        </a:rPr>
                        <a:t>Merkez Bankaları</a:t>
                      </a:r>
                      <a:endParaRPr lang="en-US" sz="16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600" b="0" dirty="0">
                          <a:effectLst/>
                        </a:rPr>
                        <a:t>4</a:t>
                      </a:r>
                      <a:endParaRPr lang="en-US" sz="1600" b="0" dirty="0">
                        <a:effectLst/>
                        <a:latin typeface="Calibri"/>
                        <a:ea typeface="Calibri"/>
                        <a:cs typeface="Times New Roman"/>
                      </a:endParaRPr>
                    </a:p>
                  </a:txBody>
                  <a:tcPr marL="68580" marR="68580" marT="0" marB="0"/>
                </a:tc>
              </a:tr>
              <a:tr h="370327">
                <a:tc>
                  <a:txBody>
                    <a:bodyPr/>
                    <a:lstStyle/>
                    <a:p>
                      <a:pPr marL="0" marR="0">
                        <a:lnSpc>
                          <a:spcPct val="115000"/>
                        </a:lnSpc>
                        <a:spcBef>
                          <a:spcPts val="0"/>
                        </a:spcBef>
                        <a:spcAft>
                          <a:spcPts val="0"/>
                        </a:spcAft>
                      </a:pPr>
                      <a:r>
                        <a:rPr lang="en-US" sz="1600" dirty="0" err="1">
                          <a:effectLst/>
                        </a:rPr>
                        <a:t>Veri</a:t>
                      </a:r>
                      <a:r>
                        <a:rPr lang="en-US" sz="1600" dirty="0">
                          <a:effectLst/>
                        </a:rPr>
                        <a:t> </a:t>
                      </a:r>
                      <a:r>
                        <a:rPr lang="en-US" sz="1600" dirty="0" err="1">
                          <a:effectLst/>
                        </a:rPr>
                        <a:t>Sağlayıcılar</a:t>
                      </a:r>
                      <a:endParaRPr lang="en-US" sz="16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600" b="0" dirty="0">
                          <a:effectLst/>
                        </a:rPr>
                        <a:t>3</a:t>
                      </a:r>
                      <a:endParaRPr lang="en-US" sz="1600" b="0" dirty="0">
                        <a:effectLst/>
                        <a:latin typeface="Calibri"/>
                        <a:ea typeface="Calibri"/>
                        <a:cs typeface="Times New Roman"/>
                      </a:endParaRPr>
                    </a:p>
                  </a:txBody>
                  <a:tcPr marL="68580" marR="68580" marT="0" marB="0"/>
                </a:tc>
              </a:tr>
              <a:tr h="370327">
                <a:tc>
                  <a:txBody>
                    <a:bodyPr/>
                    <a:lstStyle/>
                    <a:p>
                      <a:pPr marL="0" marR="0">
                        <a:lnSpc>
                          <a:spcPct val="115000"/>
                        </a:lnSpc>
                        <a:spcBef>
                          <a:spcPts val="0"/>
                        </a:spcBef>
                        <a:spcAft>
                          <a:spcPts val="0"/>
                        </a:spcAft>
                      </a:pPr>
                      <a:r>
                        <a:rPr lang="en-US" sz="1600" dirty="0" err="1">
                          <a:effectLst/>
                        </a:rPr>
                        <a:t>Toplam</a:t>
                      </a:r>
                      <a:endParaRPr lang="en-US" sz="1600" dirty="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1600" b="1" dirty="0">
                          <a:effectLst/>
                        </a:rPr>
                        <a:t>82</a:t>
                      </a:r>
                      <a:endParaRPr lang="en-US" sz="1600" b="1" dirty="0">
                        <a:effectLst/>
                        <a:latin typeface="Calibri"/>
                        <a:ea typeface="Calibri"/>
                        <a:cs typeface="Times New Roman"/>
                      </a:endParaRPr>
                    </a:p>
                  </a:txBody>
                  <a:tcPr marL="68580" marR="68580" marT="0" marB="0"/>
                </a:tc>
              </a:tr>
            </a:tbl>
          </a:graphicData>
        </a:graphic>
      </p:graphicFrame>
      <p:sp>
        <p:nvSpPr>
          <p:cNvPr id="7" name="Footer Placeholder 6"/>
          <p:cNvSpPr>
            <a:spLocks noGrp="1"/>
          </p:cNvSpPr>
          <p:nvPr>
            <p:ph type="ftr" sz="quarter" idx="11"/>
          </p:nvPr>
        </p:nvSpPr>
        <p:spPr/>
        <p:txBody>
          <a:bodyPr/>
          <a:lstStyle/>
          <a:p>
            <a:r>
              <a:rPr lang="en-US" smtClean="0"/>
              <a:t>AYNA Komitesi Çalışma Grubu Toplantısı-21/11/2012</a:t>
            </a:r>
            <a:endParaRPr lang="en-US" dirty="0"/>
          </a:p>
        </p:txBody>
      </p:sp>
      <p:sp>
        <p:nvSpPr>
          <p:cNvPr id="8" name="Slide Number Placeholder 7"/>
          <p:cNvSpPr>
            <a:spLocks noGrp="1"/>
          </p:cNvSpPr>
          <p:nvPr>
            <p:ph type="sldNum" sz="quarter" idx="12"/>
          </p:nvPr>
        </p:nvSpPr>
        <p:spPr/>
        <p:txBody>
          <a:bodyPr/>
          <a:lstStyle/>
          <a:p>
            <a:fld id="{E685CC09-6207-4534-82B3-0736E5321B0E}" type="slidenum">
              <a:rPr lang="en-US" smtClean="0"/>
              <a:pPr/>
              <a:t>5</a:t>
            </a:fld>
            <a:endParaRPr lang="en-US" dirty="0"/>
          </a:p>
        </p:txBody>
      </p:sp>
    </p:spTree>
    <p:extLst>
      <p:ext uri="{BB962C8B-B14F-4D97-AF65-F5344CB8AC3E}">
        <p14:creationId xmlns:p14="http://schemas.microsoft.com/office/powerpoint/2010/main" val="329331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467544" y="404664"/>
            <a:ext cx="8229600" cy="706090"/>
          </a:xfrm>
        </p:spPr>
        <p:txBody>
          <a:bodyPr>
            <a:normAutofit fontScale="90000"/>
          </a:bodyPr>
          <a:lstStyle/>
          <a:p>
            <a:pPr eaLnBrk="1" hangingPunct="1">
              <a:defRPr/>
            </a:pPr>
            <a:r>
              <a:rPr lang="tr-TR" b="1" dirty="0" smtClean="0"/>
              <a:t> ANNA SERVICE BUREAU (ASB)</a:t>
            </a:r>
            <a:endParaRPr lang="en-US" b="1" dirty="0" smtClean="0"/>
          </a:p>
        </p:txBody>
      </p:sp>
      <p:sp>
        <p:nvSpPr>
          <p:cNvPr id="40963" name="Rectangle 3"/>
          <p:cNvSpPr>
            <a:spLocks noGrp="1" noChangeArrowheads="1"/>
          </p:cNvSpPr>
          <p:nvPr>
            <p:ph type="body" idx="1"/>
          </p:nvPr>
        </p:nvSpPr>
        <p:spPr>
          <a:xfrm>
            <a:off x="457200" y="1196752"/>
            <a:ext cx="8229600" cy="4680520"/>
          </a:xfrm>
        </p:spPr>
        <p:txBody>
          <a:bodyPr>
            <a:normAutofit fontScale="92500" lnSpcReduction="20000"/>
          </a:bodyPr>
          <a:lstStyle/>
          <a:p>
            <a:pPr eaLnBrk="1" hangingPunct="1">
              <a:defRPr/>
            </a:pPr>
            <a:r>
              <a:rPr lang="tr-TR" sz="2400" dirty="0" err="1" smtClean="0"/>
              <a:t>ANNA’nın</a:t>
            </a:r>
            <a:r>
              <a:rPr lang="tr-TR" sz="2400" dirty="0" smtClean="0"/>
              <a:t>, Standard &amp; Poor’s ve Telekurs ile ortaklaşa kurduğu hizmet bürosu</a:t>
            </a:r>
          </a:p>
          <a:p>
            <a:pPr eaLnBrk="1" hangingPunct="1">
              <a:defRPr/>
            </a:pPr>
            <a:r>
              <a:rPr lang="tr-TR" sz="2400" dirty="0" err="1" smtClean="0"/>
              <a:t>ISIN’ların</a:t>
            </a:r>
            <a:r>
              <a:rPr lang="tr-TR" sz="2400" dirty="0" smtClean="0"/>
              <a:t> dünya genelinde internet ortamında toplanması ve sunulmasından sorumlu</a:t>
            </a:r>
          </a:p>
          <a:p>
            <a:pPr eaLnBrk="1" hangingPunct="1">
              <a:defRPr/>
            </a:pPr>
            <a:r>
              <a:rPr lang="tr-TR" sz="2400" dirty="0" err="1" smtClean="0"/>
              <a:t>Takasbank</a:t>
            </a:r>
            <a:r>
              <a:rPr lang="tr-TR" sz="2400" dirty="0" smtClean="0"/>
              <a:t> ASB yönetiminde</a:t>
            </a:r>
          </a:p>
          <a:p>
            <a:pPr lvl="1">
              <a:defRPr/>
            </a:pPr>
            <a:r>
              <a:rPr lang="tr-TR" sz="2000" dirty="0" smtClean="0"/>
              <a:t>ASB Teknik Komite Üyeliği (06/2012 yılı ANNA Olağan Genel Kurulu’nda alınan kararla </a:t>
            </a:r>
            <a:r>
              <a:rPr lang="en-US" sz="2000" dirty="0" smtClean="0"/>
              <a:t>ASB</a:t>
            </a:r>
            <a:r>
              <a:rPr lang="tr-TR" sz="2000" dirty="0" smtClean="0"/>
              <a:t> </a:t>
            </a:r>
            <a:r>
              <a:rPr lang="en-US" sz="2000" dirty="0" err="1" smtClean="0"/>
              <a:t>Yönetim</a:t>
            </a:r>
            <a:r>
              <a:rPr lang="en-US" sz="2000" dirty="0"/>
              <a:t> </a:t>
            </a:r>
            <a:r>
              <a:rPr lang="en-US" sz="2000" dirty="0" err="1" smtClean="0"/>
              <a:t>Kurulu</a:t>
            </a:r>
            <a:r>
              <a:rPr lang="tr-TR" sz="2000" dirty="0" smtClean="0"/>
              <a:t> ASB </a:t>
            </a:r>
            <a:r>
              <a:rPr lang="tr-TR" sz="2000" dirty="0"/>
              <a:t>Teknik </a:t>
            </a:r>
            <a:r>
              <a:rPr lang="tr-TR" sz="2000" dirty="0" err="1" smtClean="0"/>
              <a:t>Komite’ye</a:t>
            </a:r>
            <a:r>
              <a:rPr lang="tr-TR" sz="2000" dirty="0" smtClean="0"/>
              <a:t> dönüştürülmüştür)</a:t>
            </a:r>
          </a:p>
          <a:p>
            <a:pPr marL="0" indent="0" eaLnBrk="1" hangingPunct="1">
              <a:buNone/>
              <a:defRPr/>
            </a:pPr>
            <a:endParaRPr lang="tr-TR" sz="2400" dirty="0" smtClean="0"/>
          </a:p>
          <a:p>
            <a:pPr marL="0" indent="0" eaLnBrk="1" hangingPunct="1">
              <a:buNone/>
              <a:defRPr/>
            </a:pPr>
            <a:endParaRPr lang="tr-TR" sz="2400" dirty="0"/>
          </a:p>
          <a:p>
            <a:pPr marL="0" indent="0" eaLnBrk="1" hangingPunct="1">
              <a:buNone/>
              <a:defRPr/>
            </a:pPr>
            <a:endParaRPr lang="tr-TR" sz="2400" dirty="0" smtClean="0"/>
          </a:p>
          <a:p>
            <a:pPr marL="0" indent="0" eaLnBrk="1" hangingPunct="1">
              <a:buNone/>
              <a:defRPr/>
            </a:pPr>
            <a:endParaRPr lang="tr-TR" sz="2400" dirty="0" smtClean="0"/>
          </a:p>
          <a:p>
            <a:pPr marL="0" indent="0" eaLnBrk="1" hangingPunct="1">
              <a:buNone/>
              <a:defRPr/>
            </a:pPr>
            <a:endParaRPr lang="tr-TR" sz="2400" dirty="0"/>
          </a:p>
          <a:p>
            <a:pPr marL="0" indent="0" eaLnBrk="1" hangingPunct="1">
              <a:buNone/>
              <a:defRPr/>
            </a:pPr>
            <a:endParaRPr lang="tr-TR" sz="2400" dirty="0"/>
          </a:p>
          <a:p>
            <a:pPr marL="0" indent="0" eaLnBrk="1" hangingPunct="1">
              <a:buNone/>
              <a:defRPr/>
            </a:pPr>
            <a:r>
              <a:rPr lang="tr-TR" sz="2400" dirty="0" smtClean="0"/>
              <a:t>* </a:t>
            </a:r>
            <a:r>
              <a:rPr lang="tr-TR" sz="1600" i="1" dirty="0" smtClean="0"/>
              <a:t>Türkiye’deki aktif ISIN ve </a:t>
            </a:r>
            <a:r>
              <a:rPr lang="tr-TR" sz="1600" i="1" dirty="0" err="1" smtClean="0"/>
              <a:t>CFI’lar</a:t>
            </a:r>
            <a:r>
              <a:rPr lang="tr-TR" sz="1600" i="1" dirty="0" smtClean="0"/>
              <a:t> (2012/11)</a:t>
            </a:r>
          </a:p>
          <a:p>
            <a:pPr marL="0" indent="0" eaLnBrk="1" hangingPunct="1">
              <a:buNone/>
              <a:defRPr/>
            </a:pPr>
            <a:endParaRPr lang="en-US" sz="2400" dirty="0" smtClean="0"/>
          </a:p>
        </p:txBody>
      </p:sp>
      <p:graphicFrame>
        <p:nvGraphicFramePr>
          <p:cNvPr id="2" name="Table 1"/>
          <p:cNvGraphicFramePr>
            <a:graphicFrameLocks noGrp="1"/>
          </p:cNvGraphicFramePr>
          <p:nvPr>
            <p:extLst>
              <p:ext uri="{D42A27DB-BD31-4B8C-83A1-F6EECF244321}">
                <p14:modId xmlns:p14="http://schemas.microsoft.com/office/powerpoint/2010/main" val="4071325843"/>
              </p:ext>
            </p:extLst>
          </p:nvPr>
        </p:nvGraphicFramePr>
        <p:xfrm>
          <a:off x="539552" y="3861048"/>
          <a:ext cx="7920880" cy="1103856"/>
        </p:xfrm>
        <a:graphic>
          <a:graphicData uri="http://schemas.openxmlformats.org/drawingml/2006/table">
            <a:tbl>
              <a:tblPr firstRow="1" bandRow="1">
                <a:tableStyleId>{5C22544A-7EE6-4342-B048-85BDC9FD1C3A}</a:tableStyleId>
              </a:tblPr>
              <a:tblGrid>
                <a:gridCol w="2185252"/>
                <a:gridCol w="2867814"/>
                <a:gridCol w="2867814"/>
              </a:tblGrid>
              <a:tr h="342024">
                <a:tc gridSpan="3">
                  <a:txBody>
                    <a:bodyPr/>
                    <a:lstStyle/>
                    <a:p>
                      <a:r>
                        <a:rPr lang="tr-TR" b="1" dirty="0" smtClean="0"/>
                        <a:t>30.06.2012 itibariyle Dünya*</a:t>
                      </a:r>
                      <a:r>
                        <a:rPr lang="tr-TR" b="1" baseline="0" dirty="0" smtClean="0"/>
                        <a:t> genelinde</a:t>
                      </a:r>
                      <a:r>
                        <a:rPr lang="tr-TR" b="1" dirty="0" smtClean="0"/>
                        <a:t> ISIN ve CFI kodları tahsis</a:t>
                      </a:r>
                      <a:r>
                        <a:rPr lang="tr-TR" b="1" baseline="0" dirty="0" smtClean="0"/>
                        <a:t> rakamları</a:t>
                      </a:r>
                      <a:r>
                        <a:rPr lang="tr-TR" b="1" dirty="0" smtClean="0"/>
                        <a:t> </a:t>
                      </a:r>
                      <a:endParaRPr lang="en-US" b="1" dirty="0"/>
                    </a:p>
                  </a:txBody>
                  <a:tcPr/>
                </a:tc>
                <a:tc hMerge="1">
                  <a:txBody>
                    <a:bodyPr/>
                    <a:lstStyle/>
                    <a:p>
                      <a:endParaRPr lang="en-US" b="1" dirty="0"/>
                    </a:p>
                  </a:txBody>
                  <a:tcPr/>
                </a:tc>
                <a:tc hMerge="1">
                  <a:txBody>
                    <a:bodyPr/>
                    <a:lstStyle/>
                    <a:p>
                      <a:endParaRPr lang="en-US" b="1" dirty="0"/>
                    </a:p>
                  </a:txBody>
                  <a:tcPr/>
                </a:tc>
              </a:tr>
              <a:tr h="369048">
                <a:tc>
                  <a:txBody>
                    <a:bodyPr/>
                    <a:lstStyle/>
                    <a:p>
                      <a:r>
                        <a:rPr lang="tr-TR" b="1" dirty="0" smtClean="0"/>
                        <a:t>ISIN</a:t>
                      </a:r>
                      <a:endParaRPr lang="en-US" b="1" dirty="0"/>
                    </a:p>
                  </a:txBody>
                  <a:tcPr/>
                </a:tc>
                <a:tc>
                  <a:txBody>
                    <a:bodyPr/>
                    <a:lstStyle/>
                    <a:p>
                      <a:r>
                        <a:rPr lang="tr-TR" b="0" dirty="0" smtClean="0"/>
                        <a:t>16,96 milyon</a:t>
                      </a:r>
                      <a:endParaRPr lang="en-US" b="0" dirty="0"/>
                    </a:p>
                  </a:txBody>
                  <a:tcPr/>
                </a:tc>
                <a:tc>
                  <a:txBody>
                    <a:bodyPr/>
                    <a:lstStyle/>
                    <a:p>
                      <a:r>
                        <a:rPr lang="tr-TR" b="0" dirty="0" smtClean="0"/>
                        <a:t>6,57 milyon</a:t>
                      </a:r>
                      <a:r>
                        <a:rPr lang="tr-TR" b="0" baseline="0" dirty="0" smtClean="0"/>
                        <a:t> aktif</a:t>
                      </a:r>
                      <a:endParaRPr lang="en-US" b="0" dirty="0"/>
                    </a:p>
                  </a:txBody>
                  <a:tcPr/>
                </a:tc>
              </a:tr>
              <a:tr h="369048">
                <a:tc>
                  <a:txBody>
                    <a:bodyPr/>
                    <a:lstStyle/>
                    <a:p>
                      <a:r>
                        <a:rPr lang="tr-TR" b="1" dirty="0" smtClean="0"/>
                        <a:t>CFI</a:t>
                      </a:r>
                      <a:endParaRPr lang="en-US" b="1" dirty="0"/>
                    </a:p>
                  </a:txBody>
                  <a:tcPr/>
                </a:tc>
                <a:tc>
                  <a:txBody>
                    <a:bodyPr/>
                    <a:lstStyle/>
                    <a:p>
                      <a:r>
                        <a:rPr lang="tr-TR" b="0" dirty="0" smtClean="0"/>
                        <a:t>14,39 milyon</a:t>
                      </a:r>
                      <a:endParaRPr lang="en-US" b="0" dirty="0"/>
                    </a:p>
                  </a:txBody>
                  <a:tcPr/>
                </a:tc>
                <a:tc>
                  <a:txBody>
                    <a:bodyPr/>
                    <a:lstStyle/>
                    <a:p>
                      <a:r>
                        <a:rPr lang="tr-TR" b="0" dirty="0" smtClean="0"/>
                        <a:t>5,89 milyon aktif</a:t>
                      </a:r>
                      <a:endParaRPr lang="en-US" b="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14300651"/>
              </p:ext>
            </p:extLst>
          </p:nvPr>
        </p:nvGraphicFramePr>
        <p:xfrm>
          <a:off x="719088" y="5949280"/>
          <a:ext cx="2844800" cy="426720"/>
        </p:xfrm>
        <a:graphic>
          <a:graphicData uri="http://schemas.openxmlformats.org/drawingml/2006/table">
            <a:tbl>
              <a:tblPr firstRow="1" firstCol="1" bandRow="1">
                <a:tableStyleId>{5C22544A-7EE6-4342-B048-85BDC9FD1C3A}</a:tableStyleId>
              </a:tblPr>
              <a:tblGrid>
                <a:gridCol w="939800"/>
                <a:gridCol w="812800"/>
                <a:gridCol w="1092200"/>
              </a:tblGrid>
              <a:tr h="288032">
                <a:tc>
                  <a:txBody>
                    <a:bodyPr/>
                    <a:lstStyle/>
                    <a:p>
                      <a:pPr marL="0" marR="0">
                        <a:spcBef>
                          <a:spcPts val="0"/>
                        </a:spcBef>
                        <a:spcAft>
                          <a:spcPts val="0"/>
                        </a:spcAft>
                      </a:pPr>
                      <a:r>
                        <a:rPr lang="tr-TR" sz="1400" dirty="0" smtClean="0">
                          <a:effectLst/>
                        </a:rPr>
                        <a:t>Aktif</a:t>
                      </a:r>
                    </a:p>
                    <a:p>
                      <a:pPr marL="0" marR="0">
                        <a:spcBef>
                          <a:spcPts val="0"/>
                        </a:spcBef>
                        <a:spcAft>
                          <a:spcPts val="0"/>
                        </a:spcAft>
                      </a:pPr>
                      <a:r>
                        <a:rPr lang="en-US" sz="1400" dirty="0" smtClean="0">
                          <a:effectLst/>
                        </a:rPr>
                        <a:t>TR</a:t>
                      </a:r>
                      <a:endParaRPr lang="en-US" sz="1400" dirty="0">
                        <a:effectLst/>
                        <a:latin typeface="Calibri"/>
                        <a:ea typeface="Calibri"/>
                      </a:endParaRPr>
                    </a:p>
                  </a:txBody>
                  <a:tcPr marL="68580" marR="68580" marT="0" marB="0"/>
                </a:tc>
                <a:tc>
                  <a:txBody>
                    <a:bodyPr/>
                    <a:lstStyle/>
                    <a:p>
                      <a:pPr marL="0" marR="0" algn="r">
                        <a:spcBef>
                          <a:spcPts val="0"/>
                        </a:spcBef>
                        <a:spcAft>
                          <a:spcPts val="0"/>
                        </a:spcAft>
                      </a:pPr>
                      <a:r>
                        <a:rPr lang="tr-TR" sz="1400" dirty="0" err="1" smtClean="0">
                          <a:effectLst/>
                        </a:rPr>
                        <a:t>ISINs</a:t>
                      </a:r>
                      <a:endParaRPr lang="tr-TR" sz="1400" dirty="0" smtClean="0">
                        <a:effectLst/>
                      </a:endParaRPr>
                    </a:p>
                    <a:p>
                      <a:pPr marL="0" marR="0" algn="r">
                        <a:spcBef>
                          <a:spcPts val="0"/>
                        </a:spcBef>
                        <a:spcAft>
                          <a:spcPts val="0"/>
                        </a:spcAft>
                      </a:pPr>
                      <a:r>
                        <a:rPr lang="en-US" sz="1400" dirty="0" smtClean="0">
                          <a:effectLst/>
                        </a:rPr>
                        <a:t>3336</a:t>
                      </a:r>
                      <a:endParaRPr lang="en-US" sz="1400" dirty="0">
                        <a:effectLst/>
                        <a:latin typeface="Calibri"/>
                        <a:ea typeface="Calibri"/>
                      </a:endParaRPr>
                    </a:p>
                  </a:txBody>
                  <a:tcPr marL="68580" marR="68580" marT="0" marB="0"/>
                </a:tc>
                <a:tc>
                  <a:txBody>
                    <a:bodyPr/>
                    <a:lstStyle/>
                    <a:p>
                      <a:pPr marL="0" marR="0" algn="r">
                        <a:spcBef>
                          <a:spcPts val="0"/>
                        </a:spcBef>
                        <a:spcAft>
                          <a:spcPts val="0"/>
                        </a:spcAft>
                      </a:pPr>
                      <a:r>
                        <a:rPr lang="tr-TR" sz="1400" dirty="0" err="1" smtClean="0">
                          <a:effectLst/>
                        </a:rPr>
                        <a:t>CFIs</a:t>
                      </a:r>
                      <a:endParaRPr lang="tr-TR" sz="1400" dirty="0" smtClean="0">
                        <a:effectLst/>
                      </a:endParaRPr>
                    </a:p>
                    <a:p>
                      <a:pPr marL="0" marR="0" algn="r">
                        <a:spcBef>
                          <a:spcPts val="0"/>
                        </a:spcBef>
                        <a:spcAft>
                          <a:spcPts val="0"/>
                        </a:spcAft>
                      </a:pPr>
                      <a:r>
                        <a:rPr lang="en-US" sz="1400" dirty="0" smtClean="0">
                          <a:effectLst/>
                        </a:rPr>
                        <a:t>3356</a:t>
                      </a:r>
                      <a:endParaRPr lang="tr-TR" sz="1400" dirty="0" smtClean="0">
                        <a:effectLst/>
                      </a:endParaRPr>
                    </a:p>
                  </a:txBody>
                  <a:tcPr marL="68580" marR="68580" marT="0" marB="0"/>
                </a:tc>
              </a:tr>
            </a:tbl>
          </a:graphicData>
        </a:graphic>
      </p:graphicFrame>
      <p:sp>
        <p:nvSpPr>
          <p:cNvPr id="8" name="Footer Placeholder 7"/>
          <p:cNvSpPr>
            <a:spLocks noGrp="1"/>
          </p:cNvSpPr>
          <p:nvPr>
            <p:ph type="ftr" sz="quarter" idx="11"/>
          </p:nvPr>
        </p:nvSpPr>
        <p:spPr/>
        <p:txBody>
          <a:bodyPr/>
          <a:lstStyle/>
          <a:p>
            <a:r>
              <a:rPr lang="en-US" smtClean="0"/>
              <a:t>AYNA Komitesi Çalışma Grubu Toplantısı-21/11/2012</a:t>
            </a:r>
            <a:endParaRPr lang="en-US" dirty="0"/>
          </a:p>
        </p:txBody>
      </p:sp>
      <p:sp>
        <p:nvSpPr>
          <p:cNvPr id="9" name="Slide Number Placeholder 8"/>
          <p:cNvSpPr>
            <a:spLocks noGrp="1"/>
          </p:cNvSpPr>
          <p:nvPr>
            <p:ph type="sldNum" sz="quarter" idx="12"/>
          </p:nvPr>
        </p:nvSpPr>
        <p:spPr/>
        <p:txBody>
          <a:bodyPr/>
          <a:lstStyle/>
          <a:p>
            <a:fld id="{E685CC09-6207-4534-82B3-0736E5321B0E}" type="slidenum">
              <a:rPr lang="en-US" smtClean="0"/>
              <a:pPr/>
              <a:t>6</a:t>
            </a:fld>
            <a:endParaRPr lang="en-US" dirty="0"/>
          </a:p>
        </p:txBody>
      </p:sp>
    </p:spTree>
    <p:extLst>
      <p:ext uri="{BB962C8B-B14F-4D97-AF65-F5344CB8AC3E}">
        <p14:creationId xmlns:p14="http://schemas.microsoft.com/office/powerpoint/2010/main" val="1562236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500" fill="hold"/>
                                        <p:tgtEl>
                                          <p:spTgt spid="4096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96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0963">
                                            <p:txEl>
                                              <p:pRg st="3" end="3"/>
                                            </p:txEl>
                                          </p:spTgt>
                                        </p:tgtEl>
                                        <p:attrNameLst>
                                          <p:attrName>style.visibility</p:attrName>
                                        </p:attrNameLst>
                                      </p:cBhvr>
                                      <p:to>
                                        <p:strVal val="visible"/>
                                      </p:to>
                                    </p:set>
                                    <p:anim calcmode="lin" valueType="num">
                                      <p:cBhvr additive="base">
                                        <p:cTn id="23" dur="500" fill="hold"/>
                                        <p:tgtEl>
                                          <p:spTgt spid="4096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0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0963">
                                            <p:txEl>
                                              <p:pRg st="10" end="10"/>
                                            </p:txEl>
                                          </p:spTgt>
                                        </p:tgtEl>
                                        <p:attrNameLst>
                                          <p:attrName>style.visibility</p:attrName>
                                        </p:attrNameLst>
                                      </p:cBhvr>
                                      <p:to>
                                        <p:strVal val="visible"/>
                                      </p:to>
                                    </p:set>
                                    <p:anim calcmode="lin" valueType="num">
                                      <p:cBhvr additive="base">
                                        <p:cTn id="29" dur="500" fill="hold"/>
                                        <p:tgtEl>
                                          <p:spTgt spid="40963">
                                            <p:txEl>
                                              <p:pRg st="10" end="1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096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b="1" dirty="0" smtClean="0"/>
              <a:t>Standartlar</a:t>
            </a:r>
            <a:endParaRPr lang="en-US" b="1" dirty="0"/>
          </a:p>
        </p:txBody>
      </p:sp>
      <p:sp>
        <p:nvSpPr>
          <p:cNvPr id="3" name="Content Placeholder 2"/>
          <p:cNvSpPr>
            <a:spLocks noGrp="1"/>
          </p:cNvSpPr>
          <p:nvPr>
            <p:ph idx="1"/>
          </p:nvPr>
        </p:nvSpPr>
        <p:spPr/>
        <p:txBody>
          <a:bodyPr>
            <a:normAutofit/>
          </a:bodyPr>
          <a:lstStyle/>
          <a:p>
            <a:pPr>
              <a:defRPr/>
            </a:pPr>
            <a:endParaRPr lang="tr-TR" sz="2400" b="1" dirty="0" smtClean="0"/>
          </a:p>
          <a:p>
            <a:pPr>
              <a:defRPr/>
            </a:pPr>
            <a:r>
              <a:rPr lang="tr-TR" sz="2400" b="1" dirty="0" smtClean="0"/>
              <a:t>ISIN (International Security </a:t>
            </a:r>
            <a:r>
              <a:rPr lang="tr-TR" sz="2400" b="1" dirty="0" err="1" smtClean="0"/>
              <a:t>Identification</a:t>
            </a:r>
            <a:r>
              <a:rPr lang="tr-TR" sz="2400" b="1" dirty="0" smtClean="0"/>
              <a:t> </a:t>
            </a:r>
            <a:r>
              <a:rPr lang="tr-TR" sz="2400" b="1" dirty="0" err="1" smtClean="0"/>
              <a:t>Number</a:t>
            </a:r>
            <a:r>
              <a:rPr lang="tr-TR" sz="2400" b="1" dirty="0" smtClean="0"/>
              <a:t>)–ISO6166</a:t>
            </a:r>
          </a:p>
          <a:p>
            <a:pPr>
              <a:defRPr/>
            </a:pPr>
            <a:r>
              <a:rPr lang="tr-TR" sz="2400" b="1" dirty="0" smtClean="0"/>
              <a:t>Country </a:t>
            </a:r>
            <a:r>
              <a:rPr lang="tr-TR" sz="2400" b="1" dirty="0" err="1" smtClean="0"/>
              <a:t>Codes</a:t>
            </a:r>
            <a:r>
              <a:rPr lang="tr-TR" sz="2400" b="1" dirty="0" smtClean="0"/>
              <a:t>-(ISO 3166) </a:t>
            </a:r>
          </a:p>
          <a:p>
            <a:pPr>
              <a:defRPr/>
            </a:pPr>
            <a:r>
              <a:rPr lang="tr-TR" sz="2400" b="1" dirty="0" smtClean="0"/>
              <a:t>CFI (</a:t>
            </a:r>
            <a:r>
              <a:rPr lang="tr-TR" sz="2400" b="1" dirty="0" err="1" smtClean="0"/>
              <a:t>Classification</a:t>
            </a:r>
            <a:r>
              <a:rPr lang="tr-TR" sz="2400" b="1" dirty="0" smtClean="0"/>
              <a:t> of Financial Instruments) – ISO-10962</a:t>
            </a:r>
          </a:p>
          <a:p>
            <a:pPr>
              <a:defRPr/>
            </a:pPr>
            <a:r>
              <a:rPr lang="tr-TR" sz="2400" b="1" dirty="0" smtClean="0"/>
              <a:t>MIC (Market </a:t>
            </a:r>
            <a:r>
              <a:rPr lang="tr-TR" sz="2400" b="1" dirty="0" err="1" smtClean="0"/>
              <a:t>Identification</a:t>
            </a:r>
            <a:r>
              <a:rPr lang="tr-TR" sz="2400" b="1" dirty="0" smtClean="0"/>
              <a:t> </a:t>
            </a:r>
            <a:r>
              <a:rPr lang="tr-TR" sz="2400" b="1" dirty="0" err="1" smtClean="0"/>
              <a:t>Code</a:t>
            </a:r>
            <a:r>
              <a:rPr lang="tr-TR" sz="2400" b="1" dirty="0" smtClean="0"/>
              <a:t>)-ISO-10383</a:t>
            </a:r>
          </a:p>
          <a:p>
            <a:pPr>
              <a:defRPr/>
            </a:pPr>
            <a:r>
              <a:rPr lang="tr-TR" sz="2400" b="1" dirty="0" smtClean="0"/>
              <a:t>BIC (Bank </a:t>
            </a:r>
            <a:r>
              <a:rPr lang="tr-TR" sz="2400" b="1" dirty="0" err="1" smtClean="0"/>
              <a:t>Identifier</a:t>
            </a:r>
            <a:r>
              <a:rPr lang="tr-TR" sz="2400" b="1" dirty="0" smtClean="0"/>
              <a:t> </a:t>
            </a:r>
            <a:r>
              <a:rPr lang="tr-TR" sz="2400" b="1" dirty="0" err="1" smtClean="0"/>
              <a:t>Code</a:t>
            </a:r>
            <a:r>
              <a:rPr lang="tr-TR" sz="2400" b="1" dirty="0" smtClean="0"/>
              <a:t>)-ISO-9362</a:t>
            </a:r>
          </a:p>
          <a:p>
            <a:r>
              <a:rPr lang="tr-TR" sz="2400" b="1" dirty="0" smtClean="0"/>
              <a:t>IBAN (International Bank </a:t>
            </a:r>
            <a:r>
              <a:rPr lang="tr-TR" sz="2400" b="1" dirty="0" err="1" smtClean="0"/>
              <a:t>Account</a:t>
            </a:r>
            <a:r>
              <a:rPr lang="tr-TR" sz="2400" b="1" dirty="0" smtClean="0"/>
              <a:t> </a:t>
            </a:r>
            <a:r>
              <a:rPr lang="tr-TR" sz="2400" b="1" dirty="0" err="1" smtClean="0"/>
              <a:t>Number</a:t>
            </a:r>
            <a:r>
              <a:rPr lang="tr-TR" sz="2400" b="1" dirty="0" smtClean="0"/>
              <a:t>)-ISO-13616</a:t>
            </a:r>
          </a:p>
          <a:p>
            <a:pPr>
              <a:defRPr/>
            </a:pPr>
            <a:r>
              <a:rPr lang="tr-TR" sz="2400" b="1" dirty="0">
                <a:solidFill>
                  <a:srgbClr val="FF0000"/>
                </a:solidFill>
              </a:rPr>
              <a:t>LEI (Legal </a:t>
            </a:r>
            <a:r>
              <a:rPr lang="tr-TR" sz="2400" b="1" dirty="0" err="1">
                <a:solidFill>
                  <a:srgbClr val="FF0000"/>
                </a:solidFill>
              </a:rPr>
              <a:t>Entity</a:t>
            </a:r>
            <a:r>
              <a:rPr lang="tr-TR" sz="2400" b="1" dirty="0">
                <a:solidFill>
                  <a:srgbClr val="FF0000"/>
                </a:solidFill>
              </a:rPr>
              <a:t> </a:t>
            </a:r>
            <a:r>
              <a:rPr lang="tr-TR" sz="2400" b="1" dirty="0" err="1">
                <a:solidFill>
                  <a:srgbClr val="FF0000"/>
                </a:solidFill>
              </a:rPr>
              <a:t>Identifier</a:t>
            </a:r>
            <a:r>
              <a:rPr lang="tr-TR" sz="2400" b="1" dirty="0" smtClean="0">
                <a:solidFill>
                  <a:srgbClr val="FF0000"/>
                </a:solidFill>
              </a:rPr>
              <a:t>)–</a:t>
            </a:r>
            <a:r>
              <a:rPr lang="tr-TR" sz="2400" b="1" dirty="0" err="1" smtClean="0">
                <a:solidFill>
                  <a:srgbClr val="FF0000"/>
                </a:solidFill>
              </a:rPr>
              <a:t>Draft</a:t>
            </a:r>
            <a:r>
              <a:rPr lang="tr-TR" sz="2400" b="1" dirty="0" smtClean="0">
                <a:solidFill>
                  <a:srgbClr val="FF0000"/>
                </a:solidFill>
              </a:rPr>
              <a:t> ISO-17442</a:t>
            </a:r>
            <a:endParaRPr lang="tr-TR" sz="2400" b="1" dirty="0">
              <a:solidFill>
                <a:srgbClr val="FF0000"/>
              </a:solidFill>
            </a:endParaRPr>
          </a:p>
          <a:p>
            <a:pPr>
              <a:defRPr/>
            </a:pPr>
            <a:endParaRPr lang="en-US" sz="2400" b="1" dirty="0"/>
          </a:p>
          <a:p>
            <a:pPr marL="0" indent="0">
              <a:buNone/>
              <a:defRPr/>
            </a:pPr>
            <a:endParaRPr lang="en-US" sz="2800" dirty="0"/>
          </a:p>
        </p:txBody>
      </p:sp>
      <p:sp>
        <p:nvSpPr>
          <p:cNvPr id="5" name="Footer Placeholder 4"/>
          <p:cNvSpPr>
            <a:spLocks noGrp="1"/>
          </p:cNvSpPr>
          <p:nvPr>
            <p:ph type="ftr" sz="quarter" idx="11"/>
          </p:nvPr>
        </p:nvSpPr>
        <p:spPr/>
        <p:txBody>
          <a:body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p:txBody>
          <a:bodyPr/>
          <a:lstStyle/>
          <a:p>
            <a:fld id="{E685CC09-6207-4534-82B3-0736E5321B0E}" type="slidenum">
              <a:rPr lang="en-US" smtClean="0"/>
              <a:pPr/>
              <a:t>7</a:t>
            </a:fld>
            <a:endParaRPr lang="en-US" dirty="0"/>
          </a:p>
        </p:txBody>
      </p:sp>
    </p:spTree>
    <p:extLst>
      <p:ext uri="{BB962C8B-B14F-4D97-AF65-F5344CB8AC3E}">
        <p14:creationId xmlns:p14="http://schemas.microsoft.com/office/powerpoint/2010/main" val="3252229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fontScale="90000"/>
          </a:bodyPr>
          <a:lstStyle/>
          <a:p>
            <a:pPr>
              <a:defRPr/>
            </a:pPr>
            <a:r>
              <a:rPr lang="tr-TR" b="1" dirty="0" smtClean="0"/>
              <a:t>ISIN KODU - I</a:t>
            </a:r>
            <a:br>
              <a:rPr lang="tr-TR" b="1" dirty="0" smtClean="0"/>
            </a:br>
            <a:r>
              <a:rPr lang="tr-TR" b="1" dirty="0" smtClean="0"/>
              <a:t>(ISO 6166)</a:t>
            </a:r>
            <a:endParaRPr lang="en-US" b="1" dirty="0"/>
          </a:p>
        </p:txBody>
      </p:sp>
      <p:sp>
        <p:nvSpPr>
          <p:cNvPr id="3" name="Content Placeholder 2"/>
          <p:cNvSpPr>
            <a:spLocks noGrp="1"/>
          </p:cNvSpPr>
          <p:nvPr>
            <p:ph idx="1"/>
          </p:nvPr>
        </p:nvSpPr>
        <p:spPr>
          <a:xfrm>
            <a:off x="457200" y="1600200"/>
            <a:ext cx="8229600" cy="4686300"/>
          </a:xfrm>
        </p:spPr>
        <p:txBody>
          <a:bodyPr>
            <a:normAutofit fontScale="92500" lnSpcReduction="20000"/>
          </a:bodyPr>
          <a:lstStyle/>
          <a:p>
            <a:pPr>
              <a:defRPr/>
            </a:pPr>
            <a:r>
              <a:rPr lang="tr-TR" dirty="0" smtClean="0"/>
              <a:t>ISIN : 1980’li yıllardan itibaren uluslararası düzeyde artan sermaye piyasası işlemleri menkul kıymetlerin sadece ilgili menkul kıymete has bir kod ile tanımlanması ihtiyacını doğurmuştur. 1989 yılında G-30 ülkelerinin ISIN kodu kullanımını benimsemeleri sonucu ise kodun yaygınlığı artmıştır.</a:t>
            </a:r>
          </a:p>
          <a:p>
            <a:pPr>
              <a:defRPr/>
            </a:pPr>
            <a:r>
              <a:rPr lang="tr-TR" dirty="0" smtClean="0"/>
              <a:t>12 haneden oluşan bu kod 3 kısımdan oluşur:</a:t>
            </a:r>
          </a:p>
          <a:p>
            <a:pPr lvl="1">
              <a:buFont typeface="Wingdings" pitchFamily="2" charset="2"/>
              <a:buNone/>
              <a:defRPr/>
            </a:pPr>
            <a:r>
              <a:rPr lang="tr-TR" dirty="0" smtClean="0"/>
              <a:t>  1- İlk 2 hane ülke kodu (Ülke kodu-ISO 3166)</a:t>
            </a:r>
          </a:p>
          <a:p>
            <a:pPr lvl="1">
              <a:buFont typeface="Wingdings" pitchFamily="2" charset="2"/>
              <a:buNone/>
              <a:defRPr/>
            </a:pPr>
            <a:r>
              <a:rPr lang="tr-TR" dirty="0" smtClean="0"/>
              <a:t>  2- Genellikle 9 haneden oluşan alfa- nümerik kısım</a:t>
            </a:r>
          </a:p>
          <a:p>
            <a:pPr lvl="1">
              <a:buFont typeface="Wingdings" pitchFamily="2" charset="2"/>
              <a:buNone/>
              <a:defRPr/>
            </a:pPr>
            <a:r>
              <a:rPr lang="tr-TR" dirty="0" smtClean="0"/>
              <a:t>  3- Kontrol Hanesi   </a:t>
            </a:r>
            <a:endParaRPr lang="en-US" dirty="0"/>
          </a:p>
        </p:txBody>
      </p:sp>
      <p:sp>
        <p:nvSpPr>
          <p:cNvPr id="5" name="Footer Placeholder 4"/>
          <p:cNvSpPr>
            <a:spLocks noGrp="1"/>
          </p:cNvSpPr>
          <p:nvPr>
            <p:ph type="ftr" sz="quarter" idx="11"/>
          </p:nvPr>
        </p:nvSpPr>
        <p:spPr/>
        <p:txBody>
          <a:body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p:txBody>
          <a:bodyPr/>
          <a:lstStyle/>
          <a:p>
            <a:fld id="{E685CC09-6207-4534-82B3-0736E5321B0E}" type="slidenum">
              <a:rPr lang="en-US" smtClean="0"/>
              <a:pPr/>
              <a:t>8</a:t>
            </a:fld>
            <a:endParaRPr lang="en-US" dirty="0"/>
          </a:p>
        </p:txBody>
      </p:sp>
    </p:spTree>
    <p:extLst>
      <p:ext uri="{BB962C8B-B14F-4D97-AF65-F5344CB8AC3E}">
        <p14:creationId xmlns:p14="http://schemas.microsoft.com/office/powerpoint/2010/main" val="1878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936104"/>
          </a:xfrm>
        </p:spPr>
        <p:txBody>
          <a:bodyPr>
            <a:noAutofit/>
          </a:bodyPr>
          <a:lstStyle/>
          <a:p>
            <a:r>
              <a:rPr lang="tr-TR" sz="3400" b="1" dirty="0"/>
              <a:t>ISIN - II</a:t>
            </a:r>
            <a:br>
              <a:rPr lang="tr-TR" sz="3400" b="1" dirty="0"/>
            </a:br>
            <a:r>
              <a:rPr lang="tr-TR" sz="3400" b="1" dirty="0" smtClean="0"/>
              <a:t>(ISO 6166) Standardında Yer Alan Revizyonlar- I</a:t>
            </a:r>
            <a:endParaRPr lang="en-US" sz="3400" b="1" dirty="0"/>
          </a:p>
        </p:txBody>
      </p:sp>
      <p:sp>
        <p:nvSpPr>
          <p:cNvPr id="3" name="Content Placeholder 2"/>
          <p:cNvSpPr>
            <a:spLocks noGrp="1"/>
          </p:cNvSpPr>
          <p:nvPr>
            <p:ph idx="1"/>
          </p:nvPr>
        </p:nvSpPr>
        <p:spPr/>
        <p:txBody>
          <a:bodyPr>
            <a:normAutofit fontScale="92500"/>
          </a:bodyPr>
          <a:lstStyle/>
          <a:p>
            <a:r>
              <a:rPr lang="tr-TR" sz="2400" dirty="0" smtClean="0"/>
              <a:t>Standartta Tecil Otoritesi (ANNA) ismi yer almayacak bunun yerine ISO Online adresi yer alacaktır.</a:t>
            </a:r>
          </a:p>
          <a:p>
            <a:r>
              <a:rPr lang="tr-TR" sz="2400" dirty="0" smtClean="0"/>
              <a:t>Komiteler, Tescil Otoritesi hizmetlerine katılamaz/dahil olamaz.</a:t>
            </a:r>
          </a:p>
          <a:p>
            <a:r>
              <a:rPr lang="tr-TR" sz="2400" dirty="0" smtClean="0"/>
              <a:t>Tescil Otoriteleri tarafından verilebilecek hizmetler (numaralandırma, sınıflandırma vs.) standartta listelenecektir.</a:t>
            </a:r>
          </a:p>
          <a:p>
            <a:r>
              <a:rPr lang="tr-TR" sz="2400" dirty="0" smtClean="0"/>
              <a:t>Tescil Otoritesi seçimi ve onaylanmasına ilişkin süreçlere standartta yer verilmeyecektir.</a:t>
            </a:r>
          </a:p>
          <a:p>
            <a:r>
              <a:rPr lang="tr-TR" sz="2400" dirty="0" smtClean="0"/>
              <a:t>Tescil </a:t>
            </a:r>
            <a:r>
              <a:rPr lang="tr-TR" sz="2400" dirty="0"/>
              <a:t>Otoritelerinin  </a:t>
            </a:r>
            <a:r>
              <a:rPr lang="tr-TR" sz="2400" dirty="0" smtClean="0"/>
              <a:t>sorumluluklarının bir kısmını veya tümünü paylaştığı ya da delege ettiği </a:t>
            </a:r>
            <a:r>
              <a:rPr lang="tr-TR" sz="2400" dirty="0" err="1" smtClean="0"/>
              <a:t>NNA’lere</a:t>
            </a:r>
            <a:r>
              <a:rPr lang="tr-TR" sz="2400" dirty="0" smtClean="0"/>
              <a:t> ilişkin veriler yer almayacaktır.</a:t>
            </a:r>
          </a:p>
          <a:p>
            <a:r>
              <a:rPr lang="tr-TR" sz="2400" dirty="0" smtClean="0"/>
              <a:t>Standart yalnızca doğrudan Tescil Otoritesi fonksiyonlarına ilişkin hususları içerecektir.</a:t>
            </a:r>
          </a:p>
          <a:p>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smtClean="0"/>
              <a:t>AYNA Komitesi Çalışma Grubu Toplantısı-21/11/2012</a:t>
            </a:r>
            <a:endParaRPr lang="en-US" dirty="0"/>
          </a:p>
        </p:txBody>
      </p:sp>
      <p:sp>
        <p:nvSpPr>
          <p:cNvPr id="6" name="Slide Number Placeholder 5"/>
          <p:cNvSpPr>
            <a:spLocks noGrp="1"/>
          </p:cNvSpPr>
          <p:nvPr>
            <p:ph type="sldNum" sz="quarter" idx="12"/>
          </p:nvPr>
        </p:nvSpPr>
        <p:spPr/>
        <p:txBody>
          <a:bodyPr/>
          <a:lstStyle/>
          <a:p>
            <a:fld id="{E685CC09-6207-4534-82B3-0736E5321B0E}" type="slidenum">
              <a:rPr lang="en-US" smtClean="0"/>
              <a:pPr/>
              <a:t>9</a:t>
            </a:fld>
            <a:endParaRPr lang="en-US" dirty="0"/>
          </a:p>
        </p:txBody>
      </p:sp>
    </p:spTree>
    <p:extLst>
      <p:ext uri="{BB962C8B-B14F-4D97-AF65-F5344CB8AC3E}">
        <p14:creationId xmlns:p14="http://schemas.microsoft.com/office/powerpoint/2010/main" val="3618094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52377FB2CC053F4D86E04F05DC81F8CD" ma:contentTypeVersion="0" ma:contentTypeDescription="Yeni belge oluşturun." ma:contentTypeScope="" ma:versionID="afd61da3b26605b82cf060f8d3808833">
  <xsd:schema xmlns:xsd="http://www.w3.org/2001/XMLSchema" xmlns:p="http://schemas.microsoft.com/office/2006/metadata/properties" targetNamespace="http://schemas.microsoft.com/office/2006/metadata/properties" ma:root="true" ma:fieldsID="6239e51cfaf53027dbdf1b18e67d6b3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ma:readOnly="true"/>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2E10AA2-94D9-413F-8E31-2629502B1BD7}">
  <ds:schemaRefs>
    <ds:schemaRef ds:uri="http://schemas.microsoft.com/sharepoint/v3/contenttype/forms"/>
  </ds:schemaRefs>
</ds:datastoreItem>
</file>

<file path=customXml/itemProps2.xml><?xml version="1.0" encoding="utf-8"?>
<ds:datastoreItem xmlns:ds="http://schemas.openxmlformats.org/officeDocument/2006/customXml" ds:itemID="{E4CE1556-7539-479F-83A4-A0EF049697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D98A195-B41B-477F-B27D-76AACCF21922}">
  <ds:schemaRefs>
    <ds:schemaRef ds:uri="http://purl.org/dc/terms/"/>
    <ds:schemaRef ds:uri="http://purl.org/dc/elements/1.1/"/>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3197</TotalTime>
  <Words>2359</Words>
  <Application>Microsoft Office PowerPoint</Application>
  <PresentationFormat>On-screen Show (4:3)</PresentationFormat>
  <Paragraphs>694</Paragraphs>
  <Slides>25</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Bitmap Image</vt:lpstr>
      <vt:lpstr>PowerPoint Presentation</vt:lpstr>
      <vt:lpstr>Uluslararası Standartlar</vt:lpstr>
      <vt:lpstr>Menkul Kıymetlerin Numaralandırılması ve Uluslararası Standartlara İlişkin Çalışmaları</vt:lpstr>
      <vt:lpstr>Menkul Kıymetlerin Numaralandırılması ve Uluslararası Standartlar Çalışmaları</vt:lpstr>
      <vt:lpstr>ANNA</vt:lpstr>
      <vt:lpstr> ANNA SERVICE BUREAU (ASB)</vt:lpstr>
      <vt:lpstr>Standartlar</vt:lpstr>
      <vt:lpstr>ISIN KODU - I (ISO 6166)</vt:lpstr>
      <vt:lpstr>ISIN - II (ISO 6166) Standardında Yer Alan Revizyonlar- I</vt:lpstr>
      <vt:lpstr>ISIN - IV TR ISIN Tahsis Sistematiği</vt:lpstr>
      <vt:lpstr>ISIN - V DİBS Kodu Tahsis Sistematiği</vt:lpstr>
      <vt:lpstr>ISIN - VI ÖSB Araçları Menkul K. ISIN Kodu Tahsis Sistematiği</vt:lpstr>
      <vt:lpstr>ISIN - VII Hisse Senedi ve Diğer Menkul Kıymet   Kod Tahsis Sistematiği</vt:lpstr>
      <vt:lpstr>ISIN - VIII Genel Kodlama Sistematiği Tercihleri</vt:lpstr>
      <vt:lpstr>CFI KODU - I</vt:lpstr>
      <vt:lpstr>CFI Kodu - II Tahsis Sistematiği</vt:lpstr>
      <vt:lpstr>MICs</vt:lpstr>
      <vt:lpstr>LEI KODU - I (ISO 17442)  </vt:lpstr>
      <vt:lpstr>LEI KODU - II (ISO 17442) </vt:lpstr>
      <vt:lpstr>LEI KODU - III Türkiye’de İçin LEI Yapısı</vt:lpstr>
      <vt:lpstr>Takasbank Numaralandırma Hizmetleri</vt:lpstr>
      <vt:lpstr>Takasbank Uluslararası Numaralandırma Hizmetleri</vt:lpstr>
      <vt:lpstr>PowerPoint Presentation</vt:lpstr>
      <vt:lpstr>Takasbank ISIN Tahsisleri</vt:lpstr>
      <vt:lpstr>PowerPoint Presentation</vt:lpstr>
    </vt:vector>
  </TitlesOfParts>
  <Company>Takasbank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Goup Workshop</dc:title>
  <dc:creator>Necla Kucukcolak</dc:creator>
  <cp:lastModifiedBy>erdogduc</cp:lastModifiedBy>
  <cp:revision>410</cp:revision>
  <cp:lastPrinted>2012-10-30T09:50:35Z</cp:lastPrinted>
  <dcterms:created xsi:type="dcterms:W3CDTF">2012-09-02T14:49:18Z</dcterms:created>
  <dcterms:modified xsi:type="dcterms:W3CDTF">2012-11-22T15:24:00Z</dcterms:modified>
</cp:coreProperties>
</file>