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4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canalesmahuzier/proyecto7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a pared cubierta con notas adhesivas.">
            <a:extLst>
              <a:ext uri="{FF2B5EF4-FFF2-40B4-BE49-F238E27FC236}">
                <a16:creationId xmlns:a16="http://schemas.microsoft.com/office/drawing/2014/main" id="{5BB02E5E-6563-5352-04A5-F0745224D3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6611" r="10722" b="-1"/>
          <a:stretch>
            <a:fillRect/>
          </a:stretch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86450" cy="3204429"/>
          </a:xfrm>
        </p:spPr>
        <p:txBody>
          <a:bodyPr anchor="t">
            <a:normAutofit/>
          </a:bodyPr>
          <a:lstStyle/>
          <a:p>
            <a:pPr algn="l">
              <a:defRPr sz="4400"/>
            </a:pPr>
            <a:r>
              <a:rPr lang="es-CL" sz="3500">
                <a:solidFill>
                  <a:srgbClr val="FFFFFF"/>
                </a:solidFill>
              </a:rPr>
              <a:t>Análisis de Opiniones en Google Play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109" y="2448464"/>
            <a:ext cx="4000500" cy="582367"/>
          </a:xfrm>
        </p:spPr>
        <p:txBody>
          <a:bodyPr anchor="b">
            <a:normAutofit/>
          </a:bodyPr>
          <a:lstStyle/>
          <a:p>
            <a:pPr algn="l">
              <a:defRPr sz="2400"/>
            </a:pPr>
            <a:r>
              <a:rPr lang="es-ES" sz="1600" dirty="0">
                <a:solidFill>
                  <a:srgbClr val="FFFFFF"/>
                </a:solidFill>
              </a:rPr>
              <a:t>Proyecto 7 – Clasificación de sentimiento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s-CL" sz="3500" dirty="0"/>
              <a:t>Planteamiento del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310" y="2470245"/>
            <a:ext cx="4493342" cy="22590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1700" dirty="0"/>
              <a:t>¿Qué dicen los usuarios sobre las aplicaciones?</a:t>
            </a:r>
          </a:p>
          <a:p>
            <a:pPr marL="457200" lvl="1" indent="0" algn="ctr">
              <a:buNone/>
            </a:pPr>
            <a:r>
              <a:rPr lang="es-ES" sz="1300" dirty="0"/>
              <a:t>reseñas positivas, negativas o neutras.</a:t>
            </a:r>
          </a:p>
          <a:p>
            <a:endParaRPr lang="es-ES" sz="1700" dirty="0"/>
          </a:p>
          <a:p>
            <a:pPr marL="0" indent="0" algn="ctr">
              <a:buNone/>
            </a:pPr>
            <a:r>
              <a:rPr lang="es-ES" sz="1700" dirty="0"/>
              <a:t>¿Qué se necesita?</a:t>
            </a:r>
          </a:p>
          <a:p>
            <a:pPr marL="0" indent="0" algn="ctr">
              <a:buNone/>
            </a:pPr>
            <a:br>
              <a:rPr lang="es-ES" sz="2000" b="1" dirty="0"/>
            </a:br>
            <a:r>
              <a:rPr lang="es-ES" sz="2000" b="1" dirty="0"/>
              <a:t>Clasificar opiniones para ayudar a priorizar mejoras de producto y soporte.</a:t>
            </a:r>
          </a:p>
        </p:txBody>
      </p:sp>
      <p:pic>
        <p:nvPicPr>
          <p:cNvPr id="5" name="Picture 4" descr="Imágenes de papel artesanal de múltiples colores">
            <a:extLst>
              <a:ext uri="{FF2B5EF4-FFF2-40B4-BE49-F238E27FC236}">
                <a16:creationId xmlns:a16="http://schemas.microsoft.com/office/drawing/2014/main" id="{9B3AB569-04FB-86EA-969F-F68FF62138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80" r="29443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49" y="153687"/>
            <a:ext cx="4000647" cy="1708242"/>
          </a:xfrm>
        </p:spPr>
        <p:txBody>
          <a:bodyPr anchor="ctr">
            <a:normAutofit/>
          </a:bodyPr>
          <a:lstStyle/>
          <a:p>
            <a:r>
              <a:rPr lang="es-CL" sz="3500" dirty="0"/>
              <a:t>Proceso de 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26" y="1553498"/>
            <a:ext cx="4503174" cy="4572000"/>
          </a:xfrm>
        </p:spPr>
        <p:txBody>
          <a:bodyPr anchor="ctr">
            <a:normAutofit fontScale="92500" lnSpcReduction="10000"/>
          </a:bodyPr>
          <a:lstStyle/>
          <a:p>
            <a:r>
              <a:rPr lang="es-ES" sz="1600" dirty="0"/>
              <a:t>📊 </a:t>
            </a:r>
            <a:r>
              <a:rPr lang="es-ES" sz="1600" b="1" dirty="0" err="1"/>
              <a:t>Dataset</a:t>
            </a:r>
            <a:r>
              <a:rPr lang="es-ES" sz="1600" b="1" dirty="0"/>
              <a:t>: </a:t>
            </a:r>
            <a:r>
              <a:rPr lang="es-ES" sz="1600" dirty="0"/>
              <a:t>Google Play Store (</a:t>
            </a:r>
            <a:r>
              <a:rPr lang="es-ES" sz="1600" dirty="0" err="1"/>
              <a:t>Kaggle</a:t>
            </a:r>
            <a:r>
              <a:rPr lang="es-ES" sz="1600" dirty="0"/>
              <a:t>)</a:t>
            </a:r>
          </a:p>
          <a:p>
            <a:pPr marL="0" indent="0">
              <a:buNone/>
            </a:pPr>
            <a:r>
              <a:rPr lang="es-ES" sz="1500" dirty="0"/>
              <a:t>Contiene reseñas reales de usuarios sobre aplicaciones. Cada fila tiene nombre de app, texto y calificación. Sirve para enseñar al modelo a reconocer sentimientos positivos, negativos o neutros.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/>
              <a:t>🧹 </a:t>
            </a:r>
            <a:r>
              <a:rPr lang="es-ES" sz="1600" b="1" dirty="0"/>
              <a:t>Limpieza de datos</a:t>
            </a:r>
          </a:p>
          <a:p>
            <a:pPr marL="0" indent="0">
              <a:buNone/>
            </a:pPr>
            <a:r>
              <a:rPr lang="es-ES" sz="1500" dirty="0"/>
              <a:t>Se eliminan valores vacíos y repetidos, y se normaliza el texto (minúsculas, sin signos, ni palabras vacías). Esto evita confusiones del modelo.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/>
              <a:t>🔤 </a:t>
            </a:r>
            <a:r>
              <a:rPr lang="es-ES" sz="1600" b="1" dirty="0" err="1"/>
              <a:t>Tokenización</a:t>
            </a:r>
            <a:r>
              <a:rPr lang="es-ES" sz="1600" b="1" dirty="0"/>
              <a:t> y vectorización </a:t>
            </a:r>
            <a:r>
              <a:rPr lang="es-ES" sz="1600" dirty="0"/>
              <a:t>(TF‑IDF)</a:t>
            </a:r>
          </a:p>
          <a:p>
            <a:pPr marL="0" indent="0">
              <a:buNone/>
            </a:pPr>
            <a:r>
              <a:rPr lang="es-ES" sz="1500" dirty="0"/>
              <a:t>Se transforman las palabras en números que indican su importancia. Así el modelo </a:t>
            </a:r>
            <a:r>
              <a:rPr lang="es-ES" sz="1500" b="1" dirty="0"/>
              <a:t>'entiende'</a:t>
            </a:r>
            <a:r>
              <a:rPr lang="es-ES" sz="1500" dirty="0"/>
              <a:t> qué palabras suelen ser positivas o negativas.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/>
              <a:t>⚙️ </a:t>
            </a:r>
            <a:r>
              <a:rPr lang="es-ES" sz="1600" b="1" dirty="0"/>
              <a:t>División entrenamiento / prueba</a:t>
            </a:r>
          </a:p>
          <a:p>
            <a:pPr marL="0" indent="0">
              <a:buNone/>
            </a:pPr>
            <a:r>
              <a:rPr lang="es-ES" sz="1500" dirty="0"/>
              <a:t>Una parte de los datos entrena al modelo, otra evalúa si realmente aprendió o solo memorizó. Permite medir su precisión real.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B7354D75-9AFF-F1A7-1B81-95C0B5EB39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75" r="50448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28588A-0B5E-0DD4-BA87-44700071A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CB9E841-E06A-1BFE-2340-D9C717E6F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00204A-E634-F05B-B79E-CA1E3F180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5FCCD2-381E-DF03-14FC-384B06048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E51BCF97-CAE1-7AC6-7974-4418919F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54" y="153687"/>
            <a:ext cx="6114586" cy="514907"/>
          </a:xfrm>
        </p:spPr>
        <p:txBody>
          <a:bodyPr anchor="ctr">
            <a:normAutofit fontScale="90000"/>
          </a:bodyPr>
          <a:lstStyle/>
          <a:p>
            <a:r>
              <a:rPr lang="es-CL" sz="3500" dirty="0"/>
              <a:t>Distribución de datos post limpieza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5757AB-888D-17E1-25C3-37F957C24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5" y="645068"/>
            <a:ext cx="6648226" cy="396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80637ED-DCFD-EABF-1E82-324FBB40DAEE}"/>
              </a:ext>
            </a:extLst>
          </p:cNvPr>
          <p:cNvSpPr txBox="1"/>
          <p:nvPr/>
        </p:nvSpPr>
        <p:spPr>
          <a:xfrm>
            <a:off x="606835" y="4610920"/>
            <a:ext cx="25531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1400" b="1" dirty="0"/>
              <a:t>🧹 Por qué se genera después de la limpieza</a:t>
            </a:r>
          </a:p>
          <a:p>
            <a:pPr>
              <a:buNone/>
            </a:pPr>
            <a:endParaRPr lang="es-ES" sz="1400" b="1" dirty="0"/>
          </a:p>
          <a:p>
            <a:pPr>
              <a:buNone/>
            </a:pPr>
            <a:r>
              <a:rPr lang="es-ES" sz="1200" dirty="0"/>
              <a:t>Antes de graficar, se eliminaron: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/>
              <a:t>Opiniones vacías o repetidas.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/>
              <a:t>Errores de texto (símbolos, </a:t>
            </a:r>
            <a:r>
              <a:rPr lang="es-ES" sz="1200" dirty="0" err="1"/>
              <a:t>URLs</a:t>
            </a:r>
            <a:r>
              <a:rPr lang="es-ES" sz="1200" dirty="0"/>
              <a:t>, emojis sin sentido).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/>
              <a:t>Clasificaciones incorrectas.</a:t>
            </a:r>
          </a:p>
          <a:p>
            <a:pPr>
              <a:buNone/>
            </a:pPr>
            <a:r>
              <a:rPr lang="es-ES" sz="1200" dirty="0"/>
              <a:t>Esto garantiza que </a:t>
            </a:r>
            <a:r>
              <a:rPr lang="es-ES" sz="1200" b="1" dirty="0"/>
              <a:t>cada barra refleje solo datos válidos y útiles</a:t>
            </a:r>
            <a:r>
              <a:rPr lang="es-ES" sz="1200" dirty="0"/>
              <a:t> para entrenar el modelo.</a:t>
            </a:r>
          </a:p>
          <a:p>
            <a:pPr>
              <a:buNone/>
            </a:pPr>
            <a:br>
              <a:rPr lang="es-ES" sz="1200" dirty="0"/>
            </a:br>
            <a:endParaRPr lang="es-ES" sz="1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722EA3-7825-E72E-FD71-8D787C5A4901}"/>
              </a:ext>
            </a:extLst>
          </p:cNvPr>
          <p:cNvSpPr txBox="1"/>
          <p:nvPr/>
        </p:nvSpPr>
        <p:spPr>
          <a:xfrm>
            <a:off x="3443481" y="4644618"/>
            <a:ext cx="255315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1400" b="1" dirty="0"/>
              <a:t>🧠 Qué nos dice</a:t>
            </a:r>
          </a:p>
          <a:p>
            <a:pPr>
              <a:buNone/>
            </a:pPr>
            <a:endParaRPr lang="es-E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/>
              <a:t>La mayoría de las opiniones son </a:t>
            </a:r>
            <a:r>
              <a:rPr lang="es-ES" sz="1200" b="1" dirty="0"/>
              <a:t>positivas</a:t>
            </a:r>
            <a:r>
              <a:rPr lang="es-ES" sz="1200" dirty="0"/>
              <a:t>, lo que indica una tendencia general favorable hacia las 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/>
              <a:t>Las reseñas </a:t>
            </a:r>
            <a:r>
              <a:rPr lang="es-ES" sz="1200" b="1" dirty="0"/>
              <a:t>negativas y neutras</a:t>
            </a:r>
            <a:r>
              <a:rPr lang="es-ES" sz="1200" dirty="0"/>
              <a:t> son menores, pero igualmente valiosas para que el modelo </a:t>
            </a:r>
            <a:r>
              <a:rPr lang="es-ES" sz="1200" b="1" dirty="0"/>
              <a:t>aprenda a reconocer distintos tonos emocionales</a:t>
            </a:r>
            <a:r>
              <a:rPr lang="es-ES" sz="1200" dirty="0"/>
              <a:t>.</a:t>
            </a:r>
          </a:p>
          <a:p>
            <a:pPr>
              <a:buNone/>
            </a:pPr>
            <a:endParaRPr lang="es-ES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58AC44-00B3-B1A3-9E5D-70C4C7D2F468}"/>
              </a:ext>
            </a:extLst>
          </p:cNvPr>
          <p:cNvSpPr txBox="1"/>
          <p:nvPr/>
        </p:nvSpPr>
        <p:spPr>
          <a:xfrm>
            <a:off x="6054481" y="4610920"/>
            <a:ext cx="264706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1400" b="1" dirty="0"/>
              <a:t>💡 Por qué es importante</a:t>
            </a:r>
          </a:p>
          <a:p>
            <a:pPr>
              <a:buNone/>
            </a:pPr>
            <a:endParaRPr lang="es-ES" sz="1400" b="1" dirty="0"/>
          </a:p>
          <a:p>
            <a:pPr>
              <a:buNone/>
            </a:pPr>
            <a:r>
              <a:rPr lang="es-ES" sz="1200" dirty="0"/>
              <a:t>Esta visualización ayuda 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Detectar desbalance de clases:</a:t>
            </a:r>
            <a:r>
              <a:rPr lang="es-ES" sz="1200" dirty="0"/>
              <a:t> hay más reseñas positivas que negativas o neutras.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Tomar decisiones</a:t>
            </a:r>
            <a:r>
              <a:rPr lang="es-ES" sz="1200" dirty="0"/>
              <a:t>: si el conjunto está muy desbalanceado, se pueden aplicar técnicas como </a:t>
            </a:r>
            <a:r>
              <a:rPr lang="es-ES" sz="1200" b="1" dirty="0"/>
              <a:t>submuestreo o ponderación</a:t>
            </a:r>
            <a:r>
              <a:rPr lang="es-ES" sz="1200" dirty="0"/>
              <a:t> para que el modelo aprenda de forma justa.</a:t>
            </a:r>
          </a:p>
        </p:txBody>
      </p:sp>
    </p:spTree>
    <p:extLst>
      <p:ext uri="{BB962C8B-B14F-4D97-AF65-F5344CB8AC3E}">
        <p14:creationId xmlns:p14="http://schemas.microsoft.com/office/powerpoint/2010/main" val="34356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CL" sz="3500" dirty="0"/>
              <a:t>Modelos y mejoras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81" y="2285999"/>
            <a:ext cx="3879549" cy="4070351"/>
          </a:xfrm>
        </p:spPr>
        <p:txBody>
          <a:bodyPr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ES" sz="1900" b="1" dirty="0"/>
              <a:t>Se entrenaron modelos de ML para clasificar sentimiento.</a:t>
            </a:r>
          </a:p>
          <a:p>
            <a:pPr marL="0" indent="0" algn="ctr">
              <a:buNone/>
            </a:pPr>
            <a:endParaRPr lang="es-ES" sz="1700" b="1" dirty="0"/>
          </a:p>
          <a:p>
            <a:r>
              <a:rPr lang="es-ES" sz="1600" dirty="0"/>
              <a:t>Primero se probaron </a:t>
            </a:r>
            <a:r>
              <a:rPr lang="es-ES" sz="1600" b="1" dirty="0"/>
              <a:t>tres modelos diferentes</a:t>
            </a:r>
            <a:r>
              <a:rPr lang="es-ES" sz="1600" dirty="0"/>
              <a:t> que aprenden a reconocer si una opinión es positiva o negativa.</a:t>
            </a:r>
          </a:p>
          <a:p>
            <a:endParaRPr lang="es-ES" sz="1600" dirty="0"/>
          </a:p>
          <a:p>
            <a:r>
              <a:rPr lang="es-ES" sz="1600" dirty="0"/>
              <a:t>Después se hizo una especie de </a:t>
            </a:r>
            <a:r>
              <a:rPr lang="es-ES" sz="1600" b="1" dirty="0"/>
              <a:t>“ajuste fino”</a:t>
            </a:r>
            <a:r>
              <a:rPr lang="es-ES" sz="1600" dirty="0"/>
              <a:t> (</a:t>
            </a:r>
            <a:r>
              <a:rPr lang="es-ES" sz="1600" dirty="0" err="1"/>
              <a:t>tuning</a:t>
            </a:r>
            <a:r>
              <a:rPr lang="es-ES" sz="1600" dirty="0"/>
              <a:t> - </a:t>
            </a:r>
            <a:r>
              <a:rPr lang="es-ES" sz="1600" dirty="0" err="1"/>
              <a:t>optimizacin</a:t>
            </a:r>
            <a:r>
              <a:rPr lang="es-ES" sz="1600" dirty="0"/>
              <a:t>) para que uno de esos modelos trabajara de la mejor forma posible.</a:t>
            </a:r>
          </a:p>
          <a:p>
            <a:br>
              <a:rPr lang="es-ES" sz="1600" dirty="0"/>
            </a:br>
            <a:r>
              <a:rPr lang="es-ES" sz="1600" dirty="0"/>
              <a:t>Finalmente, se </a:t>
            </a:r>
            <a:r>
              <a:rPr lang="es-ES" sz="1600" b="1" dirty="0"/>
              <a:t>unieron los tres modelos en un solo “equipo” (ensemble)</a:t>
            </a:r>
            <a:r>
              <a:rPr lang="es-ES" sz="1600" dirty="0"/>
              <a:t> para que tomaran decisiones juntos, como si votaran.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/>
              <a:t>💡 </a:t>
            </a:r>
            <a:r>
              <a:rPr lang="es-ES" sz="1900" b="1" dirty="0"/>
              <a:t>Así el sistema se volvió más preciso y confiable, porque combina lo mejor de cada modelo.</a:t>
            </a:r>
            <a:endParaRPr lang="es-ES" sz="1600" b="1" dirty="0"/>
          </a:p>
        </p:txBody>
      </p:sp>
      <p:pic>
        <p:nvPicPr>
          <p:cNvPr id="5" name="Picture 4" descr="Un robot con cara humana">
            <a:extLst>
              <a:ext uri="{FF2B5EF4-FFF2-40B4-BE49-F238E27FC236}">
                <a16:creationId xmlns:a16="http://schemas.microsoft.com/office/drawing/2014/main" id="{ACBA5E73-CCDE-FF35-99F9-5B09739154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71" r="30778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B6B01B1-CB7E-9774-BAE6-F852C2E9442E}"/>
              </a:ext>
            </a:extLst>
          </p:cNvPr>
          <p:cNvSpPr txBox="1"/>
          <p:nvPr/>
        </p:nvSpPr>
        <p:spPr>
          <a:xfrm>
            <a:off x="5535563" y="3429000"/>
            <a:ext cx="2782529" cy="252376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🔹 Entrenamiento de modelos de ML </a:t>
            </a:r>
            <a:r>
              <a:rPr lang="es-ES" sz="1400" dirty="0" err="1"/>
              <a:t>Random</a:t>
            </a:r>
            <a:r>
              <a:rPr lang="es-ES" sz="1400" dirty="0"/>
              <a:t> Forest, SVM y Regresión Logística.</a:t>
            </a:r>
          </a:p>
          <a:p>
            <a:pPr algn="ctr"/>
            <a:endParaRPr lang="es-ES" sz="1400" dirty="0"/>
          </a:p>
          <a:p>
            <a:pPr algn="ctr"/>
            <a:r>
              <a:rPr lang="es-ES" sz="1400" dirty="0"/>
              <a:t>🔹 Optimización (</a:t>
            </a:r>
            <a:r>
              <a:rPr lang="es-ES" sz="1400" dirty="0" err="1"/>
              <a:t>GridSearchCV</a:t>
            </a:r>
            <a:r>
              <a:rPr lang="es-ES" sz="1400" dirty="0"/>
              <a:t>) </a:t>
            </a:r>
          </a:p>
          <a:p>
            <a:pPr algn="ctr"/>
            <a:r>
              <a:rPr lang="es-ES" sz="1400" dirty="0"/>
              <a:t>para ajustar los mejores parámetros.</a:t>
            </a:r>
          </a:p>
          <a:p>
            <a:pPr algn="ctr"/>
            <a:endParaRPr lang="es-ES" sz="1400" dirty="0"/>
          </a:p>
          <a:p>
            <a:pPr algn="ctr"/>
            <a:r>
              <a:rPr lang="es-ES" sz="1400" dirty="0"/>
              <a:t>🔹 </a:t>
            </a:r>
            <a:r>
              <a:rPr lang="es-ES" sz="1400" dirty="0" err="1"/>
              <a:t>Ensembling</a:t>
            </a:r>
            <a:r>
              <a:rPr lang="es-ES" sz="1400" dirty="0"/>
              <a:t> (</a:t>
            </a:r>
            <a:r>
              <a:rPr lang="es-ES" sz="1400" dirty="0" err="1"/>
              <a:t>VotingClassifier</a:t>
            </a:r>
            <a:r>
              <a:rPr lang="es-ES" sz="1400" dirty="0"/>
              <a:t>) </a:t>
            </a:r>
          </a:p>
          <a:p>
            <a:pPr algn="ctr"/>
            <a:r>
              <a:rPr lang="es-ES" sz="1400" dirty="0"/>
              <a:t>para combinar modelos y mejorar la precisión</a:t>
            </a:r>
            <a:r>
              <a:rPr lang="es-ES" dirty="0"/>
              <a:t>.</a:t>
            </a:r>
            <a:endParaRPr lang="es-C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17DE7479-0E57-EA76-6E45-CE39EA00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237270"/>
            <a:ext cx="3872830" cy="298733"/>
          </a:xfrm>
        </p:spPr>
        <p:txBody>
          <a:bodyPr anchor="ctr">
            <a:normAutofit fontScale="90000"/>
          </a:bodyPr>
          <a:lstStyle/>
          <a:p>
            <a:r>
              <a:rPr lang="es-CL" sz="3500" dirty="0"/>
              <a:t>Modelos y mejoras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490219-5495-6494-FB6B-850880F25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9" y="724954"/>
            <a:ext cx="6306779" cy="37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1D0657B-3963-477B-4375-475D5C03A516}"/>
              </a:ext>
            </a:extLst>
          </p:cNvPr>
          <p:cNvSpPr txBox="1"/>
          <p:nvPr/>
        </p:nvSpPr>
        <p:spPr>
          <a:xfrm>
            <a:off x="3059260" y="4593367"/>
            <a:ext cx="302547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1400" b="1" dirty="0"/>
              <a:t>🔍 Qué representa cada barra</a:t>
            </a:r>
          </a:p>
          <a:p>
            <a:pPr>
              <a:buNone/>
            </a:pPr>
            <a:endParaRPr lang="es-E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Base (roja):</a:t>
            </a:r>
            <a:r>
              <a:rPr lang="es-ES" sz="1200" dirty="0"/>
              <a:t> es el primer modelo sin mejoras. Acierta en el </a:t>
            </a:r>
            <a:r>
              <a:rPr lang="es-ES" sz="1200" b="1" dirty="0"/>
              <a:t>90.6 %</a:t>
            </a:r>
            <a:r>
              <a:rPr lang="es-ES" sz="1200" dirty="0"/>
              <a:t> de los casos.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Ensemble (azul):</a:t>
            </a:r>
            <a:r>
              <a:rPr lang="es-ES" sz="1200" dirty="0"/>
              <a:t> combina varios modelos (</a:t>
            </a:r>
            <a:r>
              <a:rPr lang="es-ES" sz="1200" dirty="0" err="1"/>
              <a:t>Random</a:t>
            </a:r>
            <a:r>
              <a:rPr lang="es-ES" sz="1200" dirty="0"/>
              <a:t> Forest, SVM y Regresión Logística) y alcanza una </a:t>
            </a:r>
            <a:r>
              <a:rPr lang="es-ES" sz="1200" b="1" dirty="0"/>
              <a:t>precisión de 92.4 %</a:t>
            </a:r>
            <a:r>
              <a:rPr lang="es-ES" sz="1200" dirty="0"/>
              <a:t>, la más alta.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Optimizado (verde):</a:t>
            </a:r>
            <a:r>
              <a:rPr lang="es-ES" sz="1200" dirty="0"/>
              <a:t> es el modelo </a:t>
            </a:r>
            <a:r>
              <a:rPr lang="es-ES" sz="1200" dirty="0" err="1"/>
              <a:t>Random</a:t>
            </a:r>
            <a:r>
              <a:rPr lang="es-ES" sz="1200" dirty="0"/>
              <a:t> Forest ajustado con </a:t>
            </a:r>
            <a:r>
              <a:rPr lang="es-ES" sz="1200" b="1" dirty="0" err="1"/>
              <a:t>tuning</a:t>
            </a:r>
            <a:r>
              <a:rPr lang="es-ES" sz="1200" b="1" dirty="0"/>
              <a:t> (</a:t>
            </a:r>
            <a:r>
              <a:rPr lang="es-ES" sz="1200" b="1" dirty="0" err="1"/>
              <a:t>GridSearchCV</a:t>
            </a:r>
            <a:r>
              <a:rPr lang="es-ES" sz="1200" b="1" dirty="0"/>
              <a:t>)</a:t>
            </a:r>
            <a:r>
              <a:rPr lang="es-ES" sz="1200" dirty="0"/>
              <a:t>, que logra un </a:t>
            </a:r>
            <a:r>
              <a:rPr lang="es-ES" sz="1200" b="1" dirty="0"/>
              <a:t>90.7 %</a:t>
            </a:r>
            <a:r>
              <a:rPr lang="es-ES" sz="1200" dirty="0"/>
              <a:t> de aciertos.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0568E75-3D42-5D9B-CC59-5C2C0F2F37C2}"/>
              </a:ext>
            </a:extLst>
          </p:cNvPr>
          <p:cNvSpPr txBox="1"/>
          <p:nvPr/>
        </p:nvSpPr>
        <p:spPr>
          <a:xfrm>
            <a:off x="418809" y="4563148"/>
            <a:ext cx="273037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1400" b="1" dirty="0"/>
              <a:t>📊 Gráfica: Comparación de Precisión entre Modelos</a:t>
            </a:r>
          </a:p>
          <a:p>
            <a:pPr>
              <a:buNone/>
            </a:pPr>
            <a:endParaRPr lang="es-ES" sz="1400" b="1" dirty="0"/>
          </a:p>
          <a:p>
            <a:pPr>
              <a:buNone/>
            </a:pPr>
            <a:r>
              <a:rPr lang="es-ES" sz="1200" dirty="0"/>
              <a:t>Esta gráfica compara </a:t>
            </a:r>
            <a:r>
              <a:rPr lang="es-ES" sz="1200" b="1" dirty="0"/>
              <a:t>qué tan bien aciertan</a:t>
            </a:r>
            <a:r>
              <a:rPr lang="es-ES" sz="1200" dirty="0"/>
              <a:t> los distintos modelos al predecir el sentimiento de las reseñas (positivo, negativo o neutro).</a:t>
            </a:r>
          </a:p>
          <a:p>
            <a:pPr>
              <a:buNone/>
            </a:pPr>
            <a:br>
              <a:rPr lang="es-ES" sz="1400" dirty="0"/>
            </a:b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B137D7F-7F4D-AC8F-48F2-6535D4E49D3E}"/>
              </a:ext>
            </a:extLst>
          </p:cNvPr>
          <p:cNvSpPr txBox="1"/>
          <p:nvPr/>
        </p:nvSpPr>
        <p:spPr>
          <a:xfrm>
            <a:off x="6203681" y="4520698"/>
            <a:ext cx="28125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1400" b="1" dirty="0"/>
              <a:t>💡 Qué significa</a:t>
            </a:r>
          </a:p>
          <a:p>
            <a:pPr>
              <a:buNone/>
            </a:pPr>
            <a:endParaRPr lang="es-E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/>
              <a:t>Todos los modelos funcionan bien, pero el </a:t>
            </a:r>
            <a:r>
              <a:rPr lang="es-ES" sz="1200" b="1" dirty="0"/>
              <a:t>ensemble</a:t>
            </a:r>
            <a:r>
              <a:rPr lang="es-ES" sz="1200" dirty="0"/>
              <a:t> (combinación de varios) </a:t>
            </a:r>
            <a:r>
              <a:rPr lang="es-ES" sz="1200" b="1" dirty="0"/>
              <a:t>es el más preciso</a:t>
            </a:r>
            <a:r>
              <a:rPr lang="es-E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/>
              <a:t>Esto demuestra que </a:t>
            </a:r>
            <a:r>
              <a:rPr lang="es-ES" sz="1200" b="1" dirty="0"/>
              <a:t>trabajar en conjunto mejora el resultado</a:t>
            </a:r>
            <a:r>
              <a:rPr lang="es-ES" sz="1200" dirty="0"/>
              <a:t>, porque cada modelo corrige los errores de los otros.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/>
              <a:t>En términos simples: el sistema </a:t>
            </a:r>
            <a:r>
              <a:rPr lang="es-ES" sz="1200" b="1" dirty="0"/>
              <a:t>aprende mejor cuando “varias opiniones votan juntas”</a:t>
            </a:r>
            <a:r>
              <a:rPr lang="es-ES" sz="12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544F7E-33EE-417B-25A1-3209E0AD5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DA8B85-C490-396E-52BA-715E753ED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F5353B-8358-1AC3-7016-247E3D183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E24384-B8B9-C7B5-60B7-34AAF7CA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85CD339C-F83F-5F32-7D6B-596D0EFF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32" y="609013"/>
            <a:ext cx="3872830" cy="298733"/>
          </a:xfrm>
        </p:spPr>
        <p:txBody>
          <a:bodyPr anchor="ctr">
            <a:normAutofit fontScale="90000"/>
          </a:bodyPr>
          <a:lstStyle/>
          <a:p>
            <a:r>
              <a:rPr lang="es-CL" sz="3500" dirty="0"/>
              <a:t>Matriz de confusión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8861854-D0F0-40DA-CE29-CB9F2652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6" y="2944077"/>
            <a:ext cx="4842909" cy="382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D77246F-F9A0-E2AC-D556-EBCFA92C18A2}"/>
              </a:ext>
            </a:extLst>
          </p:cNvPr>
          <p:cNvSpPr txBox="1"/>
          <p:nvPr/>
        </p:nvSpPr>
        <p:spPr>
          <a:xfrm>
            <a:off x="227832" y="1186600"/>
            <a:ext cx="470759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1400" b="1" dirty="0"/>
              <a:t>📘 Qué es una matriz de confusión (en fácil):</a:t>
            </a:r>
          </a:p>
          <a:p>
            <a:pPr>
              <a:buNone/>
            </a:pPr>
            <a:endParaRPr lang="es-ES" sz="1400" b="1" dirty="0"/>
          </a:p>
          <a:p>
            <a:pPr algn="just">
              <a:buNone/>
            </a:pPr>
            <a:r>
              <a:rPr lang="es-ES" sz="1200" dirty="0"/>
              <a:t>Es una tabla que muestra qué tan bien el modelo acierta o se equivoca al clasificar las opiniones.</a:t>
            </a:r>
          </a:p>
          <a:p>
            <a:pPr algn="just">
              <a:buNone/>
            </a:pPr>
            <a:br>
              <a:rPr lang="es-ES" sz="1200" dirty="0"/>
            </a:br>
            <a:r>
              <a:rPr lang="es-ES" sz="1200" dirty="0"/>
              <a:t>Cada fila representa lo que realmente era la reseña, y cada columna representa lo que el modelo predijo.</a:t>
            </a:r>
          </a:p>
          <a:p>
            <a:pPr>
              <a:buNone/>
            </a:pPr>
            <a:endParaRPr lang="es-ES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00CF59-3E83-DF8E-47B1-1353BEDA37D8}"/>
              </a:ext>
            </a:extLst>
          </p:cNvPr>
          <p:cNvSpPr txBox="1"/>
          <p:nvPr/>
        </p:nvSpPr>
        <p:spPr>
          <a:xfrm>
            <a:off x="5569482" y="1186600"/>
            <a:ext cx="334668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1400" b="1" dirty="0"/>
              <a:t>📊 Cómo leerla (para el modelo Ensemble):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Diagonal principal (de arriba a la derecha):</a:t>
            </a:r>
            <a:br>
              <a:rPr lang="es-ES" sz="1200" dirty="0"/>
            </a:br>
            <a:r>
              <a:rPr lang="es-ES" sz="1200" dirty="0"/>
              <a:t>Son los aciertos (clasificación correcta):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200" dirty="0"/>
              <a:t>1398 reseñas negativas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200" dirty="0"/>
              <a:t>898 reseñas neutras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200" dirty="0"/>
              <a:t>4607 reseñas positivas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/>
              <a:t>👉 Cuantos más números haya en esa diagonal, </a:t>
            </a:r>
            <a:r>
              <a:rPr lang="es-ES" sz="1200" b="1" dirty="0"/>
              <a:t>mejor funciona el modelo</a:t>
            </a:r>
            <a:r>
              <a:rPr lang="es-E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Números fuera de la diagonal:</a:t>
            </a:r>
            <a:br>
              <a:rPr lang="es-ES" sz="1200" dirty="0"/>
            </a:br>
            <a:r>
              <a:rPr lang="es-ES" sz="1200" dirty="0"/>
              <a:t>Son los errores.</a:t>
            </a:r>
            <a:br>
              <a:rPr lang="es-ES" sz="1200" dirty="0"/>
            </a:br>
            <a:r>
              <a:rPr lang="es-ES" sz="1200" dirty="0"/>
              <a:t>Por ejemplo, algunas reseñas negativas fueron confundidas como positivas (188 casos), o algunas positivas se confundieron con negativas (97 casos).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6D8B21-E5E7-4DBE-682A-C1742B9B72D1}"/>
              </a:ext>
            </a:extLst>
          </p:cNvPr>
          <p:cNvSpPr txBox="1"/>
          <p:nvPr/>
        </p:nvSpPr>
        <p:spPr>
          <a:xfrm>
            <a:off x="5569482" y="4748450"/>
            <a:ext cx="33466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s-ES" sz="1600" dirty="0"/>
              <a:t>🧠 El modelo Ensemble es el más equilibrado: </a:t>
            </a:r>
            <a:r>
              <a:rPr lang="es-ES" sz="1600" b="1" dirty="0"/>
              <a:t>acierta más, se confunde menos y entiende mejor las tres emociones (positiva, negativa y neutra).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6937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CL" sz="3500" dirty="0">
                <a:solidFill>
                  <a:srgbClr val="FFFFFF"/>
                </a:solidFill>
              </a:rPr>
              <a:t>API y despliegue (demostración)</a:t>
            </a:r>
          </a:p>
        </p:txBody>
      </p:sp>
      <p:sp>
        <p:nvSpPr>
          <p:cNvPr id="4" name="Rectángulo 3" descr="Matraz">
            <a:extLst>
              <a:ext uri="{FF2B5EF4-FFF2-40B4-BE49-F238E27FC236}">
                <a16:creationId xmlns:a16="http://schemas.microsoft.com/office/drawing/2014/main" id="{E9935AE2-6BF2-CA72-B9CC-138EA51D6E7C}"/>
              </a:ext>
            </a:extLst>
          </p:cNvPr>
          <p:cNvSpPr/>
          <p:nvPr/>
        </p:nvSpPr>
        <p:spPr>
          <a:xfrm>
            <a:off x="109016" y="1576446"/>
            <a:ext cx="1079825" cy="107982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96E0EB-8775-A773-E55B-730BAA490762}"/>
              </a:ext>
            </a:extLst>
          </p:cNvPr>
          <p:cNvSpPr txBox="1"/>
          <p:nvPr/>
        </p:nvSpPr>
        <p:spPr>
          <a:xfrm>
            <a:off x="1028697" y="16675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Framework Flask</a:t>
            </a:r>
            <a:endParaRPr lang="es-CL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DA75F86-1131-D97D-6B0E-8DB61ED28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592" y="1667597"/>
            <a:ext cx="3930040" cy="4825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388D5E3-43F9-46E1-AEB0-43E4AA530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22" y="2828335"/>
            <a:ext cx="4392126" cy="2892891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76DC7636-8563-1F24-2E5B-19F8560209E1}"/>
              </a:ext>
            </a:extLst>
          </p:cNvPr>
          <p:cNvSpPr txBox="1"/>
          <p:nvPr/>
        </p:nvSpPr>
        <p:spPr>
          <a:xfrm>
            <a:off x="951042" y="2309735"/>
            <a:ext cx="48874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600" dirty="0" err="1">
                <a:hlinkClick r:id="rId6"/>
              </a:rPr>
              <a:t>acanalesmahuzier</a:t>
            </a:r>
            <a:r>
              <a:rPr lang="es-CL" sz="1600" dirty="0">
                <a:hlinkClick r:id="rId6"/>
              </a:rPr>
              <a:t>/proyecto7: proyecto final</a:t>
            </a:r>
            <a:endParaRPr lang="es-CL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CL" sz="3500"/>
              <a:t>Conclusiones y próximos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s-ES" sz="1700" dirty="0"/>
              <a:t>El modelo ensemble permite entender rápidamente la opinión de usuarios.</a:t>
            </a:r>
          </a:p>
          <a:p>
            <a:r>
              <a:rPr lang="es-ES" sz="1700" dirty="0"/>
              <a:t>Mejorar la calidad de datos y balanceo de clases suele elevar la precisión.</a:t>
            </a:r>
          </a:p>
          <a:p>
            <a:r>
              <a:rPr lang="es-ES" sz="1700" dirty="0"/>
              <a:t>Probar ensambles y </a:t>
            </a:r>
            <a:r>
              <a:rPr lang="es-ES" sz="1700" dirty="0" err="1"/>
              <a:t>tuning</a:t>
            </a:r>
            <a:r>
              <a:rPr lang="es-ES" sz="1700" dirty="0"/>
              <a:t> más exhaustivos puede reducir la varianza.</a:t>
            </a:r>
          </a:p>
        </p:txBody>
      </p:sp>
      <p:pic>
        <p:nvPicPr>
          <p:cNvPr id="5" name="Picture 4" descr="Una balanza digital usando círculos">
            <a:extLst>
              <a:ext uri="{FF2B5EF4-FFF2-40B4-BE49-F238E27FC236}">
                <a16:creationId xmlns:a16="http://schemas.microsoft.com/office/drawing/2014/main" id="{BDA45833-5DE3-170E-1D1F-54F963D3B3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20" r="28502" b="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0E52CF-07B4-10E8-E752-4A962FF87E62}"/>
              </a:ext>
            </a:extLst>
          </p:cNvPr>
          <p:cNvSpPr txBox="1"/>
          <p:nvPr/>
        </p:nvSpPr>
        <p:spPr>
          <a:xfrm>
            <a:off x="4739293" y="105576"/>
            <a:ext cx="4336024" cy="32316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200" dirty="0"/>
              <a:t>El modelo Ensemble alcanzó una precisión general (</a:t>
            </a:r>
            <a:r>
              <a:rPr lang="es-ES" sz="1200" dirty="0" err="1"/>
              <a:t>Accuracy</a:t>
            </a:r>
            <a:r>
              <a:rPr lang="es-ES" sz="1200" dirty="0"/>
              <a:t>) del 92,4 %, lo que significa que acierta en la gran mayoría de las predicciones.</a:t>
            </a:r>
          </a:p>
          <a:p>
            <a:pPr algn="just"/>
            <a:endParaRPr lang="es-ES" sz="1200" dirty="0"/>
          </a:p>
          <a:p>
            <a:pPr algn="just"/>
            <a:r>
              <a:rPr lang="es-ES" sz="1200" dirty="0"/>
              <a:t>Su precisión (0,905) indica que las categorías que identifica como positivas, negativas o neutras son, en su mayoría, correctas.</a:t>
            </a:r>
          </a:p>
          <a:p>
            <a:pPr algn="just"/>
            <a:endParaRPr lang="es-ES" sz="1200" dirty="0"/>
          </a:p>
          <a:p>
            <a:pPr algn="just"/>
            <a:r>
              <a:rPr lang="es-ES" sz="1200" dirty="0"/>
              <a:t> La recuperación (</a:t>
            </a:r>
            <a:r>
              <a:rPr lang="es-ES" sz="1200" dirty="0" err="1"/>
              <a:t>Recall</a:t>
            </a:r>
            <a:r>
              <a:rPr lang="es-ES" sz="1200" dirty="0"/>
              <a:t> = 0,894) refleja que detecta casi todos los casos reales de cada sentimiento</a:t>
            </a:r>
          </a:p>
          <a:p>
            <a:pPr algn="just"/>
            <a:endParaRPr lang="es-ES" sz="1200" dirty="0"/>
          </a:p>
          <a:p>
            <a:pPr algn="just"/>
            <a:r>
              <a:rPr lang="es-ES" sz="1200" dirty="0"/>
              <a:t>El F1-score (0,899) confirma un buen balance entre precisión y cobertura</a:t>
            </a:r>
          </a:p>
          <a:p>
            <a:pPr algn="just"/>
            <a:endParaRPr lang="es-ES" sz="1200" dirty="0"/>
          </a:p>
          <a:p>
            <a:pPr algn="just"/>
            <a:r>
              <a:rPr lang="es-ES" sz="1200" dirty="0"/>
              <a:t> En conjunto, estos resultados demuestran que el modelo combina solidez y confiabilidad, logrando un desempeño estable y una interpretación acertada de las emociones expresadas por los usuarios</a:t>
            </a:r>
            <a:endParaRPr lang="es-CL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988</Words>
  <Application>Microsoft Office PowerPoint</Application>
  <PresentationFormat>Presentación en pantalla (4:3)</PresentationFormat>
  <Paragraphs>100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Análisis de Opiniones en Google Play Store</vt:lpstr>
      <vt:lpstr>Planteamiento del problema</vt:lpstr>
      <vt:lpstr>Proceso de solución</vt:lpstr>
      <vt:lpstr>Distribución de datos post limpieza</vt:lpstr>
      <vt:lpstr>Modelos y mejoras</vt:lpstr>
      <vt:lpstr>Modelos y mejoras</vt:lpstr>
      <vt:lpstr>Matriz de confusión </vt:lpstr>
      <vt:lpstr>API y despliegue (demostración)</vt:lpstr>
      <vt:lpstr>Conclusiones y próximos pasos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Andres Canales Mahuzier</cp:lastModifiedBy>
  <cp:revision>13</cp:revision>
  <dcterms:created xsi:type="dcterms:W3CDTF">2013-01-27T09:14:16Z</dcterms:created>
  <dcterms:modified xsi:type="dcterms:W3CDTF">2025-10-30T12:41:28Z</dcterms:modified>
  <cp:category/>
</cp:coreProperties>
</file>