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iHg+GAdN8IycdtsLiP8tL4duQS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035575-6A46-4F06-90E7-D3A9F54CE475}">
  <a:tblStyle styleId="{63035575-6A46-4F06-90E7-D3A9F54CE4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49b2f068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449b2f068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e172445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4ee172445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9b2f068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449b2f068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49b2f068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449b2f068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9b2f06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449b2f06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9b2f068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449b2f068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ee17244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4ee17244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ee17244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4ee17244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ee17244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4ee17244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49b2f068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449b2f068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ee172445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4ee172445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info@fundacionsadosky.org.ar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449b2f068b_0_53"/>
          <p:cNvPicPr preferRelativeResize="0"/>
          <p:nvPr/>
        </p:nvPicPr>
        <p:blipFill rotWithShape="1">
          <a:blip r:embed="rId3">
            <a:alphaModFix/>
          </a:blip>
          <a:srcRect b="9724" l="0" r="0" t="17154"/>
          <a:stretch/>
        </p:blipFill>
        <p:spPr>
          <a:xfrm>
            <a:off x="0" y="0"/>
            <a:ext cx="6421574" cy="7045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449b2f068b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12192000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449b2f068b_0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5025" y="5759175"/>
            <a:ext cx="1340125" cy="4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449b2f068b_0_53"/>
          <p:cNvSpPr txBox="1"/>
          <p:nvPr/>
        </p:nvSpPr>
        <p:spPr>
          <a:xfrm>
            <a:off x="3859176" y="4451975"/>
            <a:ext cx="42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AR"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Edición 2023</a:t>
            </a:r>
            <a:endParaRPr b="1" i="0" sz="18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g2449b2f068b_0_53"/>
          <p:cNvSpPr txBox="1"/>
          <p:nvPr/>
        </p:nvSpPr>
        <p:spPr>
          <a:xfrm>
            <a:off x="3763503" y="2550413"/>
            <a:ext cx="606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AR" sz="3200">
                <a:solidFill>
                  <a:srgbClr val="2223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Ciencia de Datos e Inteligencia Artificial para la industria del software</a:t>
            </a:r>
            <a:endParaRPr b="1" i="0" sz="3200" u="none" cap="none" strike="noStrike">
              <a:solidFill>
                <a:srgbClr val="2223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ee1724459_0_37"/>
          <p:cNvSpPr txBox="1"/>
          <p:nvPr/>
        </p:nvSpPr>
        <p:spPr>
          <a:xfrm>
            <a:off x="896925" y="1975075"/>
            <a:ext cx="97293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g24ee1724459_0_37"/>
          <p:cNvSpPr txBox="1"/>
          <p:nvPr/>
        </p:nvSpPr>
        <p:spPr>
          <a:xfrm>
            <a:off x="129325" y="163050"/>
            <a:ext cx="4842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500">
                <a:solidFill>
                  <a:srgbClr val="081F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Cronograma tentativo</a:t>
            </a:r>
            <a:endParaRPr b="1" sz="3500"/>
          </a:p>
        </p:txBody>
      </p:sp>
      <p:graphicFrame>
        <p:nvGraphicFramePr>
          <p:cNvPr id="145" name="Google Shape;145;g24ee1724459_0_37"/>
          <p:cNvGraphicFramePr/>
          <p:nvPr/>
        </p:nvGraphicFramePr>
        <p:xfrm>
          <a:off x="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{63035575-6A46-4F06-90E7-D3A9F54CE475}</a:tableStyleId>
              </a:tblPr>
              <a:tblGrid>
                <a:gridCol w="685800"/>
                <a:gridCol w="485775"/>
                <a:gridCol w="762000"/>
                <a:gridCol w="1343025"/>
                <a:gridCol w="25319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/>
                        <a:t>Semana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4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/>
                        <a:t>Clase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4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/>
                        <a:t>Día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4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/>
                        <a:t>Tipo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45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/>
                        <a:t>Unidad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45:0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7/jun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1.1. Análisis exploratorio de datos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9/jun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1.1. Análisis exploratorio de datos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2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14/jun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1.1. Análisis exploratorio de datos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3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16/jun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1.2. Visualización de dato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4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21/jun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Consulta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1.2. Visualización de dato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5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23/jun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1.3. Datos faltantes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6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28/jun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1.3. Datos faltantes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7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30/jun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1.4. Modelos de regresión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8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5/jul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1.4. Modelos de regresión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9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7/jul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1.4. Modelos de regresión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5:10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12/jul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solidFill>
                            <a:schemeClr val="dk1"/>
                          </a:solidFill>
                        </a:rPr>
                        <a:t>RECESO INVERNAL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1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14/jul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solidFill>
                            <a:schemeClr val="dk1"/>
                          </a:solidFill>
                        </a:rPr>
                        <a:t>RECESO INVERNAL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2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19/jul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solidFill>
                            <a:schemeClr val="dk1"/>
                          </a:solidFill>
                        </a:rPr>
                        <a:t>RECESO INVERNAL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3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21/jul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solidFill>
                            <a:schemeClr val="dk1"/>
                          </a:solidFill>
                        </a:rPr>
                        <a:t>RECESO INVERNAL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4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26/jul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solidFill>
                            <a:schemeClr val="dk1"/>
                          </a:solidFill>
                        </a:rPr>
                        <a:t>RECESO INVERNAL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5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28/jul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solidFill>
                            <a:schemeClr val="dk1"/>
                          </a:solidFill>
                        </a:rPr>
                        <a:t>RECESO INVERNAL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  <a:extLst>
                      <a:ext uri="http://customooxmlschemas.google.com/">
                        <go:slidesCustomData xmlns:go="http://customooxmlschemas.google.com/" cellId="145:16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2/ago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REPASO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5:17:4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146" name="Google Shape;146;g24ee1724459_0_37"/>
          <p:cNvGraphicFramePr/>
          <p:nvPr/>
        </p:nvGraphicFramePr>
        <p:xfrm>
          <a:off x="5896575" y="6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{63035575-6A46-4F06-90E7-D3A9F54CE475}</a:tableStyleId>
              </a:tblPr>
              <a:tblGrid>
                <a:gridCol w="777675"/>
                <a:gridCol w="550850"/>
                <a:gridCol w="864075"/>
                <a:gridCol w="1522950"/>
                <a:gridCol w="2657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4/ago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1.5. Modelos de clasificación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0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9/ago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1.5. Modelos de clasificación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11/ago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1.5. Modelos de clasificación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2:4"/>
                      </a:ext>
                    </a:extLst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16/ago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1.6. Aprendizaje no supervisado, reducción de la dimensión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3:4"/>
                      </a:ext>
                    </a:extLst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18/ago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1.6. Aprendizaje no supervisado, reducción de la dimensión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4:4"/>
                      </a:ext>
                    </a:extLst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23/ago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1.6. Aprendizaje no supervisado, reducción de la dimensión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5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25/ago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1.7. Introducción a las redes neuronales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6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30/ago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1.8. Funciones de pérdida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7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1/sept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1.8. Funciones de pérdida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8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6/sept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1.8. Funciones de pérdida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9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8/sept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1.9. Redes neuronales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0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29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13/sept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1.9. Redes neuronales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1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15/sept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1.11. Ética de la IA en la 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2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20/sept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Teórica/Práctica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1.10. Transfer learning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3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22/sept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Consulta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Proyecto Integrador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4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17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33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mié, 27/sept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Consulta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Proyecto Integrador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46:15:4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34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vie, 29/sept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Evaluativa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solidFill>
                            <a:schemeClr val="dk1"/>
                          </a:solidFill>
                        </a:rPr>
                        <a:t>Proyecto Integrador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2F0"/>
                    </a:solidFill>
                    <a:extLst>
                      <a:ext uri="http://customooxmlschemas.google.com/">
                        <go:slidesCustomData xmlns:go="http://customooxmlschemas.google.com/" cellId="146:16:4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1F3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g2449b2f068b_0_261"/>
          <p:cNvGrpSpPr/>
          <p:nvPr/>
        </p:nvGrpSpPr>
        <p:grpSpPr>
          <a:xfrm>
            <a:off x="1357725" y="1442050"/>
            <a:ext cx="7416900" cy="1465200"/>
            <a:chOff x="3074550" y="4707075"/>
            <a:chExt cx="7416900" cy="1465200"/>
          </a:xfrm>
        </p:grpSpPr>
        <p:sp>
          <p:nvSpPr>
            <p:cNvPr id="152" name="Google Shape;152;g2449b2f068b_0_261"/>
            <p:cNvSpPr txBox="1"/>
            <p:nvPr/>
          </p:nvSpPr>
          <p:spPr>
            <a:xfrm>
              <a:off x="3074550" y="4707075"/>
              <a:ext cx="4970400" cy="14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75" lIns="101375" spcFirstLastPara="1" rIns="101375" wrap="square" tIns="50675">
              <a:normAutofit lnSpcReduction="20000"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AR" sz="3000" u="none" cap="none" strike="noStrike">
                  <a:solidFill>
                    <a:schemeClr val="accen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fundacionsadosky.org.ar</a:t>
              </a:r>
              <a:endParaRPr b="0" i="0" sz="2400" u="none" cap="none" strike="noStrik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s-AR" sz="2300" u="none" cap="none" strike="noStrike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→ </a:t>
              </a:r>
              <a:r>
                <a:rPr b="0" i="0" lang="es-AR" sz="1700" u="none" cap="none" strike="noStrike">
                  <a:solidFill>
                    <a:schemeClr val="lt1"/>
                  </a:solidFill>
                  <a:uFill>
                    <a:no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info@fundacionsadosky.org.ar</a:t>
              </a:r>
              <a:endParaRPr b="0" i="0" sz="1700" u="none" cap="none" strike="noStrike">
                <a:solidFill>
                  <a:srgbClr val="77C7E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77C7E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3" name="Google Shape;153;g2449b2f068b_0_261"/>
            <p:cNvSpPr txBox="1"/>
            <p:nvPr/>
          </p:nvSpPr>
          <p:spPr>
            <a:xfrm>
              <a:off x="8044950" y="4783275"/>
              <a:ext cx="2446500" cy="9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75" lIns="101375" spcFirstLastPara="1" rIns="101375" wrap="square" tIns="506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99999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Twitter: funsadosky</a:t>
              </a:r>
              <a:endParaRPr b="0" i="0" sz="1400" u="none" cap="none" strike="noStrike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99999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Facebook: fundacionsadosky</a:t>
              </a:r>
              <a:endParaRPr b="0" i="0" sz="1400" u="none" cap="none" strike="noStrike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99999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Youtube: Fundación Sadosky</a:t>
              </a:r>
              <a:endParaRPr b="0" i="0" sz="1200" u="none" cap="none" strike="noStrike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154" name="Google Shape;154;g2449b2f068b_0_261"/>
            <p:cNvCxnSpPr/>
            <p:nvPr/>
          </p:nvCxnSpPr>
          <p:spPr>
            <a:xfrm>
              <a:off x="7639075" y="4800600"/>
              <a:ext cx="0" cy="98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55" name="Google Shape;155;g2449b2f068b_0_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6200" y="5050000"/>
            <a:ext cx="1781375" cy="8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449b2f068b_0_2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7722" y="5167200"/>
            <a:ext cx="1481375" cy="5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449b2f068b_0_2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0075" y="5091775"/>
            <a:ext cx="1610819" cy="83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449b2f068b_0_2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94250" y="5008225"/>
            <a:ext cx="870817" cy="8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49b2f068b_0_179"/>
          <p:cNvSpPr txBox="1"/>
          <p:nvPr/>
        </p:nvSpPr>
        <p:spPr>
          <a:xfrm>
            <a:off x="213150" y="1323725"/>
            <a:ext cx="117657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● Proveer una formación técnica específica para personas que trabajan en empresas del sector de software que les permita </a:t>
            </a:r>
            <a:r>
              <a:rPr b="1" lang="es-AR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capacitarse 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para abordar proyectos de alta complejidad.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● Promover y generar actividades de transferencia efectiva de conocimiento específico y de vanguardia desde el sistema académico y científico hacia el sector privado que desarrolla tecnología de </a:t>
            </a:r>
            <a:r>
              <a:rPr b="1" lang="es-AR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CD e IA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● Generar lazos y promover la interacción entre el sector científico académico y las industrias del sector tecnológico.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g2449b2f068b_0_179"/>
          <p:cNvSpPr txBox="1"/>
          <p:nvPr/>
        </p:nvSpPr>
        <p:spPr>
          <a:xfrm>
            <a:off x="410383" y="161825"/>
            <a:ext cx="6000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Objetivos</a:t>
            </a:r>
            <a:endParaRPr b="1" i="0" sz="35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1F3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49b2f068b_0_0"/>
          <p:cNvSpPr txBox="1"/>
          <p:nvPr/>
        </p:nvSpPr>
        <p:spPr>
          <a:xfrm>
            <a:off x="838225" y="1056475"/>
            <a:ext cx="9729300" cy="5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AR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módulo troncal obligatorio consta de 14 semanas de duración, con 5 horas de clase por semana.</a:t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AR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07/06 al 29/09.</a:t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AR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Clases: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-"/>
            </a:pPr>
            <a:r>
              <a:rPr b="1" lang="es-AR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Miércoles</a:t>
            </a:r>
            <a:r>
              <a:rPr b="1" lang="es-AR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9 a 11:30.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Char char="-"/>
            </a:pPr>
            <a:r>
              <a:rPr b="1" lang="es-AR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Viernes de 9 a 11:30.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g2449b2f068b_0_0"/>
          <p:cNvSpPr txBox="1"/>
          <p:nvPr/>
        </p:nvSpPr>
        <p:spPr>
          <a:xfrm>
            <a:off x="838225" y="2359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Organización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49b2f068b_0_175"/>
          <p:cNvSpPr txBox="1"/>
          <p:nvPr/>
        </p:nvSpPr>
        <p:spPr>
          <a:xfrm>
            <a:off x="896925" y="1975075"/>
            <a:ext cx="10593300" cy="4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Char char="●"/>
            </a:pPr>
            <a:r>
              <a:rPr lang="es-AR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Serán</a:t>
            </a:r>
            <a:r>
              <a:rPr lang="es-AR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AR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teórico</a:t>
            </a:r>
            <a:r>
              <a:rPr lang="es-AR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AR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prácticas.</a:t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Char char="●"/>
            </a:pPr>
            <a:r>
              <a:rPr lang="es-AR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material principal de la clase será un notebook disponible en google colab*.</a:t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 Google colab es similar a un jupyter notebook, documento donde puede mezclarse texto y código.</a:t>
            </a:r>
            <a:endParaRPr sz="3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g2449b2f068b_0_175"/>
          <p:cNvSpPr txBox="1"/>
          <p:nvPr/>
        </p:nvSpPr>
        <p:spPr>
          <a:xfrm>
            <a:off x="896925" y="10564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500">
                <a:solidFill>
                  <a:srgbClr val="081F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Clases</a:t>
            </a:r>
            <a:endParaRPr b="1" sz="3500"/>
          </a:p>
        </p:txBody>
      </p:sp>
      <p:pic>
        <p:nvPicPr>
          <p:cNvPr id="107" name="Google Shape;107;g2449b2f068b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075" y="293262"/>
            <a:ext cx="3653124" cy="22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e1724459_0_11"/>
          <p:cNvSpPr txBox="1"/>
          <p:nvPr/>
        </p:nvSpPr>
        <p:spPr>
          <a:xfrm>
            <a:off x="838225" y="1877000"/>
            <a:ext cx="99900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 Light"/>
              <a:buChar char="●"/>
            </a:pP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80% de asistencia a las clases sincrónicas.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 Light"/>
              <a:buChar char="●"/>
            </a:pP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Aprobación del proyecto integrador (3 entregas). 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g24ee1724459_0_11"/>
          <p:cNvSpPr txBox="1"/>
          <p:nvPr/>
        </p:nvSpPr>
        <p:spPr>
          <a:xfrm>
            <a:off x="838233" y="803575"/>
            <a:ext cx="6000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Aprobación del curso</a:t>
            </a:r>
            <a:endParaRPr b="1" i="0" sz="35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1F3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ee1724459_0_69"/>
          <p:cNvSpPr txBox="1"/>
          <p:nvPr/>
        </p:nvSpPr>
        <p:spPr>
          <a:xfrm>
            <a:off x="838225" y="235975"/>
            <a:ext cx="6889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Contenidos del </a:t>
            </a:r>
            <a:r>
              <a:rPr b="1" lang="es-AR" sz="3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módulo</a:t>
            </a:r>
            <a:r>
              <a:rPr b="1" lang="es-AR" sz="3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AR" sz="3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troncal</a:t>
            </a:r>
            <a:endParaRPr b="1"/>
          </a:p>
        </p:txBody>
      </p:sp>
      <p:graphicFrame>
        <p:nvGraphicFramePr>
          <p:cNvPr id="119" name="Google Shape;119;g24ee1724459_0_69"/>
          <p:cNvGraphicFramePr/>
          <p:nvPr/>
        </p:nvGraphicFramePr>
        <p:xfrm>
          <a:off x="965425" y="10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{63035575-6A46-4F06-90E7-D3A9F54CE475}</a:tableStyleId>
              </a:tblPr>
              <a:tblGrid>
                <a:gridCol w="8932200"/>
              </a:tblGrid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1.1. Análisis exploratorio de datos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0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1.2. Visualización de dato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1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1.3. Datos faltantes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2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1.4. Modelos de regresión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3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1.5. Modelos de clasificación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4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1.6. Aprendizaje no supervisado, reducción de la dimensión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5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1.7. Introducción a las redes neuronales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6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1.8. Funciones de pérdida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7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1.9. Redes neuronales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8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1.10. Transfer learning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9:0"/>
                      </a:ext>
                    </a:extLs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1.11. Ética de la IA en la práctica</a:t>
                      </a:r>
                      <a:endParaRPr sz="2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9:10:0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e1724459_0_18"/>
          <p:cNvSpPr txBox="1"/>
          <p:nvPr/>
        </p:nvSpPr>
        <p:spPr>
          <a:xfrm>
            <a:off x="246775" y="1162725"/>
            <a:ext cx="68265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Grupos de 3 personas.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Lunes 12 de Junio: </a:t>
            </a:r>
            <a:r>
              <a:rPr b="1" lang="es-AR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envío</a:t>
            </a:r>
            <a:r>
              <a:rPr b="1" lang="es-AR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de Dataset a trabajar con su justificación </a:t>
            </a:r>
            <a:r>
              <a:rPr b="1" lang="es-AR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y objetivo</a:t>
            </a:r>
            <a:r>
              <a:rPr b="1" lang="es-AR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24ee1724459_0_18"/>
          <p:cNvSpPr txBox="1"/>
          <p:nvPr/>
        </p:nvSpPr>
        <p:spPr>
          <a:xfrm>
            <a:off x="133576" y="136250"/>
            <a:ext cx="5318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integrador</a:t>
            </a:r>
            <a:endParaRPr b="1" i="0" sz="35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6" name="Google Shape;126;g24ee1724459_0_18"/>
          <p:cNvPicPr preferRelativeResize="0"/>
          <p:nvPr/>
        </p:nvPicPr>
        <p:blipFill rotWithShape="1">
          <a:blip r:embed="rId3">
            <a:alphaModFix/>
          </a:blip>
          <a:srcRect b="9725" l="22402" r="0" t="17154"/>
          <a:stretch/>
        </p:blipFill>
        <p:spPr>
          <a:xfrm>
            <a:off x="7341175" y="0"/>
            <a:ext cx="485082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9b2f068b_0_229"/>
          <p:cNvSpPr txBox="1"/>
          <p:nvPr/>
        </p:nvSpPr>
        <p:spPr>
          <a:xfrm>
            <a:off x="133576" y="501175"/>
            <a:ext cx="5318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integrador</a:t>
            </a:r>
            <a:endParaRPr b="1" i="0" sz="35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g2449b2f068b_0_229"/>
          <p:cNvSpPr txBox="1"/>
          <p:nvPr/>
        </p:nvSpPr>
        <p:spPr>
          <a:xfrm>
            <a:off x="58050" y="1505875"/>
            <a:ext cx="11646000" cy="5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 Light"/>
              <a:buChar char="●"/>
            </a:pPr>
            <a:r>
              <a:rPr b="1" lang="es-AR" sz="30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Entrega 1: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Enfocado en el análisis exploratorio de datos.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 Light"/>
              <a:buChar char="●"/>
            </a:pPr>
            <a:r>
              <a:rPr b="1" lang="es-AR" sz="30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Entrega 2: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D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esarrollo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de habilidades en la construcción de modelos predictivos. Temas centrales: algoritmos de regresión y clasificación, aprendizaje no supervisado y 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reducción de la dimensionalidad.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 Light"/>
              <a:buChar char="●"/>
            </a:pPr>
            <a:r>
              <a:rPr b="1" lang="es-AR" sz="30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Entrega 3: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Enfocado en la introducción a las redes neuronales y su aplicación en problemas de aprendizaje automático. 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ee1724459_0_58"/>
          <p:cNvSpPr txBox="1"/>
          <p:nvPr/>
        </p:nvSpPr>
        <p:spPr>
          <a:xfrm>
            <a:off x="133576" y="501175"/>
            <a:ext cx="5318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integrador</a:t>
            </a:r>
            <a:endParaRPr b="1" i="0" sz="35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24ee1724459_0_58"/>
          <p:cNvSpPr txBox="1"/>
          <p:nvPr/>
        </p:nvSpPr>
        <p:spPr>
          <a:xfrm>
            <a:off x="221625" y="1512800"/>
            <a:ext cx="116460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 Light"/>
              <a:buChar char="●"/>
            </a:pPr>
            <a:r>
              <a:rPr b="1" lang="es-AR" sz="30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Entrega 1: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Entrega de un Notebook. </a:t>
            </a:r>
            <a:r>
              <a:rPr b="1" lang="es-AR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Viernes 30 de Junio.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 Light"/>
              <a:buChar char="●"/>
            </a:pPr>
            <a:r>
              <a:rPr b="1" lang="es-AR" sz="30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Entrega 2: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Entrega de un Notebook. </a:t>
            </a:r>
            <a:r>
              <a:rPr b="1" lang="es-AR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Viernes 25 de Agosto.</a:t>
            </a:r>
            <a:endParaRPr b="1"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 Light"/>
              <a:buChar char="●"/>
            </a:pPr>
            <a:r>
              <a:rPr b="1" lang="es-AR" sz="30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Entrega 3: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Entrega de Notebook + V</a:t>
            </a:r>
            <a:r>
              <a:rPr lang="es-AR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ideo 10 minutos + presentación. </a:t>
            </a:r>
            <a:r>
              <a:rPr b="1" lang="es-AR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Viernes 29 de Septiembre.</a:t>
            </a:r>
            <a:endParaRPr b="1"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2021-11-02T15:15:21Z</dcterms:created>
  <dc:creator>Jaqueline Schaab</dc:creator>
</cp:coreProperties>
</file>