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295" r:id="rId2"/>
    <p:sldId id="293" r:id="rId3"/>
    <p:sldId id="294"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6" r:id="rId71"/>
    <p:sldId id="332" r:id="rId72"/>
    <p:sldId id="334" r:id="rId73"/>
    <p:sldId id="335" r:id="rId74"/>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333333"/>
    <a:srgbClr val="FEAE00"/>
    <a:srgbClr val="4D4D4D"/>
    <a:srgbClr val="66666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6" d="100"/>
          <a:sy n="76" d="100"/>
        </p:scale>
        <p:origin x="1236" y="84"/>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167AE31-E574-447D-A79B-C1FD86AD6362}" type="slidenum">
              <a:rPr lang="en-GB"/>
              <a:pPr/>
              <a:t>‹#›</a:t>
            </a:fld>
            <a:endParaRPr lang="en-GB"/>
          </a:p>
        </p:txBody>
      </p:sp>
    </p:spTree>
    <p:extLst>
      <p:ext uri="{BB962C8B-B14F-4D97-AF65-F5344CB8AC3E}">
        <p14:creationId xmlns:p14="http://schemas.microsoft.com/office/powerpoint/2010/main" val="494249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49D8D28-BBE4-46F4-9689-DF91B3761629}" type="slidenum">
              <a:rPr lang="en-GB"/>
              <a:pPr/>
              <a:t>‹#›</a:t>
            </a:fld>
            <a:endParaRPr lang="en-GB"/>
          </a:p>
        </p:txBody>
      </p:sp>
    </p:spTree>
    <p:extLst>
      <p:ext uri="{BB962C8B-B14F-4D97-AF65-F5344CB8AC3E}">
        <p14:creationId xmlns:p14="http://schemas.microsoft.com/office/powerpoint/2010/main" val="963054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charset="0"/>
                <a:ea typeface="ＭＳ Ｐゴシック" charset="0"/>
                <a:cs typeface="ＭＳ Ｐゴシック" charset="0"/>
              </a:defRPr>
            </a:lvl1pPr>
            <a:lvl2pPr marL="742950" indent="-285750">
              <a:defRPr sz="2400" baseline="-25000">
                <a:solidFill>
                  <a:schemeClr val="tx1"/>
                </a:solidFill>
                <a:latin typeface="Times New Roman" charset="0"/>
                <a:ea typeface="ＭＳ Ｐゴシック" charset="0"/>
              </a:defRPr>
            </a:lvl2pPr>
            <a:lvl3pPr marL="1143000" indent="-228600">
              <a:defRPr sz="2400" baseline="-25000">
                <a:solidFill>
                  <a:schemeClr val="tx1"/>
                </a:solidFill>
                <a:latin typeface="Times New Roman" charset="0"/>
                <a:ea typeface="ＭＳ Ｐゴシック" charset="0"/>
              </a:defRPr>
            </a:lvl3pPr>
            <a:lvl4pPr marL="1600200" indent="-228600">
              <a:defRPr sz="2400" baseline="-25000">
                <a:solidFill>
                  <a:schemeClr val="tx1"/>
                </a:solidFill>
                <a:latin typeface="Times New Roman" charset="0"/>
                <a:ea typeface="ＭＳ Ｐゴシック" charset="0"/>
              </a:defRPr>
            </a:lvl4pPr>
            <a:lvl5pPr marL="2057400" indent="-228600">
              <a:defRPr sz="2400" baseline="-25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New Roman" charset="0"/>
                <a:ea typeface="ＭＳ Ｐゴシック" charset="0"/>
              </a:defRPr>
            </a:lvl9pPr>
          </a:lstStyle>
          <a:p>
            <a:r>
              <a:rPr lang="nl-NL" sz="1200" baseline="0"/>
              <a:t>Sociologie - 1KTEW</a:t>
            </a:r>
          </a:p>
        </p:txBody>
      </p:sp>
      <p:sp>
        <p:nvSpPr>
          <p:cNvPr id="122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charset="0"/>
                <a:ea typeface="ＭＳ Ｐゴシック" charset="0"/>
                <a:cs typeface="ＭＳ Ｐゴシック" charset="0"/>
              </a:defRPr>
            </a:lvl1pPr>
            <a:lvl2pPr marL="742950" indent="-285750">
              <a:defRPr sz="2400" baseline="-25000">
                <a:solidFill>
                  <a:schemeClr val="tx1"/>
                </a:solidFill>
                <a:latin typeface="Times New Roman" charset="0"/>
                <a:ea typeface="ＭＳ Ｐゴシック" charset="0"/>
              </a:defRPr>
            </a:lvl2pPr>
            <a:lvl3pPr marL="1143000" indent="-228600">
              <a:defRPr sz="2400" baseline="-25000">
                <a:solidFill>
                  <a:schemeClr val="tx1"/>
                </a:solidFill>
                <a:latin typeface="Times New Roman" charset="0"/>
                <a:ea typeface="ＭＳ Ｐゴシック" charset="0"/>
              </a:defRPr>
            </a:lvl3pPr>
            <a:lvl4pPr marL="1600200" indent="-228600">
              <a:defRPr sz="2400" baseline="-25000">
                <a:solidFill>
                  <a:schemeClr val="tx1"/>
                </a:solidFill>
                <a:latin typeface="Times New Roman" charset="0"/>
                <a:ea typeface="ＭＳ Ｐゴシック" charset="0"/>
              </a:defRPr>
            </a:lvl4pPr>
            <a:lvl5pPr marL="2057400" indent="-228600">
              <a:defRPr sz="2400" baseline="-25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New Roman" charset="0"/>
                <a:ea typeface="ＭＳ Ｐゴシック" charset="0"/>
              </a:defRPr>
            </a:lvl9pPr>
          </a:lstStyle>
          <a:p>
            <a:fld id="{1F49BF8F-1192-A245-9D84-E86D1A561B8D}" type="slidenum">
              <a:rPr lang="nl-NL" sz="1200" baseline="0"/>
              <a:pPr/>
              <a:t>8</a:t>
            </a:fld>
            <a:endParaRPr lang="nl-NL" sz="1200" baseline="0"/>
          </a:p>
        </p:txBody>
      </p:sp>
      <p:sp>
        <p:nvSpPr>
          <p:cNvPr id="12291" name="Rectangle 1026"/>
          <p:cNvSpPr>
            <a:spLocks noChangeArrowheads="1"/>
          </p:cNvSpPr>
          <p:nvPr/>
        </p:nvSpPr>
        <p:spPr bwMode="auto">
          <a:xfrm>
            <a:off x="3886200" y="6350"/>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nl-NL"/>
          </a:p>
        </p:txBody>
      </p:sp>
      <p:sp>
        <p:nvSpPr>
          <p:cNvPr id="12292" name="Rectangle 1027"/>
          <p:cNvSpPr>
            <a:spLocks noChangeArrowheads="1"/>
          </p:cNvSpPr>
          <p:nvPr/>
        </p:nvSpPr>
        <p:spPr bwMode="auto">
          <a:xfrm>
            <a:off x="3886200" y="87074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defTabSz="762000"/>
            <a:r>
              <a:rPr lang="nl-NL" sz="1000" i="1"/>
              <a:t>43</a:t>
            </a:r>
          </a:p>
        </p:txBody>
      </p:sp>
      <p:sp>
        <p:nvSpPr>
          <p:cNvPr id="12293" name="Rectangle 1028"/>
          <p:cNvSpPr>
            <a:spLocks noChangeArrowheads="1"/>
          </p:cNvSpPr>
          <p:nvPr/>
        </p:nvSpPr>
        <p:spPr bwMode="auto">
          <a:xfrm>
            <a:off x="0" y="87074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nl-NL"/>
          </a:p>
        </p:txBody>
      </p:sp>
      <p:sp>
        <p:nvSpPr>
          <p:cNvPr id="12294" name="Rectangle 1029"/>
          <p:cNvSpPr>
            <a:spLocks noChangeArrowheads="1"/>
          </p:cNvSpPr>
          <p:nvPr/>
        </p:nvSpPr>
        <p:spPr bwMode="auto">
          <a:xfrm>
            <a:off x="0" y="6350"/>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nl-NL"/>
          </a:p>
        </p:txBody>
      </p:sp>
      <p:sp>
        <p:nvSpPr>
          <p:cNvPr id="12295" name="Rectangle 1030"/>
          <p:cNvSpPr>
            <a:spLocks noGrp="1" noRot="1" noChangeAspect="1" noChangeArrowheads="1"/>
          </p:cNvSpPr>
          <p:nvPr>
            <p:ph type="sldImg"/>
          </p:nvPr>
        </p:nvSpPr>
        <p:spPr>
          <a:xfrm>
            <a:off x="1150938" y="692150"/>
            <a:ext cx="4556125" cy="3416300"/>
          </a:xfrm>
          <a:ln w="12700" cap="flat">
            <a:solidFill>
              <a:schemeClr val="tx1"/>
            </a:solidFill>
          </a:ln>
        </p:spPr>
      </p:sp>
      <p:sp>
        <p:nvSpPr>
          <p:cNvPr id="12296" name="Rectangle 103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88" tIns="44450" rIns="90488" bIns="44450"/>
          <a:lstStyle/>
          <a:p>
            <a:endParaRPr lang="nl-NL">
              <a:ea typeface="ＭＳ Ｐゴシック" charset="0"/>
              <a:cs typeface="ＭＳ Ｐゴシック" charset="0"/>
            </a:endParaRPr>
          </a:p>
        </p:txBody>
      </p:sp>
    </p:spTree>
    <p:extLst>
      <p:ext uri="{BB962C8B-B14F-4D97-AF65-F5344CB8AC3E}">
        <p14:creationId xmlns:p14="http://schemas.microsoft.com/office/powerpoint/2010/main" val="1174257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94E226A-DCC0-4BA7-A483-668C8AB15361}" type="slidenum">
              <a:rPr lang="en-US" sz="1200" smtClean="0"/>
              <a:pPr eaLnBrk="1" hangingPunct="1"/>
              <a:t>41</a:t>
            </a:fld>
            <a:endParaRPr 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04308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71D23BA0-3945-4683-9433-4229A93C67D9}" type="slidenum">
              <a:rPr lang="en-US" sz="1200" smtClean="0"/>
              <a:pPr eaLnBrk="1" hangingPunct="1"/>
              <a:t>42</a:t>
            </a:fld>
            <a:endParaRPr lang="en-US"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60709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3093AF9-A686-4E58-B5FF-88C49F970FD1}" type="slidenum">
              <a:rPr lang="en-US" sz="1200" smtClean="0"/>
              <a:pPr eaLnBrk="1" hangingPunct="1"/>
              <a:t>43</a:t>
            </a:fld>
            <a:endParaRPr lang="en-US"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65127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34E16C8-A1C5-49B9-B943-7C684DD7B1FC}" type="slidenum">
              <a:rPr lang="en-US" sz="1200" smtClean="0"/>
              <a:pPr eaLnBrk="1" hangingPunct="1"/>
              <a:t>44</a:t>
            </a:fld>
            <a:endParaRPr lang="en-US" sz="12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97342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85974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18959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87057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34977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5689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67728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charset="0"/>
                <a:ea typeface="ＭＳ Ｐゴシック" charset="0"/>
                <a:cs typeface="ＭＳ Ｐゴシック" charset="0"/>
              </a:defRPr>
            </a:lvl1pPr>
            <a:lvl2pPr marL="742950" indent="-285750">
              <a:defRPr sz="2400" baseline="-25000">
                <a:solidFill>
                  <a:schemeClr val="tx1"/>
                </a:solidFill>
                <a:latin typeface="Times New Roman" charset="0"/>
                <a:ea typeface="ＭＳ Ｐゴシック" charset="0"/>
              </a:defRPr>
            </a:lvl2pPr>
            <a:lvl3pPr marL="1143000" indent="-228600">
              <a:defRPr sz="2400" baseline="-25000">
                <a:solidFill>
                  <a:schemeClr val="tx1"/>
                </a:solidFill>
                <a:latin typeface="Times New Roman" charset="0"/>
                <a:ea typeface="ＭＳ Ｐゴシック" charset="0"/>
              </a:defRPr>
            </a:lvl3pPr>
            <a:lvl4pPr marL="1600200" indent="-228600">
              <a:defRPr sz="2400" baseline="-25000">
                <a:solidFill>
                  <a:schemeClr val="tx1"/>
                </a:solidFill>
                <a:latin typeface="Times New Roman" charset="0"/>
                <a:ea typeface="ＭＳ Ｐゴシック" charset="0"/>
              </a:defRPr>
            </a:lvl4pPr>
            <a:lvl5pPr marL="2057400" indent="-228600">
              <a:defRPr sz="2400" baseline="-25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New Roman" charset="0"/>
                <a:ea typeface="ＭＳ Ｐゴシック" charset="0"/>
              </a:defRPr>
            </a:lvl9pPr>
          </a:lstStyle>
          <a:p>
            <a:fld id="{5E7FFBD3-D355-9049-BA85-F29521912511}" type="slidenum">
              <a:rPr lang="en-US" sz="1200" baseline="0"/>
              <a:pPr/>
              <a:t>9</a:t>
            </a:fld>
            <a:endParaRPr lang="en-US" sz="1200" baseline="0"/>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81258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65061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6502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2312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5D995126-DC57-4EA2-8382-F58EEECCE7BC}" type="slidenum">
              <a:rPr lang="en-US" sz="1200"/>
              <a:pPr algn="r" eaLnBrk="1" hangingPunct="1"/>
              <a:t>54</a:t>
            </a:fld>
            <a:endParaRPr 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89537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41677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26217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13971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910751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3F5D90C3-9983-4038-B69F-686CFBC2EDA7}" type="slidenum">
              <a:rPr lang="en-GB" sz="1200">
                <a:latin typeface="Calibri" pitchFamily="34" charset="0"/>
              </a:rPr>
              <a:pPr algn="r" eaLnBrk="1" hangingPunct="1"/>
              <a:t>59</a:t>
            </a:fld>
            <a:endParaRPr lang="en-GB" sz="1200">
              <a:latin typeface="Calibri"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GB" smtClean="0"/>
              <a:t>Most important sources of chronic stress – relative risks and population attributable risk</a:t>
            </a:r>
          </a:p>
          <a:p>
            <a:pPr>
              <a:spcBef>
                <a:spcPct val="0"/>
              </a:spcBef>
            </a:pPr>
            <a:endParaRPr lang="en-GB" smtClean="0"/>
          </a:p>
          <a:p>
            <a:pPr>
              <a:spcBef>
                <a:spcPct val="0"/>
              </a:spcBef>
            </a:pPr>
            <a:r>
              <a:rPr lang="en-GB" smtClean="0"/>
              <a:t>Pointer – underlying source of stress:  Social anxiety</a:t>
            </a:r>
          </a:p>
          <a:p>
            <a:pPr>
              <a:spcBef>
                <a:spcPct val="0"/>
              </a:spcBef>
            </a:pPr>
            <a:endParaRPr lang="en-GB" smtClean="0"/>
          </a:p>
          <a:p>
            <a:pPr>
              <a:spcBef>
                <a:spcPct val="0"/>
              </a:spcBef>
            </a:pPr>
            <a:r>
              <a:rPr lang="en-GB" smtClean="0"/>
              <a:t>Eyes of others</a:t>
            </a:r>
          </a:p>
          <a:p>
            <a:pPr>
              <a:spcBef>
                <a:spcPct val="0"/>
              </a:spcBef>
            </a:pPr>
            <a:endParaRPr lang="en-GB" smtClean="0"/>
          </a:p>
          <a:p>
            <a:pPr>
              <a:spcBef>
                <a:spcPct val="0"/>
              </a:spcBef>
            </a:pPr>
            <a:r>
              <a:rPr lang="en-GB" smtClean="0"/>
              <a:t>Social Gateway</a:t>
            </a:r>
          </a:p>
        </p:txBody>
      </p:sp>
    </p:spTree>
    <p:extLst>
      <p:ext uri="{BB962C8B-B14F-4D97-AF65-F5344CB8AC3E}">
        <p14:creationId xmlns:p14="http://schemas.microsoft.com/office/powerpoint/2010/main" val="1157485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71106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84778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6D1DE8CE-C5F4-4152-B7F7-3F0A7380FD1A}" type="slidenum">
              <a:rPr lang="en-US" sz="1200" smtClean="0"/>
              <a:pPr eaLnBrk="1" hangingPunct="1"/>
              <a:t>61</a:t>
            </a:fld>
            <a:endParaRPr lang="en-US" sz="1200" smtClean="0"/>
          </a:p>
        </p:txBody>
      </p:sp>
    </p:spTree>
    <p:extLst>
      <p:ext uri="{BB962C8B-B14F-4D97-AF65-F5344CB8AC3E}">
        <p14:creationId xmlns:p14="http://schemas.microsoft.com/office/powerpoint/2010/main" val="12022686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extLst>
      <p:ext uri="{BB962C8B-B14F-4D97-AF65-F5344CB8AC3E}">
        <p14:creationId xmlns:p14="http://schemas.microsoft.com/office/powerpoint/2010/main" val="583091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extLst>
      <p:ext uri="{BB962C8B-B14F-4D97-AF65-F5344CB8AC3E}">
        <p14:creationId xmlns:p14="http://schemas.microsoft.com/office/powerpoint/2010/main" val="683188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extLst>
      <p:ext uri="{BB962C8B-B14F-4D97-AF65-F5344CB8AC3E}">
        <p14:creationId xmlns:p14="http://schemas.microsoft.com/office/powerpoint/2010/main" val="1697887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Tree>
    <p:extLst>
      <p:ext uri="{BB962C8B-B14F-4D97-AF65-F5344CB8AC3E}">
        <p14:creationId xmlns:p14="http://schemas.microsoft.com/office/powerpoint/2010/main" val="40593809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C7AB995-A673-43AF-886C-5A14B71E852F}" type="slidenum">
              <a:rPr lang="en-US" sz="1200" smtClean="0"/>
              <a:pPr eaLnBrk="1" hangingPunct="1"/>
              <a:t>66</a:t>
            </a:fld>
            <a:endParaRPr lang="en-US" sz="1200" smtClean="0"/>
          </a:p>
        </p:txBody>
      </p:sp>
    </p:spTree>
    <p:extLst>
      <p:ext uri="{BB962C8B-B14F-4D97-AF65-F5344CB8AC3E}">
        <p14:creationId xmlns:p14="http://schemas.microsoft.com/office/powerpoint/2010/main" val="11641211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03436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74826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2142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3BF1AE0-1BD7-4DA5-AA21-37FBF599A897}" type="slidenum">
              <a:rPr lang="en-US" sz="1200" smtClean="0"/>
              <a:pPr eaLnBrk="1" hangingPunct="1"/>
              <a:t>35</a:t>
            </a:fld>
            <a:endParaRPr lang="en-US" sz="1200" smtClean="0"/>
          </a:p>
        </p:txBody>
      </p:sp>
    </p:spTree>
    <p:extLst>
      <p:ext uri="{BB962C8B-B14F-4D97-AF65-F5344CB8AC3E}">
        <p14:creationId xmlns:p14="http://schemas.microsoft.com/office/powerpoint/2010/main" val="3496439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267BCDB9-0168-49A5-AC01-0A400CB8F2E7}" type="slidenum">
              <a:rPr lang="en-GB" sz="1200"/>
              <a:pPr algn="r" eaLnBrk="1" hangingPunct="1"/>
              <a:t>36</a:t>
            </a:fld>
            <a:endParaRPr lang="en-GB"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b="1" smtClean="0">
                <a:solidFill>
                  <a:schemeClr val="accent2"/>
                </a:solidFill>
              </a:rPr>
              <a:t>The public and policy response?</a:t>
            </a:r>
          </a:p>
          <a:p>
            <a:pPr lvl="1" eaLnBrk="1" hangingPunct="1"/>
            <a:endParaRPr lang="en-GB" b="1" smtClean="0"/>
          </a:p>
          <a:p>
            <a:pPr lvl="2" eaLnBrk="1" hangingPunct="1"/>
            <a:r>
              <a:rPr lang="en-GB" b="1" smtClean="0"/>
              <a:t>more:-</a:t>
            </a:r>
          </a:p>
          <a:p>
            <a:pPr lvl="3" eaLnBrk="1" hangingPunct="1"/>
            <a:r>
              <a:rPr lang="en-GB" b="1" smtClean="0"/>
              <a:t>Police</a:t>
            </a:r>
          </a:p>
          <a:p>
            <a:pPr lvl="3" eaLnBrk="1" hangingPunct="1"/>
            <a:r>
              <a:rPr lang="en-GB" b="1" smtClean="0"/>
              <a:t>Doctors</a:t>
            </a:r>
          </a:p>
          <a:p>
            <a:pPr lvl="3" eaLnBrk="1" hangingPunct="1"/>
            <a:r>
              <a:rPr lang="en-GB" b="1" smtClean="0"/>
              <a:t>Social Workers</a:t>
            </a:r>
          </a:p>
          <a:p>
            <a:pPr lvl="3" eaLnBrk="1" hangingPunct="1"/>
            <a:r>
              <a:rPr lang="en-GB" b="1" smtClean="0"/>
              <a:t>Drug rehabilitation units</a:t>
            </a:r>
          </a:p>
          <a:p>
            <a:pPr lvl="3" eaLnBrk="1" hangingPunct="1"/>
            <a:r>
              <a:rPr lang="en-GB" b="1" smtClean="0"/>
              <a:t>Educational Psychologists</a:t>
            </a:r>
          </a:p>
          <a:p>
            <a:pPr lvl="1" eaLnBrk="1" hangingPunct="1"/>
            <a:endParaRPr lang="en-GB" b="1" smtClean="0"/>
          </a:p>
          <a:p>
            <a:pPr eaLnBrk="1" hangingPunct="1"/>
            <a:r>
              <a:rPr lang="en-GB" b="1" smtClean="0"/>
              <a:t>But…services are expensive and only partially effective.</a:t>
            </a:r>
          </a:p>
          <a:p>
            <a:pPr eaLnBrk="1" hangingPunct="1"/>
            <a:endParaRPr lang="en-GB" smtClean="0"/>
          </a:p>
        </p:txBody>
      </p:sp>
    </p:spTree>
    <p:extLst>
      <p:ext uri="{BB962C8B-B14F-4D97-AF65-F5344CB8AC3E}">
        <p14:creationId xmlns:p14="http://schemas.microsoft.com/office/powerpoint/2010/main" val="181420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91098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2CC99DC-CBB2-43D1-A239-0A7DB25192B0}" type="slidenum">
              <a:rPr lang="en-US" sz="1200" smtClean="0"/>
              <a:pPr eaLnBrk="1" hangingPunct="1"/>
              <a:t>38</a:t>
            </a:fld>
            <a:endParaRPr lang="en-US"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7593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7D92D0C5-82DD-4CBC-A13D-708E6FE42CA7}" type="slidenum">
              <a:rPr lang="en-US" sz="1200" smtClean="0"/>
              <a:pPr eaLnBrk="1" hangingPunct="1"/>
              <a:t>39</a:t>
            </a:fld>
            <a:endParaRPr 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77194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7C240E14-528B-44D2-AB76-415BACA4D955}" type="slidenum">
              <a:rPr lang="en-US" sz="1200" smtClean="0"/>
              <a:pPr eaLnBrk="1" hangingPunct="1"/>
              <a:t>40</a:t>
            </a:fld>
            <a:endParaRPr lang="en-US" sz="12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57507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146" name="Rectangle 1026"/>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fr-FR" noProof="0" smtClean="0"/>
              <a:t>Modifiez le style des sous-titres du masque</a:t>
            </a:r>
            <a:endParaRPr lang="en-GB" noProof="0" smtClean="0"/>
          </a:p>
        </p:txBody>
      </p:sp>
      <p:sp>
        <p:nvSpPr>
          <p:cNvPr id="6147" name="Rectangle 1027"/>
          <p:cNvSpPr>
            <a:spLocks noGrp="1" noChangeArrowheads="1"/>
          </p:cNvSpPr>
          <p:nvPr>
            <p:ph type="sldNum" sz="quarter" idx="4"/>
          </p:nvPr>
        </p:nvSpPr>
        <p:spPr>
          <a:xfrm>
            <a:off x="6553200" y="6248400"/>
            <a:ext cx="1905000" cy="457200"/>
          </a:xfrm>
        </p:spPr>
        <p:txBody>
          <a:bodyPr/>
          <a:lstStyle>
            <a:lvl1pPr algn="r">
              <a:defRPr>
                <a:solidFill>
                  <a:schemeClr val="tx1"/>
                </a:solidFill>
              </a:defRPr>
            </a:lvl1pPr>
          </a:lstStyle>
          <a:p>
            <a:fld id="{FE18EE0C-9327-4D7C-A1E8-F391D9B909B4}" type="slidenum">
              <a:rPr lang="en-GB"/>
              <a:pPr/>
              <a:t>‹#›</a:t>
            </a:fld>
            <a:endParaRPr lang="en-GB"/>
          </a:p>
        </p:txBody>
      </p:sp>
      <p:sp>
        <p:nvSpPr>
          <p:cNvPr id="6149" name="Rectangle 1029"/>
          <p:cNvSpPr>
            <a:spLocks noGrp="1" noChangeArrowheads="1"/>
          </p:cNvSpPr>
          <p:nvPr>
            <p:ph type="ctrTitle"/>
          </p:nvPr>
        </p:nvSpPr>
        <p:spPr>
          <a:xfrm>
            <a:off x="685800" y="2286000"/>
            <a:ext cx="7772400" cy="1143000"/>
          </a:xfrm>
        </p:spPr>
        <p:txBody>
          <a:bodyPr/>
          <a:lstStyle>
            <a:lvl1pPr>
              <a:defRPr/>
            </a:lvl1pPr>
          </a:lstStyle>
          <a:p>
            <a:pPr lvl="0"/>
            <a:r>
              <a:rPr lang="fr-FR" noProof="0" smtClean="0"/>
              <a:t>Modifiez le style du titre</a:t>
            </a:r>
            <a:endParaRPr lang="en-GB"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numéro de diapositive 3"/>
          <p:cNvSpPr>
            <a:spLocks noGrp="1"/>
          </p:cNvSpPr>
          <p:nvPr>
            <p:ph type="sldNum" sz="quarter" idx="10"/>
          </p:nvPr>
        </p:nvSpPr>
        <p:spPr/>
        <p:txBody>
          <a:bodyPr/>
          <a:lstStyle>
            <a:lvl1pPr>
              <a:defRPr/>
            </a:lvl1pPr>
          </a:lstStyle>
          <a:p>
            <a:fld id="{2441B0DC-D26B-49A0-A005-B0FDCBC1196A}" type="slidenum">
              <a:rPr lang="en-GB"/>
              <a:pPr/>
              <a:t>‹#›</a:t>
            </a:fld>
            <a:endParaRPr lang="en-GB"/>
          </a:p>
        </p:txBody>
      </p:sp>
    </p:spTree>
    <p:extLst>
      <p:ext uri="{BB962C8B-B14F-4D97-AF65-F5344CB8AC3E}">
        <p14:creationId xmlns:p14="http://schemas.microsoft.com/office/powerpoint/2010/main" val="267831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72300" y="0"/>
            <a:ext cx="2095500" cy="5867400"/>
          </a:xfrm>
        </p:spPr>
        <p:txBody>
          <a:bodyPr vert="eaVert"/>
          <a:lstStyle/>
          <a:p>
            <a:r>
              <a:rPr lang="fr-FR" smtClean="0"/>
              <a:t>Modifiez le style du titre</a:t>
            </a:r>
            <a:endParaRPr lang="fr-BE"/>
          </a:p>
        </p:txBody>
      </p:sp>
      <p:sp>
        <p:nvSpPr>
          <p:cNvPr id="3" name="Espace réservé du texte vertical 2"/>
          <p:cNvSpPr>
            <a:spLocks noGrp="1"/>
          </p:cNvSpPr>
          <p:nvPr>
            <p:ph type="body" orient="vert" idx="1"/>
          </p:nvPr>
        </p:nvSpPr>
        <p:spPr>
          <a:xfrm>
            <a:off x="685800" y="0"/>
            <a:ext cx="6134100" cy="58674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numéro de diapositive 3"/>
          <p:cNvSpPr>
            <a:spLocks noGrp="1"/>
          </p:cNvSpPr>
          <p:nvPr>
            <p:ph type="sldNum" sz="quarter" idx="10"/>
          </p:nvPr>
        </p:nvSpPr>
        <p:spPr/>
        <p:txBody>
          <a:bodyPr/>
          <a:lstStyle>
            <a:lvl1pPr>
              <a:defRPr/>
            </a:lvl1pPr>
          </a:lstStyle>
          <a:p>
            <a:fld id="{3D767B1F-DC76-4450-8731-9CF095E6C72B}" type="slidenum">
              <a:rPr lang="en-GB"/>
              <a:pPr/>
              <a:t>‹#›</a:t>
            </a:fld>
            <a:endParaRPr lang="en-GB"/>
          </a:p>
        </p:txBody>
      </p:sp>
    </p:spTree>
    <p:extLst>
      <p:ext uri="{BB962C8B-B14F-4D97-AF65-F5344CB8AC3E}">
        <p14:creationId xmlns:p14="http://schemas.microsoft.com/office/powerpoint/2010/main" val="313666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numéro de diapositive 3"/>
          <p:cNvSpPr>
            <a:spLocks noGrp="1"/>
          </p:cNvSpPr>
          <p:nvPr>
            <p:ph type="sldNum" sz="quarter" idx="10"/>
          </p:nvPr>
        </p:nvSpPr>
        <p:spPr/>
        <p:txBody>
          <a:bodyPr/>
          <a:lstStyle>
            <a:lvl1pPr>
              <a:defRPr/>
            </a:lvl1pPr>
          </a:lstStyle>
          <a:p>
            <a:fld id="{084E7DA6-ECB6-4A6F-B549-F8D7C10BFC29}" type="slidenum">
              <a:rPr lang="en-GB"/>
              <a:pPr/>
              <a:t>‹#›</a:t>
            </a:fld>
            <a:endParaRPr lang="en-GB"/>
          </a:p>
        </p:txBody>
      </p:sp>
    </p:spTree>
    <p:extLst>
      <p:ext uri="{BB962C8B-B14F-4D97-AF65-F5344CB8AC3E}">
        <p14:creationId xmlns:p14="http://schemas.microsoft.com/office/powerpoint/2010/main" val="12896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Espace réservé du numéro de diapositive 3"/>
          <p:cNvSpPr>
            <a:spLocks noGrp="1"/>
          </p:cNvSpPr>
          <p:nvPr>
            <p:ph type="sldNum" sz="quarter" idx="10"/>
          </p:nvPr>
        </p:nvSpPr>
        <p:spPr/>
        <p:txBody>
          <a:bodyPr/>
          <a:lstStyle>
            <a:lvl1pPr>
              <a:defRPr/>
            </a:lvl1pPr>
          </a:lstStyle>
          <a:p>
            <a:fld id="{9CFCA53F-244E-4A62-AA64-B72C61C85899}" type="slidenum">
              <a:rPr lang="en-GB"/>
              <a:pPr/>
              <a:t>‹#›</a:t>
            </a:fld>
            <a:endParaRPr lang="en-GB"/>
          </a:p>
        </p:txBody>
      </p:sp>
    </p:spTree>
    <p:extLst>
      <p:ext uri="{BB962C8B-B14F-4D97-AF65-F5344CB8AC3E}">
        <p14:creationId xmlns:p14="http://schemas.microsoft.com/office/powerpoint/2010/main" val="415255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sz="half" idx="1"/>
          </p:nvPr>
        </p:nvSpPr>
        <p:spPr>
          <a:xfrm>
            <a:off x="685800" y="11430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1430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numéro de diapositive 4"/>
          <p:cNvSpPr>
            <a:spLocks noGrp="1"/>
          </p:cNvSpPr>
          <p:nvPr>
            <p:ph type="sldNum" sz="quarter" idx="10"/>
          </p:nvPr>
        </p:nvSpPr>
        <p:spPr/>
        <p:txBody>
          <a:bodyPr/>
          <a:lstStyle>
            <a:lvl1pPr>
              <a:defRPr/>
            </a:lvl1pPr>
          </a:lstStyle>
          <a:p>
            <a:fld id="{BDF9ADC4-D5A2-40FA-8E35-59380FCA54F0}" type="slidenum">
              <a:rPr lang="en-GB"/>
              <a:pPr/>
              <a:t>‹#›</a:t>
            </a:fld>
            <a:endParaRPr lang="en-GB"/>
          </a:p>
        </p:txBody>
      </p:sp>
    </p:spTree>
    <p:extLst>
      <p:ext uri="{BB962C8B-B14F-4D97-AF65-F5344CB8AC3E}">
        <p14:creationId xmlns:p14="http://schemas.microsoft.com/office/powerpoint/2010/main" val="2211504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u numéro de diapositive 6"/>
          <p:cNvSpPr>
            <a:spLocks noGrp="1"/>
          </p:cNvSpPr>
          <p:nvPr>
            <p:ph type="sldNum" sz="quarter" idx="10"/>
          </p:nvPr>
        </p:nvSpPr>
        <p:spPr/>
        <p:txBody>
          <a:bodyPr/>
          <a:lstStyle>
            <a:lvl1pPr>
              <a:defRPr/>
            </a:lvl1pPr>
          </a:lstStyle>
          <a:p>
            <a:fld id="{846DFA84-A71A-47E6-A7E1-923504007228}" type="slidenum">
              <a:rPr lang="en-GB"/>
              <a:pPr/>
              <a:t>‹#›</a:t>
            </a:fld>
            <a:endParaRPr lang="en-GB"/>
          </a:p>
        </p:txBody>
      </p:sp>
    </p:spTree>
    <p:extLst>
      <p:ext uri="{BB962C8B-B14F-4D97-AF65-F5344CB8AC3E}">
        <p14:creationId xmlns:p14="http://schemas.microsoft.com/office/powerpoint/2010/main" val="159198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numéro de diapositive 2"/>
          <p:cNvSpPr>
            <a:spLocks noGrp="1"/>
          </p:cNvSpPr>
          <p:nvPr>
            <p:ph type="sldNum" sz="quarter" idx="10"/>
          </p:nvPr>
        </p:nvSpPr>
        <p:spPr/>
        <p:txBody>
          <a:bodyPr/>
          <a:lstStyle>
            <a:lvl1pPr>
              <a:defRPr/>
            </a:lvl1pPr>
          </a:lstStyle>
          <a:p>
            <a:fld id="{FDC6592C-D9BF-4E1D-ADDC-5A2904A83100}" type="slidenum">
              <a:rPr lang="en-GB"/>
              <a:pPr/>
              <a:t>‹#›</a:t>
            </a:fld>
            <a:endParaRPr lang="en-GB"/>
          </a:p>
        </p:txBody>
      </p:sp>
    </p:spTree>
    <p:extLst>
      <p:ext uri="{BB962C8B-B14F-4D97-AF65-F5344CB8AC3E}">
        <p14:creationId xmlns:p14="http://schemas.microsoft.com/office/powerpoint/2010/main" val="107634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lvl1pPr>
              <a:defRPr/>
            </a:lvl1pPr>
          </a:lstStyle>
          <a:p>
            <a:fld id="{56C1929D-BEBF-4FB4-9124-4722D9FD9616}" type="slidenum">
              <a:rPr lang="en-GB"/>
              <a:pPr/>
              <a:t>‹#›</a:t>
            </a:fld>
            <a:endParaRPr lang="en-GB"/>
          </a:p>
        </p:txBody>
      </p:sp>
    </p:spTree>
    <p:extLst>
      <p:ext uri="{BB962C8B-B14F-4D97-AF65-F5344CB8AC3E}">
        <p14:creationId xmlns:p14="http://schemas.microsoft.com/office/powerpoint/2010/main" val="4016354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fld id="{6FECE39E-DE3C-48BE-91B1-41CD58A56E86}" type="slidenum">
              <a:rPr lang="en-GB"/>
              <a:pPr/>
              <a:t>‹#›</a:t>
            </a:fld>
            <a:endParaRPr lang="en-GB"/>
          </a:p>
        </p:txBody>
      </p:sp>
    </p:spTree>
    <p:extLst>
      <p:ext uri="{BB962C8B-B14F-4D97-AF65-F5344CB8AC3E}">
        <p14:creationId xmlns:p14="http://schemas.microsoft.com/office/powerpoint/2010/main" val="2280096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fld id="{4703D930-BE11-4973-8BD9-85C10FBBB6C5}" type="slidenum">
              <a:rPr lang="en-GB"/>
              <a:pPr/>
              <a:t>‹#›</a:t>
            </a:fld>
            <a:endParaRPr lang="en-GB"/>
          </a:p>
        </p:txBody>
      </p:sp>
    </p:spTree>
    <p:extLst>
      <p:ext uri="{BB962C8B-B14F-4D97-AF65-F5344CB8AC3E}">
        <p14:creationId xmlns:p14="http://schemas.microsoft.com/office/powerpoint/2010/main" val="78005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logos_backg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419225"/>
            <a:ext cx="9144000" cy="54387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eader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901700"/>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3"/>
          <p:cNvSpPr>
            <a:spLocks noGrp="1" noChangeArrowheads="1"/>
          </p:cNvSpPr>
          <p:nvPr>
            <p:ph type="body" idx="1"/>
          </p:nvPr>
        </p:nvSpPr>
        <p:spPr bwMode="auto">
          <a:xfrm>
            <a:off x="685800" y="11430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smtClean="0"/>
          </a:p>
        </p:txBody>
      </p:sp>
      <p:sp>
        <p:nvSpPr>
          <p:cNvPr id="1030" name="Rectangle 6"/>
          <p:cNvSpPr>
            <a:spLocks noGrp="1" noChangeArrowheads="1"/>
          </p:cNvSpPr>
          <p:nvPr>
            <p:ph type="sldNum" sz="quarter" idx="4"/>
          </p:nvPr>
        </p:nvSpPr>
        <p:spPr bwMode="auto">
          <a:xfrm>
            <a:off x="6858000" y="6477000"/>
            <a:ext cx="1219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2"/>
                </a:solidFill>
                <a:latin typeface="+mn-lt"/>
              </a:defRPr>
            </a:lvl1pPr>
          </a:lstStyle>
          <a:p>
            <a:fld id="{30300E61-A401-4E54-8013-9DAA9266E50C}" type="slidenum">
              <a:rPr lang="en-GB"/>
              <a:pPr/>
              <a:t>‹#›</a:t>
            </a:fld>
            <a:endParaRPr lang="en-GB"/>
          </a:p>
        </p:txBody>
      </p:sp>
      <p:sp>
        <p:nvSpPr>
          <p:cNvPr id="1026" name="Rectangle 2"/>
          <p:cNvSpPr>
            <a:spLocks noGrp="1" noChangeArrowheads="1"/>
          </p:cNvSpPr>
          <p:nvPr>
            <p:ph type="title"/>
          </p:nvPr>
        </p:nvSpPr>
        <p:spPr bwMode="auto">
          <a:xfrm>
            <a:off x="1295400" y="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smtClean="0"/>
              <a:t>Modifiez le style du titre</a:t>
            </a:r>
            <a:endParaRPr lang="en-GB"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eaLnBrk="1" fontAlgn="base" hangingPunct="1">
        <a:spcBef>
          <a:spcPct val="0"/>
        </a:spcBef>
        <a:spcAft>
          <a:spcPct val="0"/>
        </a:spcAft>
        <a:defRPr sz="3200">
          <a:solidFill>
            <a:srgbClr val="5F5F5F"/>
          </a:solidFill>
          <a:latin typeface="+mj-lt"/>
          <a:ea typeface="+mj-ea"/>
          <a:cs typeface="+mj-cs"/>
        </a:defRPr>
      </a:lvl1pPr>
      <a:lvl2pPr algn="r" rtl="0" eaLnBrk="1" fontAlgn="base" hangingPunct="1">
        <a:spcBef>
          <a:spcPct val="0"/>
        </a:spcBef>
        <a:spcAft>
          <a:spcPct val="0"/>
        </a:spcAft>
        <a:defRPr sz="3200">
          <a:solidFill>
            <a:srgbClr val="5F5F5F"/>
          </a:solidFill>
          <a:latin typeface="Arial" charset="0"/>
        </a:defRPr>
      </a:lvl2pPr>
      <a:lvl3pPr algn="r" rtl="0" eaLnBrk="1" fontAlgn="base" hangingPunct="1">
        <a:spcBef>
          <a:spcPct val="0"/>
        </a:spcBef>
        <a:spcAft>
          <a:spcPct val="0"/>
        </a:spcAft>
        <a:defRPr sz="3200">
          <a:solidFill>
            <a:srgbClr val="5F5F5F"/>
          </a:solidFill>
          <a:latin typeface="Arial" charset="0"/>
        </a:defRPr>
      </a:lvl3pPr>
      <a:lvl4pPr algn="r" rtl="0" eaLnBrk="1" fontAlgn="base" hangingPunct="1">
        <a:spcBef>
          <a:spcPct val="0"/>
        </a:spcBef>
        <a:spcAft>
          <a:spcPct val="0"/>
        </a:spcAft>
        <a:defRPr sz="3200">
          <a:solidFill>
            <a:srgbClr val="5F5F5F"/>
          </a:solidFill>
          <a:latin typeface="Arial" charset="0"/>
        </a:defRPr>
      </a:lvl4pPr>
      <a:lvl5pPr algn="r" rtl="0" eaLnBrk="1" fontAlgn="base" hangingPunct="1">
        <a:spcBef>
          <a:spcPct val="0"/>
        </a:spcBef>
        <a:spcAft>
          <a:spcPct val="0"/>
        </a:spcAft>
        <a:defRPr sz="3200">
          <a:solidFill>
            <a:srgbClr val="5F5F5F"/>
          </a:solidFill>
          <a:latin typeface="Arial" charset="0"/>
        </a:defRPr>
      </a:lvl5pPr>
      <a:lvl6pPr marL="457200" algn="r" rtl="0" eaLnBrk="1" fontAlgn="base" hangingPunct="1">
        <a:spcBef>
          <a:spcPct val="0"/>
        </a:spcBef>
        <a:spcAft>
          <a:spcPct val="0"/>
        </a:spcAft>
        <a:defRPr sz="3200">
          <a:solidFill>
            <a:srgbClr val="5F5F5F"/>
          </a:solidFill>
          <a:latin typeface="Arial" charset="0"/>
        </a:defRPr>
      </a:lvl6pPr>
      <a:lvl7pPr marL="914400" algn="r" rtl="0" eaLnBrk="1" fontAlgn="base" hangingPunct="1">
        <a:spcBef>
          <a:spcPct val="0"/>
        </a:spcBef>
        <a:spcAft>
          <a:spcPct val="0"/>
        </a:spcAft>
        <a:defRPr sz="3200">
          <a:solidFill>
            <a:srgbClr val="5F5F5F"/>
          </a:solidFill>
          <a:latin typeface="Arial" charset="0"/>
        </a:defRPr>
      </a:lvl7pPr>
      <a:lvl8pPr marL="1371600" algn="r" rtl="0" eaLnBrk="1" fontAlgn="base" hangingPunct="1">
        <a:spcBef>
          <a:spcPct val="0"/>
        </a:spcBef>
        <a:spcAft>
          <a:spcPct val="0"/>
        </a:spcAft>
        <a:defRPr sz="3200">
          <a:solidFill>
            <a:srgbClr val="5F5F5F"/>
          </a:solidFill>
          <a:latin typeface="Arial" charset="0"/>
        </a:defRPr>
      </a:lvl8pPr>
      <a:lvl9pPr marL="1828800" algn="r" rtl="0" eaLnBrk="1" fontAlgn="base" hangingPunct="1">
        <a:spcBef>
          <a:spcPct val="0"/>
        </a:spcBef>
        <a:spcAft>
          <a:spcPct val="0"/>
        </a:spcAft>
        <a:defRPr sz="3200">
          <a:solidFill>
            <a:srgbClr val="5F5F5F"/>
          </a:solidFill>
          <a:latin typeface="Arial" charset="0"/>
        </a:defRPr>
      </a:lvl9pPr>
    </p:titleStyle>
    <p:bodyStyle>
      <a:lvl1pPr marL="342900" indent="-342900" algn="l" rtl="0" eaLnBrk="1" fontAlgn="base" hangingPunct="1">
        <a:spcBef>
          <a:spcPct val="20000"/>
        </a:spcBef>
        <a:spcAft>
          <a:spcPct val="0"/>
        </a:spcAft>
        <a:buChar char="•"/>
        <a:defRPr sz="3200">
          <a:solidFill>
            <a:srgbClr val="5F5F5F"/>
          </a:solidFill>
          <a:latin typeface="+mn-lt"/>
          <a:ea typeface="+mn-ea"/>
          <a:cs typeface="+mn-cs"/>
        </a:defRPr>
      </a:lvl1pPr>
      <a:lvl2pPr marL="742950" indent="-285750" algn="l" rtl="0" eaLnBrk="1" fontAlgn="base" hangingPunct="1">
        <a:spcBef>
          <a:spcPct val="20000"/>
        </a:spcBef>
        <a:spcAft>
          <a:spcPct val="0"/>
        </a:spcAft>
        <a:buChar char="–"/>
        <a:defRPr sz="2500" b="1">
          <a:solidFill>
            <a:schemeClr val="tx1"/>
          </a:solidFill>
          <a:latin typeface="+mn-lt"/>
        </a:defRPr>
      </a:lvl2pPr>
      <a:lvl3pPr marL="1143000" indent="-228600" algn="l" rtl="0" eaLnBrk="1" fontAlgn="base" hangingPunct="1">
        <a:spcBef>
          <a:spcPct val="20000"/>
        </a:spcBef>
        <a:spcAft>
          <a:spcPct val="0"/>
        </a:spcAft>
        <a:buChar char="•"/>
        <a:defRPr sz="2400">
          <a:solidFill>
            <a:srgbClr val="333333"/>
          </a:solidFill>
          <a:latin typeface="+mn-lt"/>
        </a:defRPr>
      </a:lvl3pPr>
      <a:lvl4pPr marL="1600200" indent="-228600" algn="l" rtl="0" eaLnBrk="1" fontAlgn="base" hangingPunct="1">
        <a:spcBef>
          <a:spcPct val="20000"/>
        </a:spcBef>
        <a:spcAft>
          <a:spcPct val="0"/>
        </a:spcAft>
        <a:buChar char="–"/>
        <a:defRPr sz="2000">
          <a:solidFill>
            <a:srgbClr val="5F5F5F"/>
          </a:solidFill>
          <a:latin typeface="+mn-lt"/>
        </a:defRPr>
      </a:lvl4pPr>
      <a:lvl5pPr marL="2057400" indent="-228600" algn="l" rtl="0" eaLnBrk="1" fontAlgn="base" hangingPunct="1">
        <a:spcBef>
          <a:spcPct val="20000"/>
        </a:spcBef>
        <a:spcAft>
          <a:spcPct val="0"/>
        </a:spcAft>
        <a:buChar char="»"/>
        <a:defRPr b="1">
          <a:solidFill>
            <a:srgbClr val="FEAE00"/>
          </a:solidFill>
          <a:latin typeface="+mn-lt"/>
        </a:defRPr>
      </a:lvl5pPr>
      <a:lvl6pPr marL="2514600" indent="-228600" algn="l" rtl="0" eaLnBrk="1" fontAlgn="base" hangingPunct="1">
        <a:spcBef>
          <a:spcPct val="20000"/>
        </a:spcBef>
        <a:spcAft>
          <a:spcPct val="0"/>
        </a:spcAft>
        <a:buChar char="»"/>
        <a:defRPr b="1">
          <a:solidFill>
            <a:srgbClr val="FEAE00"/>
          </a:solidFill>
          <a:latin typeface="+mn-lt"/>
        </a:defRPr>
      </a:lvl6pPr>
      <a:lvl7pPr marL="2971800" indent="-228600" algn="l" rtl="0" eaLnBrk="1" fontAlgn="base" hangingPunct="1">
        <a:spcBef>
          <a:spcPct val="20000"/>
        </a:spcBef>
        <a:spcAft>
          <a:spcPct val="0"/>
        </a:spcAft>
        <a:buChar char="»"/>
        <a:defRPr b="1">
          <a:solidFill>
            <a:srgbClr val="FEAE00"/>
          </a:solidFill>
          <a:latin typeface="+mn-lt"/>
        </a:defRPr>
      </a:lvl7pPr>
      <a:lvl8pPr marL="3429000" indent="-228600" algn="l" rtl="0" eaLnBrk="1" fontAlgn="base" hangingPunct="1">
        <a:spcBef>
          <a:spcPct val="20000"/>
        </a:spcBef>
        <a:spcAft>
          <a:spcPct val="0"/>
        </a:spcAft>
        <a:buChar char="»"/>
        <a:defRPr b="1">
          <a:solidFill>
            <a:srgbClr val="FEAE00"/>
          </a:solidFill>
          <a:latin typeface="+mn-lt"/>
        </a:defRPr>
      </a:lvl8pPr>
      <a:lvl9pPr marL="3886200" indent="-228600" algn="l" rtl="0" eaLnBrk="1" fontAlgn="base" hangingPunct="1">
        <a:spcBef>
          <a:spcPct val="20000"/>
        </a:spcBef>
        <a:spcAft>
          <a:spcPct val="0"/>
        </a:spcAft>
        <a:buChar char="»"/>
        <a:defRPr b="1">
          <a:solidFill>
            <a:srgbClr val="FEAE00"/>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wmf"/></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image" Target="../media/image19.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image" Target="../media/image20.e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wmf"/></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wmf"/></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wmf"/></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wmf"/></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7.wmf"/></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wmf"/></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wmf"/></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29.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7.wmf"/></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wmf"/></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7.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33.emf"/><Relationship Id="rId4" Type="http://schemas.openxmlformats.org/officeDocument/2006/relationships/oleObject" Target="../embeddings/oleObject4.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36.emf"/><Relationship Id="rId4" Type="http://schemas.openxmlformats.org/officeDocument/2006/relationships/oleObject" Target="../embeddings/oleObject5.bin"/></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38.emf"/><Relationship Id="rId4" Type="http://schemas.openxmlformats.org/officeDocument/2006/relationships/oleObject" Target="../embeddings/oleObject6.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39.png"/><Relationship Id="rId5" Type="http://schemas.openxmlformats.org/officeDocument/2006/relationships/oleObject" Target="../embeddings/Microsoft_Excel_97-2003_Worksheet1.xls"/><Relationship Id="rId4" Type="http://schemas.openxmlformats.org/officeDocument/2006/relationships/oleObject" Target="../embeddings/oleObject7.bin"/></Relationships>
</file>

<file path=ppt/slides/_rels/slide6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42.jpeg"/><Relationship Id="rId4" Type="http://schemas.openxmlformats.org/officeDocument/2006/relationships/image" Target="../media/image1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p:cNvSpPr>
            <a:spLocks noChangeArrowheads="1"/>
          </p:cNvSpPr>
          <p:nvPr/>
        </p:nvSpPr>
        <p:spPr bwMode="auto">
          <a:xfrm>
            <a:off x="215900" y="230188"/>
            <a:ext cx="2735263" cy="3656012"/>
          </a:xfrm>
          <a:prstGeom prst="rect">
            <a:avLst/>
          </a:prstGeom>
          <a:solidFill>
            <a:srgbClr val="FEAE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
        <p:nvSpPr>
          <p:cNvPr id="2050" name="Rectangle 2"/>
          <p:cNvSpPr>
            <a:spLocks noGrp="1" noChangeArrowheads="1"/>
          </p:cNvSpPr>
          <p:nvPr>
            <p:ph type="ctrTitle"/>
          </p:nvPr>
        </p:nvSpPr>
        <p:spPr>
          <a:xfrm>
            <a:off x="82550" y="3962400"/>
            <a:ext cx="8458200" cy="1066800"/>
          </a:xfrm>
        </p:spPr>
        <p:txBody>
          <a:bodyPr/>
          <a:lstStyle/>
          <a:p>
            <a:pPr algn="l"/>
            <a:r>
              <a:rPr lang="nl-BE" sz="3400" dirty="0" err="1" smtClean="0">
                <a:solidFill>
                  <a:srgbClr val="FEAE00"/>
                </a:solidFill>
              </a:rPr>
              <a:t>Combattre</a:t>
            </a:r>
            <a:r>
              <a:rPr lang="nl-BE" sz="3400" dirty="0" smtClean="0">
                <a:solidFill>
                  <a:srgbClr val="FEAE00"/>
                </a:solidFill>
              </a:rPr>
              <a:t> la </a:t>
            </a:r>
            <a:r>
              <a:rPr lang="nl-BE" sz="3400" dirty="0" err="1" smtClean="0">
                <a:solidFill>
                  <a:srgbClr val="FEAE00"/>
                </a:solidFill>
              </a:rPr>
              <a:t>pauvreté</a:t>
            </a:r>
            <a:r>
              <a:rPr lang="nl-BE" sz="3400" dirty="0" smtClean="0">
                <a:solidFill>
                  <a:srgbClr val="FEAE00"/>
                </a:solidFill>
              </a:rPr>
              <a:t> par </a:t>
            </a:r>
            <a:r>
              <a:rPr lang="nl-BE" sz="3400" dirty="0" err="1" smtClean="0">
                <a:solidFill>
                  <a:srgbClr val="FEAE00"/>
                </a:solidFill>
              </a:rPr>
              <a:t>l’inclusion</a:t>
            </a:r>
            <a:r>
              <a:rPr lang="nl-BE" sz="3400" dirty="0" smtClean="0">
                <a:solidFill>
                  <a:srgbClr val="FEAE00"/>
                </a:solidFill>
              </a:rPr>
              <a:t> </a:t>
            </a:r>
            <a:r>
              <a:rPr lang="nl-BE" sz="3400" dirty="0" err="1" smtClean="0">
                <a:solidFill>
                  <a:srgbClr val="FEAE00"/>
                </a:solidFill>
              </a:rPr>
              <a:t>active</a:t>
            </a:r>
            <a:r>
              <a:rPr lang="nl-BE" sz="3400" dirty="0" smtClean="0">
                <a:solidFill>
                  <a:srgbClr val="FEAE00"/>
                </a:solidFill>
              </a:rPr>
              <a:t/>
            </a:r>
            <a:br>
              <a:rPr lang="nl-BE" sz="3400" dirty="0" smtClean="0">
                <a:solidFill>
                  <a:srgbClr val="FEAE00"/>
                </a:solidFill>
              </a:rPr>
            </a:br>
            <a:r>
              <a:rPr lang="nl-BE" sz="3400" dirty="0" smtClean="0">
                <a:solidFill>
                  <a:srgbClr val="FEAE00"/>
                </a:solidFill>
              </a:rPr>
              <a:t>Armoede bestrijden via actieve inclusie</a:t>
            </a:r>
            <a:endParaRPr lang="en-GB" sz="3400" dirty="0">
              <a:solidFill>
                <a:srgbClr val="FEAE00"/>
              </a:solidFill>
            </a:endParaRPr>
          </a:p>
        </p:txBody>
      </p:sp>
      <p:sp>
        <p:nvSpPr>
          <p:cNvPr id="2051" name="Rectangle 3"/>
          <p:cNvSpPr>
            <a:spLocks noGrp="1" noChangeArrowheads="1"/>
          </p:cNvSpPr>
          <p:nvPr>
            <p:ph type="subTitle" idx="1"/>
          </p:nvPr>
        </p:nvSpPr>
        <p:spPr>
          <a:xfrm>
            <a:off x="217286" y="5257800"/>
            <a:ext cx="8458200" cy="609600"/>
          </a:xfrm>
        </p:spPr>
        <p:txBody>
          <a:bodyPr/>
          <a:lstStyle/>
          <a:p>
            <a:pPr algn="l"/>
            <a:r>
              <a:rPr lang="nl-BE" sz="2000" b="1" dirty="0" smtClean="0">
                <a:solidFill>
                  <a:srgbClr val="808080"/>
                </a:solidFill>
              </a:rPr>
              <a:t>19/01/2012</a:t>
            </a:r>
            <a:endParaRPr lang="en-GB" sz="2000" b="1" dirty="0">
              <a:solidFill>
                <a:srgbClr val="808080"/>
              </a:solidFill>
            </a:endParaRPr>
          </a:p>
        </p:txBody>
      </p:sp>
      <p:pic>
        <p:nvPicPr>
          <p:cNvPr id="2054" name="Picture 6" descr="POD_logo_gro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5562600"/>
            <a:ext cx="1968500" cy="1057275"/>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ppt_cove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30188"/>
            <a:ext cx="5988050" cy="365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935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3" y="488500"/>
            <a:ext cx="7870825" cy="635000"/>
          </a:xfrm>
        </p:spPr>
        <p:txBody>
          <a:bodyPr/>
          <a:lstStyle/>
          <a:p>
            <a:r>
              <a:rPr lang="nl-NL" sz="3200" b="1" dirty="0" smtClean="0">
                <a:latin typeface="Calibri"/>
                <a:cs typeface="Calibri"/>
              </a:rPr>
              <a:t>Noodzaak van een </a:t>
            </a:r>
            <a:br>
              <a:rPr lang="nl-NL" sz="3200" b="1" dirty="0" smtClean="0">
                <a:latin typeface="Calibri"/>
                <a:cs typeface="Calibri"/>
              </a:rPr>
            </a:br>
            <a:r>
              <a:rPr lang="nl-NL" sz="3200" b="1" dirty="0" err="1" smtClean="0">
                <a:latin typeface="Calibri"/>
                <a:cs typeface="Calibri"/>
              </a:rPr>
              <a:t>governance</a:t>
            </a:r>
            <a:r>
              <a:rPr lang="nl-NL" sz="3200" b="1" dirty="0" smtClean="0">
                <a:latin typeface="Calibri"/>
                <a:cs typeface="Calibri"/>
              </a:rPr>
              <a:t>-benadering</a:t>
            </a:r>
            <a:endParaRPr lang="nl-NL" sz="3200" b="1" dirty="0">
              <a:latin typeface="Calibri"/>
              <a:cs typeface="Calibri"/>
            </a:endParaRPr>
          </a:p>
        </p:txBody>
      </p:sp>
      <p:sp>
        <p:nvSpPr>
          <p:cNvPr id="3" name="Content Placeholder 2"/>
          <p:cNvSpPr>
            <a:spLocks noGrp="1"/>
          </p:cNvSpPr>
          <p:nvPr>
            <p:ph idx="1"/>
          </p:nvPr>
        </p:nvSpPr>
        <p:spPr>
          <a:xfrm>
            <a:off x="633413" y="1595767"/>
            <a:ext cx="7870825" cy="4370058"/>
          </a:xfrm>
        </p:spPr>
        <p:txBody>
          <a:bodyPr/>
          <a:lstStyle/>
          <a:p>
            <a:r>
              <a:rPr lang="nl-BE" sz="2000" dirty="0" smtClean="0">
                <a:latin typeface="Calibri"/>
                <a:cs typeface="Calibri"/>
              </a:rPr>
              <a:t>Door de </a:t>
            </a:r>
            <a:r>
              <a:rPr lang="nl-BE" sz="2000" dirty="0" smtClean="0">
                <a:solidFill>
                  <a:srgbClr val="800000"/>
                </a:solidFill>
                <a:latin typeface="Calibri"/>
                <a:cs typeface="Calibri"/>
              </a:rPr>
              <a:t>complexiteit</a:t>
            </a:r>
            <a:r>
              <a:rPr lang="nl-BE" sz="2000" dirty="0" smtClean="0">
                <a:latin typeface="Calibri"/>
                <a:cs typeface="Calibri"/>
              </a:rPr>
              <a:t> van de problematiek is er nood aan georganiseerde afstemming tussen: actoren, domeinen en beleidsniveaus.</a:t>
            </a:r>
          </a:p>
          <a:p>
            <a:r>
              <a:rPr lang="nl-BE" sz="2000" dirty="0" smtClean="0">
                <a:solidFill>
                  <a:srgbClr val="800000"/>
                </a:solidFill>
                <a:latin typeface="Calibri"/>
                <a:cs typeface="Calibri"/>
              </a:rPr>
              <a:t>Domeinen</a:t>
            </a:r>
            <a:r>
              <a:rPr lang="nl-BE" sz="2000" dirty="0" smtClean="0">
                <a:latin typeface="Calibri"/>
                <a:cs typeface="Calibri"/>
              </a:rPr>
              <a:t>: werk, wonen, onderwijs, gezondheid, recht, cultuur, …</a:t>
            </a:r>
          </a:p>
          <a:p>
            <a:r>
              <a:rPr lang="nl-BE" sz="2000" dirty="0" smtClean="0">
                <a:solidFill>
                  <a:srgbClr val="800000"/>
                </a:solidFill>
                <a:latin typeface="Calibri"/>
                <a:cs typeface="Calibri"/>
              </a:rPr>
              <a:t>Actoren</a:t>
            </a:r>
            <a:r>
              <a:rPr lang="nl-BE" sz="2000" dirty="0" smtClean="0">
                <a:latin typeface="Calibri"/>
                <a:cs typeface="Calibri"/>
              </a:rPr>
              <a:t>: overheden, NGO’s, for-profit organisaties, …</a:t>
            </a:r>
          </a:p>
          <a:p>
            <a:pPr lvl="1"/>
            <a:r>
              <a:rPr lang="nl-BE" sz="1700" b="0" dirty="0" smtClean="0">
                <a:latin typeface="Calibri"/>
                <a:cs typeface="Calibri"/>
              </a:rPr>
              <a:t>Participatie van de mensen in armoede, via hun organisaties</a:t>
            </a:r>
          </a:p>
          <a:p>
            <a:pPr lvl="1"/>
            <a:r>
              <a:rPr lang="nl-BE" sz="1700" b="0" dirty="0" smtClean="0">
                <a:latin typeface="Calibri"/>
                <a:cs typeface="Calibri"/>
              </a:rPr>
              <a:t>Maar hun belangen moeten ook worden verdedigd door andere actoren</a:t>
            </a:r>
          </a:p>
          <a:p>
            <a:r>
              <a:rPr lang="nl-BE" sz="2000" dirty="0" smtClean="0">
                <a:solidFill>
                  <a:srgbClr val="800000"/>
                </a:solidFill>
                <a:latin typeface="Calibri"/>
                <a:cs typeface="Calibri"/>
              </a:rPr>
              <a:t>Niveaus</a:t>
            </a:r>
            <a:r>
              <a:rPr lang="nl-BE" sz="2000" dirty="0" smtClean="0">
                <a:latin typeface="Calibri"/>
                <a:cs typeface="Calibri"/>
              </a:rPr>
              <a:t>:</a:t>
            </a:r>
            <a:r>
              <a:rPr lang="nl-BE" sz="2000" dirty="0">
                <a:latin typeface="Calibri"/>
                <a:cs typeface="Calibri"/>
              </a:rPr>
              <a:t> </a:t>
            </a:r>
            <a:r>
              <a:rPr lang="nl-BE" sz="2000" dirty="0" smtClean="0">
                <a:latin typeface="Calibri"/>
                <a:cs typeface="Calibri"/>
              </a:rPr>
              <a:t>multilevel governance. </a:t>
            </a:r>
          </a:p>
          <a:p>
            <a:r>
              <a:rPr lang="nl-BE" sz="2000" dirty="0" smtClean="0">
                <a:latin typeface="Calibri"/>
                <a:cs typeface="Calibri"/>
              </a:rPr>
              <a:t>Het federale niveau moet zich herpositioneren, maar speelt een belangrijke rol </a:t>
            </a:r>
          </a:p>
          <a:p>
            <a:pPr lvl="1"/>
            <a:r>
              <a:rPr lang="nl-BE" sz="1700" b="0" dirty="0" smtClean="0">
                <a:latin typeface="Calibri"/>
                <a:cs typeface="Calibri"/>
              </a:rPr>
              <a:t>Omwille van de eigen bevoegdheden</a:t>
            </a:r>
          </a:p>
          <a:p>
            <a:pPr lvl="1"/>
            <a:r>
              <a:rPr lang="nl-BE" sz="1700" b="0" dirty="0" smtClean="0">
                <a:latin typeface="Calibri"/>
                <a:cs typeface="Calibri"/>
              </a:rPr>
              <a:t>Als coördinator en bemiddelaar tussen EU en regio’s</a:t>
            </a:r>
          </a:p>
          <a:p>
            <a:r>
              <a:rPr lang="nl-BE" sz="2000" dirty="0" smtClean="0">
                <a:solidFill>
                  <a:srgbClr val="800000"/>
                </a:solidFill>
                <a:latin typeface="Calibri"/>
                <a:cs typeface="Calibri"/>
              </a:rPr>
              <a:t>Nood aan een samenhangend, doeltreffend beleidsplan op lange termijn dat (ook) ingrijpt op de productieprocessen van de armoede.</a:t>
            </a:r>
          </a:p>
        </p:txBody>
      </p:sp>
    </p:spTree>
    <p:extLst>
      <p:ext uri="{BB962C8B-B14F-4D97-AF65-F5344CB8AC3E}">
        <p14:creationId xmlns:p14="http://schemas.microsoft.com/office/powerpoint/2010/main" val="315280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3" y="488500"/>
            <a:ext cx="7870825" cy="635000"/>
          </a:xfrm>
        </p:spPr>
        <p:txBody>
          <a:bodyPr/>
          <a:lstStyle/>
          <a:p>
            <a:r>
              <a:rPr lang="nl-NL" sz="3200" b="1" dirty="0" smtClean="0">
                <a:latin typeface="Calibri"/>
                <a:cs typeface="Calibri"/>
              </a:rPr>
              <a:t>De editie 2012 bevat bijdragen over </a:t>
            </a:r>
            <a:endParaRPr lang="nl-NL" sz="3200" b="1" dirty="0">
              <a:latin typeface="Calibri"/>
              <a:cs typeface="Calibri"/>
            </a:endParaRPr>
          </a:p>
        </p:txBody>
      </p:sp>
      <p:sp>
        <p:nvSpPr>
          <p:cNvPr id="3" name="Content Placeholder 2"/>
          <p:cNvSpPr>
            <a:spLocks noGrp="1"/>
          </p:cNvSpPr>
          <p:nvPr>
            <p:ph idx="1"/>
          </p:nvPr>
        </p:nvSpPr>
        <p:spPr>
          <a:xfrm>
            <a:off x="633413" y="1281102"/>
            <a:ext cx="7870825" cy="4989711"/>
          </a:xfrm>
        </p:spPr>
        <p:txBody>
          <a:bodyPr/>
          <a:lstStyle/>
          <a:p>
            <a:r>
              <a:rPr lang="nl-NL" sz="2000" dirty="0" smtClean="0">
                <a:latin typeface="Calibri"/>
                <a:cs typeface="Calibri"/>
              </a:rPr>
              <a:t>de </a:t>
            </a:r>
            <a:r>
              <a:rPr lang="nl-NL" sz="2000" dirty="0">
                <a:latin typeface="Calibri"/>
                <a:cs typeface="Calibri"/>
              </a:rPr>
              <a:t>kloof tussen arm en </a:t>
            </a:r>
            <a:r>
              <a:rPr lang="nl-NL" sz="2000" dirty="0" smtClean="0">
                <a:latin typeface="Calibri"/>
                <a:cs typeface="Calibri"/>
              </a:rPr>
              <a:t>rijk </a:t>
            </a:r>
          </a:p>
          <a:p>
            <a:r>
              <a:rPr lang="nl-NL" sz="2000" dirty="0" smtClean="0">
                <a:latin typeface="Calibri"/>
                <a:cs typeface="Calibri"/>
              </a:rPr>
              <a:t>armoede </a:t>
            </a:r>
            <a:r>
              <a:rPr lang="nl-NL" sz="2000" dirty="0">
                <a:latin typeface="Calibri"/>
                <a:cs typeface="Calibri"/>
              </a:rPr>
              <a:t>bij </a:t>
            </a:r>
            <a:r>
              <a:rPr lang="nl-NL" sz="2000" dirty="0" smtClean="0">
                <a:latin typeface="Calibri"/>
                <a:cs typeface="Calibri"/>
              </a:rPr>
              <a:t>kinderen</a:t>
            </a:r>
            <a:endParaRPr lang="nl-NL" sz="2000" dirty="0">
              <a:latin typeface="Calibri"/>
              <a:cs typeface="Calibri"/>
            </a:endParaRPr>
          </a:p>
          <a:p>
            <a:r>
              <a:rPr lang="nl-NL" sz="2000" dirty="0" smtClean="0">
                <a:latin typeface="Calibri"/>
                <a:cs typeface="Calibri"/>
              </a:rPr>
              <a:t>precaire arbeidsstatuten</a:t>
            </a:r>
          </a:p>
          <a:p>
            <a:r>
              <a:rPr lang="nl-NL" sz="2000" dirty="0" smtClean="0">
                <a:latin typeface="Calibri"/>
                <a:cs typeface="Calibri"/>
              </a:rPr>
              <a:t>armoede </a:t>
            </a:r>
            <a:r>
              <a:rPr lang="nl-NL" sz="2000" dirty="0">
                <a:latin typeface="Calibri"/>
                <a:cs typeface="Calibri"/>
              </a:rPr>
              <a:t>en stedelijkheid, </a:t>
            </a:r>
            <a:endParaRPr lang="nl-NL" sz="2000" dirty="0" smtClean="0">
              <a:latin typeface="Calibri"/>
              <a:cs typeface="Calibri"/>
            </a:endParaRPr>
          </a:p>
          <a:p>
            <a:r>
              <a:rPr lang="nl-NL" sz="2000" dirty="0" smtClean="0">
                <a:latin typeface="Calibri"/>
                <a:cs typeface="Calibri"/>
              </a:rPr>
              <a:t>Europese cao’s</a:t>
            </a:r>
            <a:endParaRPr lang="nl-NL" sz="2000" dirty="0">
              <a:latin typeface="Calibri"/>
              <a:cs typeface="Calibri"/>
            </a:endParaRPr>
          </a:p>
          <a:p>
            <a:r>
              <a:rPr lang="nl-NL" sz="2000" dirty="0" err="1" smtClean="0">
                <a:latin typeface="Calibri"/>
                <a:cs typeface="Calibri"/>
              </a:rPr>
              <a:t>referentiebudgetten</a:t>
            </a:r>
            <a:endParaRPr lang="nl-NL" sz="2000" dirty="0" smtClean="0">
              <a:latin typeface="Calibri"/>
              <a:cs typeface="Calibri"/>
            </a:endParaRPr>
          </a:p>
          <a:p>
            <a:r>
              <a:rPr lang="nl-NL" sz="2000" dirty="0" smtClean="0">
                <a:latin typeface="Calibri"/>
                <a:cs typeface="Calibri"/>
              </a:rPr>
              <a:t>minimumuitkeringen </a:t>
            </a:r>
            <a:r>
              <a:rPr lang="nl-NL" sz="2000" dirty="0">
                <a:latin typeface="Calibri"/>
                <a:cs typeface="Calibri"/>
              </a:rPr>
              <a:t>in de sociale </a:t>
            </a:r>
            <a:r>
              <a:rPr lang="nl-NL" sz="2000" dirty="0" smtClean="0">
                <a:latin typeface="Calibri"/>
                <a:cs typeface="Calibri"/>
              </a:rPr>
              <a:t>zekerheid</a:t>
            </a:r>
          </a:p>
          <a:p>
            <a:r>
              <a:rPr lang="nl-NL" sz="2000" dirty="0" smtClean="0">
                <a:latin typeface="Calibri"/>
                <a:cs typeface="Calibri"/>
              </a:rPr>
              <a:t>pensioenen</a:t>
            </a:r>
          </a:p>
          <a:p>
            <a:r>
              <a:rPr lang="nl-NL" sz="2000" dirty="0" smtClean="0">
                <a:latin typeface="Calibri"/>
                <a:cs typeface="Calibri"/>
              </a:rPr>
              <a:t>gezondheidszorg</a:t>
            </a:r>
          </a:p>
          <a:p>
            <a:r>
              <a:rPr lang="nl-NL" sz="2000" dirty="0" smtClean="0">
                <a:latin typeface="Calibri"/>
                <a:cs typeface="Calibri"/>
              </a:rPr>
              <a:t>energiearmoede</a:t>
            </a:r>
          </a:p>
          <a:p>
            <a:r>
              <a:rPr lang="nl-NL" sz="2000" dirty="0" smtClean="0">
                <a:latin typeface="Calibri"/>
                <a:cs typeface="Calibri"/>
              </a:rPr>
              <a:t>toegang </a:t>
            </a:r>
            <a:r>
              <a:rPr lang="nl-NL" sz="2000" dirty="0">
                <a:latin typeface="Calibri"/>
                <a:cs typeface="Calibri"/>
              </a:rPr>
              <a:t>tot sociale diensten voor doelgroepen </a:t>
            </a:r>
            <a:endParaRPr lang="nl-NL" sz="2000" dirty="0" smtClean="0">
              <a:latin typeface="Calibri"/>
              <a:cs typeface="Calibri"/>
            </a:endParaRPr>
          </a:p>
          <a:p>
            <a:r>
              <a:rPr lang="nl-NL" sz="2000" dirty="0" smtClean="0">
                <a:latin typeface="Calibri"/>
                <a:cs typeface="Calibri"/>
              </a:rPr>
              <a:t>diensten </a:t>
            </a:r>
            <a:r>
              <a:rPr lang="nl-NL" sz="2000" dirty="0">
                <a:latin typeface="Calibri"/>
                <a:cs typeface="Calibri"/>
              </a:rPr>
              <a:t>van algemeen </a:t>
            </a:r>
            <a:r>
              <a:rPr lang="nl-NL" sz="2000" dirty="0" smtClean="0">
                <a:latin typeface="Calibri"/>
                <a:cs typeface="Calibri"/>
              </a:rPr>
              <a:t>belang</a:t>
            </a:r>
          </a:p>
          <a:p>
            <a:r>
              <a:rPr lang="nl-NL" sz="2000" dirty="0" smtClean="0">
                <a:solidFill>
                  <a:srgbClr val="800000"/>
                </a:solidFill>
                <a:latin typeface="Calibri"/>
                <a:cs typeface="Calibri"/>
              </a:rPr>
              <a:t>Het themadeel gaat </a:t>
            </a:r>
            <a:r>
              <a:rPr lang="nl-NL" sz="2000" dirty="0">
                <a:solidFill>
                  <a:srgbClr val="800000"/>
                </a:solidFill>
                <a:latin typeface="Calibri"/>
                <a:cs typeface="Calibri"/>
              </a:rPr>
              <a:t>over de strategie van actieve </a:t>
            </a:r>
            <a:r>
              <a:rPr lang="nl-NL" sz="2000" dirty="0" smtClean="0">
                <a:solidFill>
                  <a:srgbClr val="800000"/>
                </a:solidFill>
                <a:latin typeface="Calibri"/>
                <a:cs typeface="Calibri"/>
              </a:rPr>
              <a:t>insluiting</a:t>
            </a:r>
            <a:endParaRPr lang="nl-BE" sz="2000" dirty="0">
              <a:solidFill>
                <a:srgbClr val="800000"/>
              </a:solidFill>
              <a:latin typeface="Calibri"/>
              <a:cs typeface="Calibri"/>
            </a:endParaRPr>
          </a:p>
        </p:txBody>
      </p:sp>
    </p:spTree>
    <p:extLst>
      <p:ext uri="{BB962C8B-B14F-4D97-AF65-F5344CB8AC3E}">
        <p14:creationId xmlns:p14="http://schemas.microsoft.com/office/powerpoint/2010/main" val="2079474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3" y="488500"/>
            <a:ext cx="7870825" cy="635000"/>
          </a:xfrm>
        </p:spPr>
        <p:txBody>
          <a:bodyPr/>
          <a:lstStyle/>
          <a:p>
            <a:r>
              <a:rPr lang="nl-NL" sz="3200" b="1" dirty="0" smtClean="0">
                <a:latin typeface="Calibri"/>
                <a:cs typeface="Calibri"/>
              </a:rPr>
              <a:t>De structuur van onze presentatie</a:t>
            </a:r>
            <a:endParaRPr lang="nl-NL" sz="3200" b="1" dirty="0">
              <a:latin typeface="Calibri"/>
              <a:cs typeface="Calibri"/>
            </a:endParaRPr>
          </a:p>
        </p:txBody>
      </p:sp>
      <p:sp>
        <p:nvSpPr>
          <p:cNvPr id="3" name="Content Placeholder 2"/>
          <p:cNvSpPr>
            <a:spLocks noGrp="1"/>
          </p:cNvSpPr>
          <p:nvPr>
            <p:ph idx="1"/>
          </p:nvPr>
        </p:nvSpPr>
        <p:spPr>
          <a:xfrm>
            <a:off x="633413" y="1423410"/>
            <a:ext cx="7870825" cy="4370058"/>
          </a:xfrm>
        </p:spPr>
        <p:txBody>
          <a:bodyPr/>
          <a:lstStyle/>
          <a:p>
            <a:r>
              <a:rPr lang="nl-BE" sz="2400" dirty="0" smtClean="0">
                <a:latin typeface="Calibri"/>
                <a:cs typeface="Calibri"/>
              </a:rPr>
              <a:t>Drie belangrijke uitdagingen</a:t>
            </a:r>
          </a:p>
          <a:p>
            <a:pPr lvl="1"/>
            <a:r>
              <a:rPr lang="nl-BE" sz="1800" b="0" dirty="0" smtClean="0">
                <a:latin typeface="Calibri"/>
                <a:cs typeface="Calibri"/>
              </a:rPr>
              <a:t>De toename van de kwetsbaarheid</a:t>
            </a:r>
          </a:p>
          <a:p>
            <a:pPr lvl="1"/>
            <a:r>
              <a:rPr lang="nl-BE" sz="1800" b="0" dirty="0" smtClean="0">
                <a:latin typeface="Calibri"/>
                <a:cs typeface="Calibri"/>
              </a:rPr>
              <a:t>Wat met de actieve inclusie?</a:t>
            </a:r>
          </a:p>
          <a:p>
            <a:pPr lvl="1"/>
            <a:r>
              <a:rPr lang="nl-BE" sz="1800" b="0" dirty="0" smtClean="0">
                <a:latin typeface="Calibri"/>
                <a:cs typeface="Calibri"/>
              </a:rPr>
              <a:t>Structurele maatregelen voor structurele problemen</a:t>
            </a:r>
          </a:p>
          <a:p>
            <a:r>
              <a:rPr lang="nl-BE" sz="2400" dirty="0" smtClean="0">
                <a:latin typeface="Calibri"/>
                <a:cs typeface="Calibri"/>
              </a:rPr>
              <a:t>Recente ontwikkelingen in feiten, onderzoek en beleid</a:t>
            </a:r>
          </a:p>
          <a:p>
            <a:pPr lvl="1"/>
            <a:r>
              <a:rPr lang="nl-BE" sz="2000" dirty="0" smtClean="0">
                <a:latin typeface="Calibri"/>
                <a:cs typeface="Calibri"/>
              </a:rPr>
              <a:t>Het meten van armoede</a:t>
            </a:r>
          </a:p>
          <a:p>
            <a:pPr lvl="2"/>
            <a:r>
              <a:rPr lang="nl-BE" sz="1600" dirty="0" smtClean="0">
                <a:latin typeface="Calibri"/>
                <a:cs typeface="Calibri"/>
              </a:rPr>
              <a:t>Kinderarmoede</a:t>
            </a:r>
          </a:p>
          <a:p>
            <a:pPr lvl="2"/>
            <a:r>
              <a:rPr lang="nl-BE" sz="1600" dirty="0" smtClean="0">
                <a:latin typeface="Calibri"/>
                <a:cs typeface="Calibri"/>
              </a:rPr>
              <a:t>Referentiebudgetten</a:t>
            </a:r>
          </a:p>
          <a:p>
            <a:pPr lvl="1"/>
            <a:r>
              <a:rPr lang="nl-BE" sz="2000" dirty="0" smtClean="0">
                <a:solidFill>
                  <a:srgbClr val="800000"/>
                </a:solidFill>
                <a:latin typeface="Calibri"/>
                <a:cs typeface="Calibri"/>
              </a:rPr>
              <a:t>Middelen garanderen</a:t>
            </a:r>
          </a:p>
          <a:p>
            <a:pPr lvl="2"/>
            <a:r>
              <a:rPr lang="nl-BE" sz="1600" dirty="0" smtClean="0">
                <a:solidFill>
                  <a:srgbClr val="800000"/>
                </a:solidFill>
                <a:latin typeface="Calibri"/>
                <a:cs typeface="Calibri"/>
              </a:rPr>
              <a:t>Inkomens</a:t>
            </a:r>
          </a:p>
          <a:p>
            <a:pPr lvl="2"/>
            <a:r>
              <a:rPr lang="nl-BE" sz="1600" dirty="0" smtClean="0">
                <a:solidFill>
                  <a:srgbClr val="800000"/>
                </a:solidFill>
                <a:latin typeface="Calibri"/>
                <a:cs typeface="Calibri"/>
              </a:rPr>
              <a:t>Energie</a:t>
            </a:r>
          </a:p>
          <a:p>
            <a:pPr lvl="1"/>
            <a:r>
              <a:rPr lang="nl-BE" sz="2000" dirty="0" smtClean="0">
                <a:solidFill>
                  <a:srgbClr val="800000"/>
                </a:solidFill>
                <a:latin typeface="Calibri"/>
                <a:cs typeface="Calibri"/>
              </a:rPr>
              <a:t>Sociale dienstverlening</a:t>
            </a:r>
          </a:p>
          <a:p>
            <a:pPr lvl="2"/>
            <a:r>
              <a:rPr lang="nl-BE" sz="1800" dirty="0" smtClean="0">
                <a:solidFill>
                  <a:srgbClr val="800000"/>
                </a:solidFill>
                <a:latin typeface="Calibri"/>
                <a:cs typeface="Calibri"/>
              </a:rPr>
              <a:t>Toegankelijkheid </a:t>
            </a:r>
            <a:r>
              <a:rPr lang="nl-BE" sz="1800" dirty="0">
                <a:solidFill>
                  <a:srgbClr val="800000"/>
                </a:solidFill>
                <a:latin typeface="Calibri"/>
                <a:cs typeface="Calibri"/>
              </a:rPr>
              <a:t>van </a:t>
            </a:r>
            <a:r>
              <a:rPr lang="nl-BE" sz="1800" dirty="0" smtClean="0">
                <a:solidFill>
                  <a:srgbClr val="800000"/>
                </a:solidFill>
                <a:latin typeface="Calibri"/>
                <a:cs typeface="Calibri"/>
              </a:rPr>
              <a:t>diensten</a:t>
            </a:r>
          </a:p>
          <a:p>
            <a:pPr lvl="2"/>
            <a:r>
              <a:rPr lang="nl-BE" sz="1800" dirty="0" smtClean="0">
                <a:solidFill>
                  <a:srgbClr val="800000"/>
                </a:solidFill>
                <a:latin typeface="Calibri"/>
                <a:cs typeface="Calibri"/>
              </a:rPr>
              <a:t>Sociale diensten </a:t>
            </a:r>
            <a:r>
              <a:rPr lang="nl-BE" sz="1800" dirty="0">
                <a:solidFill>
                  <a:srgbClr val="800000"/>
                </a:solidFill>
                <a:latin typeface="Calibri"/>
                <a:cs typeface="Calibri"/>
              </a:rPr>
              <a:t>van algemeen belang</a:t>
            </a:r>
          </a:p>
          <a:p>
            <a:pPr lvl="2"/>
            <a:endParaRPr lang="nl-BE" sz="1300" dirty="0">
              <a:latin typeface="Calibri"/>
              <a:cs typeface="Calibri"/>
            </a:endParaRPr>
          </a:p>
        </p:txBody>
      </p:sp>
    </p:spTree>
    <p:extLst>
      <p:ext uri="{BB962C8B-B14F-4D97-AF65-F5344CB8AC3E}">
        <p14:creationId xmlns:p14="http://schemas.microsoft.com/office/powerpoint/2010/main" val="31411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a:xfrm>
            <a:off x="1219200" y="0"/>
            <a:ext cx="7772400" cy="838200"/>
          </a:xfrm>
        </p:spPr>
        <p:txBody>
          <a:bodyPr/>
          <a:lstStyle/>
          <a:p>
            <a:r>
              <a:rPr lang="nl-BE" dirty="0" err="1" smtClean="0">
                <a:solidFill>
                  <a:srgbClr val="666666"/>
                </a:solidFill>
              </a:rPr>
              <a:t>Pauvreté</a:t>
            </a:r>
            <a:r>
              <a:rPr lang="nl-BE" dirty="0" smtClean="0">
                <a:solidFill>
                  <a:srgbClr val="666666"/>
                </a:solidFill>
              </a:rPr>
              <a:t> en </a:t>
            </a:r>
            <a:r>
              <a:rPr lang="nl-BE" dirty="0" err="1" smtClean="0">
                <a:solidFill>
                  <a:srgbClr val="666666"/>
                </a:solidFill>
              </a:rPr>
              <a:t>Belgique</a:t>
            </a:r>
            <a:endParaRPr lang="en-GB" dirty="0">
              <a:solidFill>
                <a:srgbClr val="666666"/>
              </a:solidFill>
            </a:endParaRPr>
          </a:p>
        </p:txBody>
      </p:sp>
      <p:sp>
        <p:nvSpPr>
          <p:cNvPr id="7171" name="Rectangle 1027"/>
          <p:cNvSpPr>
            <a:spLocks noGrp="1" noChangeArrowheads="1"/>
          </p:cNvSpPr>
          <p:nvPr>
            <p:ph type="body" idx="1"/>
          </p:nvPr>
        </p:nvSpPr>
        <p:spPr/>
        <p:txBody>
          <a:bodyPr/>
          <a:lstStyle/>
          <a:p>
            <a:r>
              <a:rPr lang="fr-FR" dirty="0">
                <a:solidFill>
                  <a:schemeClr val="tx2"/>
                </a:solidFill>
              </a:rPr>
              <a:t>Trois défis majeurs dans </a:t>
            </a:r>
            <a:r>
              <a:rPr lang="fr-FR" dirty="0" smtClean="0">
                <a:solidFill>
                  <a:schemeClr val="tx2"/>
                </a:solidFill>
              </a:rPr>
              <a:t>l’Annuaire</a:t>
            </a:r>
          </a:p>
          <a:p>
            <a:pPr lvl="1">
              <a:buFontTx/>
              <a:buNone/>
            </a:pPr>
            <a:endParaRPr lang="nl-BE" sz="1800" dirty="0" smtClean="0">
              <a:solidFill>
                <a:srgbClr val="FEAE00"/>
              </a:solidFill>
            </a:endParaRPr>
          </a:p>
          <a:p>
            <a:pPr lvl="1">
              <a:buFontTx/>
              <a:buNone/>
            </a:pPr>
            <a:endParaRPr lang="nl-BE" sz="1800" dirty="0" smtClean="0">
              <a:solidFill>
                <a:srgbClr val="FEAE00"/>
              </a:solidFill>
            </a:endParaRPr>
          </a:p>
          <a:p>
            <a:pPr lvl="1">
              <a:buFont typeface="Wingdings" pitchFamily="2" charset="2"/>
              <a:buChar char="ü"/>
            </a:pPr>
            <a:r>
              <a:rPr lang="fr-BE" sz="2400" dirty="0" smtClean="0">
                <a:solidFill>
                  <a:srgbClr val="FEAE00"/>
                </a:solidFill>
              </a:rPr>
              <a:t>La vulnérabilité accentuée des extrêmes</a:t>
            </a:r>
          </a:p>
          <a:p>
            <a:pPr lvl="1">
              <a:buFont typeface="Wingdings" pitchFamily="2" charset="2"/>
              <a:buChar char="ü"/>
            </a:pPr>
            <a:endParaRPr lang="fr-BE" sz="2400" dirty="0">
              <a:solidFill>
                <a:srgbClr val="FEAE00"/>
              </a:solidFill>
            </a:endParaRPr>
          </a:p>
          <a:p>
            <a:pPr lvl="1">
              <a:buFont typeface="Wingdings" pitchFamily="2" charset="2"/>
              <a:buChar char="ü"/>
            </a:pPr>
            <a:r>
              <a:rPr lang="fr-BE" sz="2400" dirty="0" smtClean="0">
                <a:solidFill>
                  <a:srgbClr val="FEAE00"/>
                </a:solidFill>
              </a:rPr>
              <a:t>Les ressources de l’inclusion active</a:t>
            </a:r>
          </a:p>
          <a:p>
            <a:pPr lvl="1">
              <a:buFont typeface="Wingdings" pitchFamily="2" charset="2"/>
              <a:buChar char="ü"/>
            </a:pPr>
            <a:endParaRPr lang="fr-BE" sz="2400" dirty="0" smtClean="0">
              <a:solidFill>
                <a:srgbClr val="FEAE00"/>
              </a:solidFill>
            </a:endParaRPr>
          </a:p>
          <a:p>
            <a:pPr lvl="1">
              <a:buFont typeface="Wingdings" pitchFamily="2" charset="2"/>
              <a:buChar char="ü"/>
            </a:pPr>
            <a:r>
              <a:rPr lang="fr-BE" sz="2400" dirty="0" smtClean="0">
                <a:solidFill>
                  <a:srgbClr val="FEAE00"/>
                </a:solidFill>
              </a:rPr>
              <a:t>Des politiques structurelles pour des problèmes structurels</a:t>
            </a:r>
          </a:p>
          <a:p>
            <a:pPr lvl="1">
              <a:buFontTx/>
              <a:buNone/>
            </a:pPr>
            <a:endParaRPr lang="fr-BE" sz="1800" dirty="0" err="1" smtClean="0">
              <a:solidFill>
                <a:srgbClr val="FEAE00"/>
              </a:solidFill>
            </a:endParaRPr>
          </a:p>
        </p:txBody>
      </p:sp>
    </p:spTree>
    <p:extLst>
      <p:ext uri="{BB962C8B-B14F-4D97-AF65-F5344CB8AC3E}">
        <p14:creationId xmlns:p14="http://schemas.microsoft.com/office/powerpoint/2010/main" val="692980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Pauvreté en Belgique</a:t>
            </a:r>
            <a:endParaRPr lang="fr-BE" dirty="0"/>
          </a:p>
        </p:txBody>
      </p:sp>
      <p:sp>
        <p:nvSpPr>
          <p:cNvPr id="5" name="Rectangle 2"/>
          <p:cNvSpPr txBox="1">
            <a:spLocks noChangeArrowheads="1"/>
          </p:cNvSpPr>
          <p:nvPr/>
        </p:nvSpPr>
        <p:spPr bwMode="auto">
          <a:xfrm>
            <a:off x="755576" y="2132856"/>
            <a:ext cx="75612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BE" sz="2400" dirty="0">
                <a:solidFill>
                  <a:schemeClr val="tx2"/>
                </a:solidFill>
              </a:rPr>
              <a:t>14,6% population belge vit sous le seuil de pauvreté</a:t>
            </a:r>
          </a:p>
        </p:txBody>
      </p:sp>
      <p:graphicFrame>
        <p:nvGraphicFramePr>
          <p:cNvPr id="6" name="Tableau 5"/>
          <p:cNvGraphicFramePr>
            <a:graphicFrameLocks noGrp="1"/>
          </p:cNvGraphicFramePr>
          <p:nvPr>
            <p:extLst>
              <p:ext uri="{D42A27DB-BD31-4B8C-83A1-F6EECF244321}">
                <p14:modId xmlns:p14="http://schemas.microsoft.com/office/powerpoint/2010/main" val="2527173845"/>
              </p:ext>
            </p:extLst>
          </p:nvPr>
        </p:nvGraphicFramePr>
        <p:xfrm>
          <a:off x="647501" y="3212976"/>
          <a:ext cx="8064897" cy="2506352"/>
        </p:xfrm>
        <a:graphic>
          <a:graphicData uri="http://schemas.openxmlformats.org/drawingml/2006/table">
            <a:tbl>
              <a:tblPr firstRow="1" bandRow="1">
                <a:tableStyleId>{5C22544A-7EE6-4342-B048-85BDC9FD1C3A}</a:tableStyleId>
              </a:tblPr>
              <a:tblGrid>
                <a:gridCol w="8064897"/>
              </a:tblGrid>
              <a:tr h="399081">
                <a:tc>
                  <a:txBody>
                    <a:bodyPr/>
                    <a:lstStyle/>
                    <a:p>
                      <a:pPr algn="ctr"/>
                      <a:r>
                        <a:rPr lang="fr-BE" sz="2400" dirty="0" smtClean="0">
                          <a:solidFill>
                            <a:srgbClr val="FF0000"/>
                          </a:solidFill>
                        </a:rPr>
                        <a:t>Enfants (0-18 ans)</a:t>
                      </a:r>
                      <a:endParaRPr lang="fr-BE" sz="2400" dirty="0">
                        <a:solidFill>
                          <a:srgbClr val="FF0000"/>
                        </a:solidFill>
                      </a:endParaRPr>
                    </a:p>
                  </a:txBody>
                  <a:tcPr marL="91434" marR="91434" marT="45701" marB="45701"/>
                </a:tc>
              </a:tr>
              <a:tr h="2049190">
                <a:tc>
                  <a:txBody>
                    <a:bodyPr/>
                    <a:lstStyle/>
                    <a:p>
                      <a:pPr marL="342900" indent="-342900" algn="l">
                        <a:buFontTx/>
                        <a:buChar char="-"/>
                      </a:pPr>
                      <a:r>
                        <a:rPr lang="fr-BE" sz="1800" dirty="0" smtClean="0"/>
                        <a:t>Risque de pauvreté: 18,5% </a:t>
                      </a:r>
                      <a:r>
                        <a:rPr lang="fr-BE" sz="1800" baseline="0" dirty="0" smtClean="0"/>
                        <a:t> (22% enfants 0-2 ans)</a:t>
                      </a:r>
                    </a:p>
                    <a:p>
                      <a:pPr marL="342900" indent="-342900" algn="l">
                        <a:buFontTx/>
                        <a:buChar char="-"/>
                      </a:pPr>
                      <a:endParaRPr lang="fr-BE" sz="1800" baseline="0" dirty="0" smtClean="0"/>
                    </a:p>
                    <a:p>
                      <a:pPr marL="342900" indent="-342900" algn="l">
                        <a:buFontTx/>
                        <a:buChar char="-"/>
                      </a:pPr>
                      <a:r>
                        <a:rPr lang="fr-BE" sz="1800" baseline="0" dirty="0" smtClean="0"/>
                        <a:t>2007: 73,9% des enfants à risque de pauvreté l’étaient les trois années précédentes (2004 – 2005 – 2006)</a:t>
                      </a:r>
                    </a:p>
                    <a:p>
                      <a:pPr algn="l"/>
                      <a:endParaRPr lang="fr-BE" sz="1800" baseline="0" dirty="0" smtClean="0"/>
                    </a:p>
                    <a:p>
                      <a:pPr algn="l"/>
                      <a:r>
                        <a:rPr lang="fr-BE" sz="1800" baseline="0" dirty="0" smtClean="0"/>
                        <a:t>             Effet intergénérationnel de pauvreté (pas une fatalité)</a:t>
                      </a:r>
                      <a:endParaRPr lang="fr-BE" sz="1800" dirty="0"/>
                    </a:p>
                  </a:txBody>
                  <a:tcPr marL="91434" marR="91434" marT="45701" marB="45701"/>
                </a:tc>
              </a:tr>
            </a:tbl>
          </a:graphicData>
        </a:graphic>
      </p:graphicFrame>
      <p:sp>
        <p:nvSpPr>
          <p:cNvPr id="7" name="AutoShape 5"/>
          <p:cNvSpPr>
            <a:spLocks noChangeArrowheads="1"/>
          </p:cNvSpPr>
          <p:nvPr/>
        </p:nvSpPr>
        <p:spPr bwMode="auto">
          <a:xfrm>
            <a:off x="683568" y="5138775"/>
            <a:ext cx="792163" cy="125412"/>
          </a:xfrm>
          <a:custGeom>
            <a:avLst/>
            <a:gdLst>
              <a:gd name="T0" fmla="*/ 2147483647 w 21600"/>
              <a:gd name="T1" fmla="*/ 0 h 21600"/>
              <a:gd name="T2" fmla="*/ 0 w 21600"/>
              <a:gd name="T3" fmla="*/ 1176757580 h 21600"/>
              <a:gd name="T4" fmla="*/ 2147483647 w 21600"/>
              <a:gd name="T5" fmla="*/ 2147483647 h 21600"/>
              <a:gd name="T6" fmla="*/ 2147483647 w 21600"/>
              <a:gd name="T7" fmla="*/ 117675758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
        <p:nvSpPr>
          <p:cNvPr id="8" name="Rectangle 2"/>
          <p:cNvSpPr txBox="1">
            <a:spLocks noChangeArrowheads="1"/>
          </p:cNvSpPr>
          <p:nvPr/>
        </p:nvSpPr>
        <p:spPr bwMode="auto">
          <a:xfrm>
            <a:off x="395288" y="1341438"/>
            <a:ext cx="856932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3200" dirty="0">
                <a:solidFill>
                  <a:schemeClr val="tx2"/>
                </a:solidFill>
              </a:rPr>
              <a:t>1. La vulnérabilité accentuée des extrêmes</a:t>
            </a:r>
          </a:p>
        </p:txBody>
      </p:sp>
    </p:spTree>
    <p:extLst>
      <p:ext uri="{BB962C8B-B14F-4D97-AF65-F5344CB8AC3E}">
        <p14:creationId xmlns:p14="http://schemas.microsoft.com/office/powerpoint/2010/main" val="68009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Pauvreté en Belgique</a:t>
            </a:r>
            <a:endParaRPr lang="fr-BE" dirty="0"/>
          </a:p>
        </p:txBody>
      </p:sp>
      <p:sp>
        <p:nvSpPr>
          <p:cNvPr id="3" name="Rectangle 2"/>
          <p:cNvSpPr txBox="1">
            <a:spLocks noChangeArrowheads="1"/>
          </p:cNvSpPr>
          <p:nvPr/>
        </p:nvSpPr>
        <p:spPr bwMode="auto">
          <a:xfrm>
            <a:off x="395288" y="1341438"/>
            <a:ext cx="856932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3200" dirty="0">
                <a:solidFill>
                  <a:schemeClr val="tx2"/>
                </a:solidFill>
              </a:rPr>
              <a:t>1. La vulnérabilité accentuée des extrêmes</a:t>
            </a:r>
          </a:p>
        </p:txBody>
      </p:sp>
      <p:sp>
        <p:nvSpPr>
          <p:cNvPr id="4" name="Rectangle 2"/>
          <p:cNvSpPr txBox="1">
            <a:spLocks noChangeArrowheads="1"/>
          </p:cNvSpPr>
          <p:nvPr/>
        </p:nvSpPr>
        <p:spPr bwMode="auto">
          <a:xfrm>
            <a:off x="683568" y="2132856"/>
            <a:ext cx="75612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BE" sz="2400" dirty="0">
                <a:solidFill>
                  <a:schemeClr val="tx2"/>
                </a:solidFill>
              </a:rPr>
              <a:t>14,6% population belge vit sous le seuil de pauvreté</a:t>
            </a:r>
          </a:p>
        </p:txBody>
      </p:sp>
      <p:graphicFrame>
        <p:nvGraphicFramePr>
          <p:cNvPr id="5" name="Tableau 4"/>
          <p:cNvGraphicFramePr>
            <a:graphicFrameLocks noGrp="1"/>
          </p:cNvGraphicFramePr>
          <p:nvPr>
            <p:extLst>
              <p:ext uri="{D42A27DB-BD31-4B8C-83A1-F6EECF244321}">
                <p14:modId xmlns:p14="http://schemas.microsoft.com/office/powerpoint/2010/main" val="3446261040"/>
              </p:ext>
            </p:extLst>
          </p:nvPr>
        </p:nvGraphicFramePr>
        <p:xfrm>
          <a:off x="468313" y="3141663"/>
          <a:ext cx="8136135" cy="2843245"/>
        </p:xfrm>
        <a:graphic>
          <a:graphicData uri="http://schemas.openxmlformats.org/drawingml/2006/table">
            <a:tbl>
              <a:tblPr firstRow="1" bandRow="1">
                <a:tableStyleId>{5C22544A-7EE6-4342-B048-85BDC9FD1C3A}</a:tableStyleId>
              </a:tblPr>
              <a:tblGrid>
                <a:gridCol w="8136135"/>
              </a:tblGrid>
              <a:tr h="557283">
                <a:tc>
                  <a:txBody>
                    <a:bodyPr/>
                    <a:lstStyle/>
                    <a:p>
                      <a:pPr algn="ctr"/>
                      <a:r>
                        <a:rPr lang="fr-BE" sz="2400" dirty="0" smtClean="0">
                          <a:solidFill>
                            <a:srgbClr val="FF0000"/>
                          </a:solidFill>
                        </a:rPr>
                        <a:t>Enfants (0-18 ans)</a:t>
                      </a:r>
                      <a:endParaRPr lang="fr-BE" sz="2400" dirty="0">
                        <a:solidFill>
                          <a:srgbClr val="FF0000"/>
                        </a:solidFill>
                      </a:endParaRPr>
                    </a:p>
                  </a:txBody>
                  <a:tcPr marL="91434" marR="91434" marT="45701" marB="45701"/>
                </a:tc>
              </a:tr>
              <a:tr h="2178326">
                <a:tc>
                  <a:txBody>
                    <a:bodyPr/>
                    <a:lstStyle/>
                    <a:p>
                      <a:pPr marL="342900" indent="-342900" algn="l">
                        <a:buFontTx/>
                        <a:buChar char="-"/>
                      </a:pPr>
                      <a:r>
                        <a:rPr lang="fr-BE" sz="2400" dirty="0" smtClean="0"/>
                        <a:t>Monoparentalité:</a:t>
                      </a:r>
                      <a:r>
                        <a:rPr lang="fr-BE" sz="2400" baseline="0" dirty="0" smtClean="0"/>
                        <a:t>  - 15% versus 11% (UE)</a:t>
                      </a:r>
                    </a:p>
                    <a:p>
                      <a:pPr marL="0" indent="0" algn="l">
                        <a:buFontTx/>
                        <a:buNone/>
                      </a:pPr>
                      <a:r>
                        <a:rPr lang="fr-BE" sz="2400" baseline="0" dirty="0" smtClean="0"/>
                        <a:t>                                 - risque de pauvreté: 35,5%</a:t>
                      </a:r>
                    </a:p>
                    <a:p>
                      <a:pPr marL="342900" indent="-342900" algn="l">
                        <a:buFontTx/>
                        <a:buChar char="-"/>
                      </a:pPr>
                      <a:r>
                        <a:rPr lang="fr-BE" sz="2400" baseline="0" dirty="0" smtClean="0"/>
                        <a:t>3 enfants et plus: - 32% versus 21% (UE)</a:t>
                      </a:r>
                    </a:p>
                    <a:p>
                      <a:pPr marL="0" indent="0" algn="l">
                        <a:buFontTx/>
                        <a:buNone/>
                      </a:pPr>
                      <a:r>
                        <a:rPr lang="fr-BE" sz="2400" baseline="0" dirty="0" smtClean="0"/>
                        <a:t>                                 - risque de pauvreté: 16,5%</a:t>
                      </a:r>
                    </a:p>
                    <a:p>
                      <a:pPr algn="l"/>
                      <a:endParaRPr lang="fr-BE" sz="2400" baseline="0" dirty="0" smtClean="0"/>
                    </a:p>
                    <a:p>
                      <a:pPr algn="l"/>
                      <a:r>
                        <a:rPr lang="fr-BE" sz="2400" baseline="0" dirty="0" smtClean="0"/>
                        <a:t>                  Effet familial de la pauvreté</a:t>
                      </a:r>
                      <a:endParaRPr lang="fr-BE" sz="2400" dirty="0"/>
                    </a:p>
                  </a:txBody>
                  <a:tcPr marL="91434" marR="91434" marT="45701" marB="45701"/>
                </a:tc>
              </a:tr>
            </a:tbl>
          </a:graphicData>
        </a:graphic>
      </p:graphicFrame>
      <p:sp>
        <p:nvSpPr>
          <p:cNvPr id="6" name="AutoShape 5"/>
          <p:cNvSpPr>
            <a:spLocks noChangeArrowheads="1"/>
          </p:cNvSpPr>
          <p:nvPr/>
        </p:nvSpPr>
        <p:spPr bwMode="auto">
          <a:xfrm>
            <a:off x="827584" y="5619830"/>
            <a:ext cx="1008062" cy="25241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Tree>
    <p:extLst>
      <p:ext uri="{BB962C8B-B14F-4D97-AF65-F5344CB8AC3E}">
        <p14:creationId xmlns:p14="http://schemas.microsoft.com/office/powerpoint/2010/main" val="393117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Pauvreté en Belgique</a:t>
            </a:r>
            <a:endParaRPr lang="fr-BE" dirty="0"/>
          </a:p>
        </p:txBody>
      </p:sp>
      <p:sp>
        <p:nvSpPr>
          <p:cNvPr id="3" name="Rectangle 2"/>
          <p:cNvSpPr txBox="1">
            <a:spLocks noChangeArrowheads="1"/>
          </p:cNvSpPr>
          <p:nvPr/>
        </p:nvSpPr>
        <p:spPr bwMode="auto">
          <a:xfrm>
            <a:off x="395288" y="1341438"/>
            <a:ext cx="856932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3200" dirty="0">
                <a:solidFill>
                  <a:schemeClr val="tx2"/>
                </a:solidFill>
              </a:rPr>
              <a:t>1. La vulnérabilité accentuée des extrêmes</a:t>
            </a:r>
          </a:p>
        </p:txBody>
      </p:sp>
      <p:sp>
        <p:nvSpPr>
          <p:cNvPr id="4" name="Rectangle 2"/>
          <p:cNvSpPr txBox="1">
            <a:spLocks noChangeArrowheads="1"/>
          </p:cNvSpPr>
          <p:nvPr/>
        </p:nvSpPr>
        <p:spPr bwMode="auto">
          <a:xfrm>
            <a:off x="683568" y="2132856"/>
            <a:ext cx="75612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BE" sz="2400" dirty="0">
                <a:solidFill>
                  <a:schemeClr val="tx2"/>
                </a:solidFill>
              </a:rPr>
              <a:t>14,6% population belge vit sous le seuil de pauvreté</a:t>
            </a:r>
          </a:p>
        </p:txBody>
      </p:sp>
      <p:graphicFrame>
        <p:nvGraphicFramePr>
          <p:cNvPr id="7" name="Tableau 6"/>
          <p:cNvGraphicFramePr>
            <a:graphicFrameLocks noGrp="1"/>
          </p:cNvGraphicFramePr>
          <p:nvPr>
            <p:extLst>
              <p:ext uri="{D42A27DB-BD31-4B8C-83A1-F6EECF244321}">
                <p14:modId xmlns:p14="http://schemas.microsoft.com/office/powerpoint/2010/main" val="2229853199"/>
              </p:ext>
            </p:extLst>
          </p:nvPr>
        </p:nvGraphicFramePr>
        <p:xfrm>
          <a:off x="467544" y="3102423"/>
          <a:ext cx="8281169" cy="2730580"/>
        </p:xfrm>
        <a:graphic>
          <a:graphicData uri="http://schemas.openxmlformats.org/drawingml/2006/table">
            <a:tbl>
              <a:tblPr firstRow="1" bandRow="1">
                <a:tableStyleId>{5C22544A-7EE6-4342-B048-85BDC9FD1C3A}</a:tableStyleId>
              </a:tblPr>
              <a:tblGrid>
                <a:gridCol w="8281169"/>
              </a:tblGrid>
              <a:tr h="659991">
                <a:tc>
                  <a:txBody>
                    <a:bodyPr/>
                    <a:lstStyle/>
                    <a:p>
                      <a:pPr algn="ctr"/>
                      <a:r>
                        <a:rPr lang="fr-BE" sz="2400" dirty="0" smtClean="0">
                          <a:solidFill>
                            <a:srgbClr val="FF0000"/>
                          </a:solidFill>
                        </a:rPr>
                        <a:t>65</a:t>
                      </a:r>
                      <a:r>
                        <a:rPr lang="fr-BE" sz="2400" baseline="0" dirty="0" smtClean="0">
                          <a:solidFill>
                            <a:srgbClr val="FF0000"/>
                          </a:solidFill>
                        </a:rPr>
                        <a:t> ans et plus</a:t>
                      </a:r>
                      <a:endParaRPr lang="fr-BE" sz="2400" dirty="0">
                        <a:solidFill>
                          <a:srgbClr val="FF0000"/>
                        </a:solidFill>
                      </a:endParaRPr>
                    </a:p>
                  </a:txBody>
                  <a:tcPr marL="91434" marR="91434" marT="45701" marB="45701"/>
                </a:tc>
              </a:tr>
              <a:tr h="2070589">
                <a:tc>
                  <a:txBody>
                    <a:bodyPr/>
                    <a:lstStyle/>
                    <a:p>
                      <a:pPr algn="l"/>
                      <a:r>
                        <a:rPr lang="fr-BE" sz="2400" dirty="0" smtClean="0"/>
                        <a:t>Risque de pauvreté: 19,4%</a:t>
                      </a:r>
                    </a:p>
                    <a:p>
                      <a:pPr algn="l"/>
                      <a:r>
                        <a:rPr lang="fr-BE" sz="2400" baseline="0" dirty="0" smtClean="0"/>
                        <a:t>Taux plus élevé que dans les pays voisins … MAIS</a:t>
                      </a:r>
                    </a:p>
                    <a:p>
                      <a:pPr algn="l"/>
                      <a:r>
                        <a:rPr lang="fr-BE" sz="2400" baseline="0" dirty="0" smtClean="0"/>
                        <a:t> avec des écarts plus faibles au seuil de risque</a:t>
                      </a:r>
                    </a:p>
                    <a:p>
                      <a:pPr algn="l"/>
                      <a:r>
                        <a:rPr lang="fr-BE" sz="2400" baseline="0" dirty="0" smtClean="0"/>
                        <a:t>                </a:t>
                      </a:r>
                    </a:p>
                    <a:p>
                      <a:pPr algn="l"/>
                      <a:r>
                        <a:rPr lang="fr-BE" sz="2400" baseline="0" dirty="0" smtClean="0"/>
                        <a:t>               Rôle de l’aide sociale: assurer la GRAPA</a:t>
                      </a:r>
                      <a:endParaRPr lang="fr-BE" sz="2400" dirty="0"/>
                    </a:p>
                  </a:txBody>
                  <a:tcPr marL="91434" marR="91434" marT="45701" marB="45701"/>
                </a:tc>
              </a:tr>
            </a:tbl>
          </a:graphicData>
        </a:graphic>
      </p:graphicFrame>
      <p:sp>
        <p:nvSpPr>
          <p:cNvPr id="8" name="AutoShape 5"/>
          <p:cNvSpPr>
            <a:spLocks noChangeArrowheads="1"/>
          </p:cNvSpPr>
          <p:nvPr/>
        </p:nvSpPr>
        <p:spPr bwMode="auto">
          <a:xfrm>
            <a:off x="675382" y="5367417"/>
            <a:ext cx="1008062" cy="25241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Tree>
    <p:extLst>
      <p:ext uri="{BB962C8B-B14F-4D97-AF65-F5344CB8AC3E}">
        <p14:creationId xmlns:p14="http://schemas.microsoft.com/office/powerpoint/2010/main" val="308851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Pauvreté en Belgique</a:t>
            </a:r>
            <a:endParaRPr lang="fr-BE" dirty="0"/>
          </a:p>
        </p:txBody>
      </p:sp>
      <p:sp>
        <p:nvSpPr>
          <p:cNvPr id="3" name="Rectangle 2"/>
          <p:cNvSpPr txBox="1">
            <a:spLocks noChangeArrowheads="1"/>
          </p:cNvSpPr>
          <p:nvPr/>
        </p:nvSpPr>
        <p:spPr bwMode="auto">
          <a:xfrm>
            <a:off x="395288" y="1341438"/>
            <a:ext cx="75612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3200" dirty="0">
                <a:solidFill>
                  <a:schemeClr val="tx2"/>
                </a:solidFill>
              </a:rPr>
              <a:t>2. Les ressources de l’inclusion active</a:t>
            </a:r>
          </a:p>
        </p:txBody>
      </p:sp>
      <p:sp>
        <p:nvSpPr>
          <p:cNvPr id="4" name="Rectangle 2"/>
          <p:cNvSpPr txBox="1">
            <a:spLocks noChangeArrowheads="1"/>
          </p:cNvSpPr>
          <p:nvPr/>
        </p:nvSpPr>
        <p:spPr bwMode="auto">
          <a:xfrm>
            <a:off x="395288" y="2276475"/>
            <a:ext cx="75612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400" dirty="0">
                <a:solidFill>
                  <a:schemeClr val="tx2"/>
                </a:solidFill>
              </a:rPr>
              <a:t>4,5% des travailleurs à temps plein sont pauvres</a:t>
            </a:r>
          </a:p>
        </p:txBody>
      </p:sp>
      <p:sp>
        <p:nvSpPr>
          <p:cNvPr id="5" name="Rectangle 2"/>
          <p:cNvSpPr txBox="1">
            <a:spLocks noChangeArrowheads="1"/>
          </p:cNvSpPr>
          <p:nvPr/>
        </p:nvSpPr>
        <p:spPr bwMode="auto">
          <a:xfrm>
            <a:off x="2411413" y="3429000"/>
            <a:ext cx="4752975"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400" dirty="0">
                <a:solidFill>
                  <a:schemeClr val="tx2"/>
                </a:solidFill>
              </a:rPr>
              <a:t>1/5 vivant en pauvreté, travaille</a:t>
            </a:r>
          </a:p>
        </p:txBody>
      </p:sp>
      <p:sp>
        <p:nvSpPr>
          <p:cNvPr id="6" name="AutoShape 5"/>
          <p:cNvSpPr>
            <a:spLocks noChangeArrowheads="1"/>
          </p:cNvSpPr>
          <p:nvPr/>
        </p:nvSpPr>
        <p:spPr bwMode="auto">
          <a:xfrm>
            <a:off x="1187450" y="4940300"/>
            <a:ext cx="1008063" cy="5048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
        <p:nvSpPr>
          <p:cNvPr id="7" name="Rectangle 2"/>
          <p:cNvSpPr txBox="1">
            <a:spLocks noChangeArrowheads="1"/>
          </p:cNvSpPr>
          <p:nvPr/>
        </p:nvSpPr>
        <p:spPr bwMode="auto">
          <a:xfrm>
            <a:off x="2411413" y="4797425"/>
            <a:ext cx="554513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400" dirty="0">
                <a:solidFill>
                  <a:schemeClr val="tx2"/>
                </a:solidFill>
              </a:rPr>
              <a:t>Augmentation de l’emploi précaire</a:t>
            </a:r>
          </a:p>
        </p:txBody>
      </p:sp>
      <p:sp>
        <p:nvSpPr>
          <p:cNvPr id="8" name="ZoneTexte 1"/>
          <p:cNvSpPr txBox="1">
            <a:spLocks noChangeArrowheads="1"/>
          </p:cNvSpPr>
          <p:nvPr/>
        </p:nvSpPr>
        <p:spPr bwMode="auto">
          <a:xfrm>
            <a:off x="179388" y="3573463"/>
            <a:ext cx="12969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BE" sz="3200">
                <a:solidFill>
                  <a:srgbClr val="FF0000"/>
                </a:solidFill>
              </a:rPr>
              <a:t>MAIS</a:t>
            </a:r>
          </a:p>
        </p:txBody>
      </p:sp>
      <p:sp>
        <p:nvSpPr>
          <p:cNvPr id="9" name="AutoShape 5"/>
          <p:cNvSpPr>
            <a:spLocks noChangeArrowheads="1"/>
          </p:cNvSpPr>
          <p:nvPr/>
        </p:nvSpPr>
        <p:spPr bwMode="auto">
          <a:xfrm>
            <a:off x="1533525" y="3630613"/>
            <a:ext cx="504825" cy="5048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7030A0"/>
          </a:solidFill>
          <a:ln w="9525">
            <a:solidFill>
              <a:schemeClr val="tx1"/>
            </a:solidFill>
            <a:miter lim="800000"/>
            <a:headEnd/>
            <a:tailEnd/>
          </a:ln>
        </p:spPr>
        <p:txBody>
          <a:bodyPr wrap="none" anchor="ctr"/>
          <a:lstStyle/>
          <a:p>
            <a:endParaRPr lang="fr-BE"/>
          </a:p>
        </p:txBody>
      </p:sp>
    </p:spTree>
    <p:extLst>
      <p:ext uri="{BB962C8B-B14F-4D97-AF65-F5344CB8AC3E}">
        <p14:creationId xmlns:p14="http://schemas.microsoft.com/office/powerpoint/2010/main" val="146421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Pauvreté en Belgique</a:t>
            </a:r>
            <a:endParaRPr lang="fr-BE" dirty="0"/>
          </a:p>
        </p:txBody>
      </p:sp>
      <p:sp>
        <p:nvSpPr>
          <p:cNvPr id="3" name="Rectangle 2"/>
          <p:cNvSpPr txBox="1">
            <a:spLocks noChangeArrowheads="1"/>
          </p:cNvSpPr>
          <p:nvPr/>
        </p:nvSpPr>
        <p:spPr bwMode="auto">
          <a:xfrm>
            <a:off x="395288" y="1341438"/>
            <a:ext cx="75612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3200" dirty="0">
                <a:solidFill>
                  <a:schemeClr val="tx2"/>
                </a:solidFill>
              </a:rPr>
              <a:t>2. </a:t>
            </a:r>
            <a:r>
              <a:rPr lang="fr-FR" sz="3200" dirty="0" smtClean="0">
                <a:solidFill>
                  <a:schemeClr val="tx2"/>
                </a:solidFill>
              </a:rPr>
              <a:t>Les </a:t>
            </a:r>
            <a:r>
              <a:rPr lang="fr-FR" sz="3200" dirty="0">
                <a:solidFill>
                  <a:schemeClr val="tx2"/>
                </a:solidFill>
              </a:rPr>
              <a:t>ressources de l’inclusion active</a:t>
            </a:r>
          </a:p>
        </p:txBody>
      </p:sp>
      <p:sp>
        <p:nvSpPr>
          <p:cNvPr id="10" name="Rectangle 2"/>
          <p:cNvSpPr txBox="1">
            <a:spLocks noChangeArrowheads="1"/>
          </p:cNvSpPr>
          <p:nvPr/>
        </p:nvSpPr>
        <p:spPr bwMode="auto">
          <a:xfrm>
            <a:off x="500715" y="2228959"/>
            <a:ext cx="75612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400" dirty="0">
                <a:solidFill>
                  <a:schemeClr val="tx2"/>
                </a:solidFill>
              </a:rPr>
              <a:t>IMPORTANCE DE L’INCLUSION ACTIVE</a:t>
            </a:r>
          </a:p>
        </p:txBody>
      </p:sp>
      <p:sp>
        <p:nvSpPr>
          <p:cNvPr id="11" name="AutoShape 14"/>
          <p:cNvSpPr>
            <a:spLocks noChangeArrowheads="1"/>
          </p:cNvSpPr>
          <p:nvPr/>
        </p:nvSpPr>
        <p:spPr bwMode="auto">
          <a:xfrm>
            <a:off x="1547813" y="3284538"/>
            <a:ext cx="647700" cy="649287"/>
          </a:xfrm>
          <a:prstGeom prst="curvedRightArrow">
            <a:avLst>
              <a:gd name="adj1" fmla="val 20049"/>
              <a:gd name="adj2" fmla="val 40098"/>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
        <p:nvSpPr>
          <p:cNvPr id="14" name="Rectangle 2"/>
          <p:cNvSpPr txBox="1">
            <a:spLocks noChangeArrowheads="1"/>
          </p:cNvSpPr>
          <p:nvPr/>
        </p:nvSpPr>
        <p:spPr bwMode="auto">
          <a:xfrm>
            <a:off x="2351088" y="3357563"/>
            <a:ext cx="6792912" cy="2519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BE" sz="2800" dirty="0">
                <a:solidFill>
                  <a:schemeClr val="tx2"/>
                </a:solidFill>
              </a:rPr>
              <a:t>Ressources </a:t>
            </a:r>
            <a:r>
              <a:rPr lang="fr-BE" sz="2800" dirty="0" smtClean="0">
                <a:solidFill>
                  <a:schemeClr val="tx2"/>
                </a:solidFill>
              </a:rPr>
              <a:t>suffisantes</a:t>
            </a:r>
          </a:p>
          <a:p>
            <a:pPr eaLnBrk="1" hangingPunct="1"/>
            <a:endParaRPr lang="fr-BE" sz="2800" dirty="0" smtClean="0">
              <a:solidFill>
                <a:schemeClr val="tx2"/>
              </a:solidFill>
            </a:endParaRPr>
          </a:p>
          <a:p>
            <a:pPr marL="914400" lvl="1" indent="-457200" eaLnBrk="1" hangingPunct="1">
              <a:buFont typeface="Arial" pitchFamily="34" charset="0"/>
              <a:buChar char="•"/>
            </a:pPr>
            <a:r>
              <a:rPr lang="fr-BE" sz="2800" dirty="0" smtClean="0">
                <a:solidFill>
                  <a:srgbClr val="FEAE00"/>
                </a:solidFill>
              </a:rPr>
              <a:t>30,4 % des demandeurs d’emploi sont à risque de pauvreté</a:t>
            </a:r>
          </a:p>
          <a:p>
            <a:pPr eaLnBrk="1" hangingPunct="1"/>
            <a:endParaRPr lang="fr-FR" sz="2800" dirty="0">
              <a:solidFill>
                <a:schemeClr val="tx2"/>
              </a:solidFill>
            </a:endParaRPr>
          </a:p>
        </p:txBody>
      </p:sp>
    </p:spTree>
    <p:extLst>
      <p:ext uri="{BB962C8B-B14F-4D97-AF65-F5344CB8AC3E}">
        <p14:creationId xmlns:p14="http://schemas.microsoft.com/office/powerpoint/2010/main" val="247711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Pauvreté en Belgique</a:t>
            </a:r>
            <a:endParaRPr lang="fr-BE" dirty="0"/>
          </a:p>
        </p:txBody>
      </p:sp>
      <p:sp>
        <p:nvSpPr>
          <p:cNvPr id="3" name="Rectangle 2"/>
          <p:cNvSpPr txBox="1">
            <a:spLocks noChangeArrowheads="1"/>
          </p:cNvSpPr>
          <p:nvPr/>
        </p:nvSpPr>
        <p:spPr bwMode="auto">
          <a:xfrm>
            <a:off x="395288" y="1341438"/>
            <a:ext cx="75612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3200" dirty="0">
                <a:solidFill>
                  <a:schemeClr val="tx2"/>
                </a:solidFill>
              </a:rPr>
              <a:t>2. Les ressources de l’inclusion active</a:t>
            </a:r>
          </a:p>
        </p:txBody>
      </p:sp>
      <p:sp>
        <p:nvSpPr>
          <p:cNvPr id="10" name="Rectangle 2"/>
          <p:cNvSpPr txBox="1">
            <a:spLocks noChangeArrowheads="1"/>
          </p:cNvSpPr>
          <p:nvPr/>
        </p:nvSpPr>
        <p:spPr bwMode="auto">
          <a:xfrm>
            <a:off x="500715" y="2228959"/>
            <a:ext cx="75612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400" dirty="0">
                <a:solidFill>
                  <a:schemeClr val="tx2"/>
                </a:solidFill>
              </a:rPr>
              <a:t>IMPORTANCE DE L’INCLUSION ACTIVE</a:t>
            </a:r>
          </a:p>
        </p:txBody>
      </p:sp>
      <p:sp>
        <p:nvSpPr>
          <p:cNvPr id="12" name="AutoShape 14"/>
          <p:cNvSpPr>
            <a:spLocks noChangeArrowheads="1"/>
          </p:cNvSpPr>
          <p:nvPr/>
        </p:nvSpPr>
        <p:spPr bwMode="auto">
          <a:xfrm>
            <a:off x="1547813" y="2996952"/>
            <a:ext cx="647700" cy="649287"/>
          </a:xfrm>
          <a:prstGeom prst="curvedRightArrow">
            <a:avLst>
              <a:gd name="adj1" fmla="val 20049"/>
              <a:gd name="adj2" fmla="val 40098"/>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
        <p:nvSpPr>
          <p:cNvPr id="15" name="Rectangle 2"/>
          <p:cNvSpPr txBox="1">
            <a:spLocks noChangeArrowheads="1"/>
          </p:cNvSpPr>
          <p:nvPr/>
        </p:nvSpPr>
        <p:spPr bwMode="auto">
          <a:xfrm>
            <a:off x="2267744" y="3140210"/>
            <a:ext cx="6794500" cy="3313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800" dirty="0">
                <a:solidFill>
                  <a:schemeClr val="tx2"/>
                </a:solidFill>
              </a:rPr>
              <a:t>Marché de l’emploi </a:t>
            </a:r>
            <a:r>
              <a:rPr lang="fr-FR" sz="2800" dirty="0" smtClean="0">
                <a:solidFill>
                  <a:schemeClr val="tx2"/>
                </a:solidFill>
              </a:rPr>
              <a:t>inclusif</a:t>
            </a:r>
          </a:p>
          <a:p>
            <a:pPr eaLnBrk="1" hangingPunct="1"/>
            <a:endParaRPr lang="fr-FR" sz="2800" dirty="0">
              <a:solidFill>
                <a:schemeClr val="tx2"/>
              </a:solidFill>
            </a:endParaRPr>
          </a:p>
          <a:p>
            <a:pPr marL="914400" lvl="1" indent="-457200" eaLnBrk="1" hangingPunct="1">
              <a:buFont typeface="Arial" pitchFamily="34" charset="0"/>
              <a:buChar char="•"/>
            </a:pPr>
            <a:r>
              <a:rPr lang="fr-FR" sz="2800" dirty="0" smtClean="0">
                <a:solidFill>
                  <a:srgbClr val="FEAE00"/>
                </a:solidFill>
              </a:rPr>
              <a:t>54,8% des demandeurs d’emploi le sont depuis plus d’un an</a:t>
            </a:r>
          </a:p>
          <a:p>
            <a:pPr marL="914400" lvl="1" indent="-457200" eaLnBrk="1" hangingPunct="1">
              <a:buFont typeface="Arial" pitchFamily="34" charset="0"/>
              <a:buChar char="•"/>
            </a:pPr>
            <a:r>
              <a:rPr lang="fr-FR" sz="2800" dirty="0" smtClean="0">
                <a:solidFill>
                  <a:srgbClr val="FEAE00"/>
                </a:solidFill>
              </a:rPr>
              <a:t>20% des demandeurs d’emploi le sont depuis 2 à 5 ans </a:t>
            </a:r>
          </a:p>
          <a:p>
            <a:pPr eaLnBrk="1" hangingPunct="1"/>
            <a:endParaRPr lang="fr-FR" sz="2800" dirty="0">
              <a:solidFill>
                <a:schemeClr val="tx2"/>
              </a:solidFill>
            </a:endParaRPr>
          </a:p>
        </p:txBody>
      </p:sp>
    </p:spTree>
    <p:extLst>
      <p:ext uri="{BB962C8B-B14F-4D97-AF65-F5344CB8AC3E}">
        <p14:creationId xmlns:p14="http://schemas.microsoft.com/office/powerpoint/2010/main" val="385899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a:xfrm>
            <a:off x="685800" y="1143000"/>
            <a:ext cx="8350696" cy="4724400"/>
          </a:xfrm>
        </p:spPr>
        <p:txBody>
          <a:bodyPr/>
          <a:lstStyle/>
          <a:p>
            <a:pPr marL="0" indent="0" algn="ctr">
              <a:buNone/>
            </a:pPr>
            <a:endParaRPr lang="fr-BE" sz="4400" dirty="0" smtClean="0"/>
          </a:p>
          <a:p>
            <a:pPr marL="0" indent="0" algn="ctr">
              <a:buNone/>
            </a:pPr>
            <a:r>
              <a:rPr lang="fr-BE" sz="4400" dirty="0" smtClean="0"/>
              <a:t>Julien Van Geertsom</a:t>
            </a:r>
          </a:p>
          <a:p>
            <a:pPr marL="0" indent="0" algn="ctr">
              <a:buNone/>
            </a:pPr>
            <a:endParaRPr lang="fr-BE" dirty="0" smtClean="0"/>
          </a:p>
          <a:p>
            <a:pPr marL="0" indent="0" algn="ctr">
              <a:buNone/>
            </a:pPr>
            <a:r>
              <a:rPr lang="fr-BE" sz="4400" dirty="0" err="1" smtClean="0"/>
              <a:t>Voorzitter</a:t>
            </a:r>
            <a:r>
              <a:rPr lang="fr-BE" sz="4400" dirty="0" smtClean="0"/>
              <a:t> POD </a:t>
            </a:r>
            <a:r>
              <a:rPr lang="fr-BE" sz="4400" dirty="0" err="1" smtClean="0"/>
              <a:t>Maatschappelijke</a:t>
            </a:r>
            <a:r>
              <a:rPr lang="fr-BE" sz="4400" dirty="0" smtClean="0"/>
              <a:t> </a:t>
            </a:r>
            <a:r>
              <a:rPr lang="fr-BE" sz="4400" dirty="0" err="1" smtClean="0"/>
              <a:t>Integratie</a:t>
            </a:r>
            <a:endParaRPr lang="fr-BE" sz="4400" dirty="0"/>
          </a:p>
        </p:txBody>
      </p:sp>
    </p:spTree>
    <p:extLst>
      <p:ext uri="{BB962C8B-B14F-4D97-AF65-F5344CB8AC3E}">
        <p14:creationId xmlns:p14="http://schemas.microsoft.com/office/powerpoint/2010/main" val="3028085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Pauvreté en Belgique</a:t>
            </a:r>
            <a:endParaRPr lang="fr-BE" dirty="0"/>
          </a:p>
        </p:txBody>
      </p:sp>
      <p:sp>
        <p:nvSpPr>
          <p:cNvPr id="3" name="Rectangle 2"/>
          <p:cNvSpPr txBox="1">
            <a:spLocks noChangeArrowheads="1"/>
          </p:cNvSpPr>
          <p:nvPr/>
        </p:nvSpPr>
        <p:spPr bwMode="auto">
          <a:xfrm>
            <a:off x="395288" y="1341438"/>
            <a:ext cx="75612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3200" dirty="0">
                <a:solidFill>
                  <a:schemeClr val="tx2"/>
                </a:solidFill>
              </a:rPr>
              <a:t>2. Les ressources de l’inclusion active</a:t>
            </a:r>
          </a:p>
        </p:txBody>
      </p:sp>
      <p:sp>
        <p:nvSpPr>
          <p:cNvPr id="10" name="Rectangle 2"/>
          <p:cNvSpPr txBox="1">
            <a:spLocks noChangeArrowheads="1"/>
          </p:cNvSpPr>
          <p:nvPr/>
        </p:nvSpPr>
        <p:spPr bwMode="auto">
          <a:xfrm>
            <a:off x="500715" y="2228959"/>
            <a:ext cx="75612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400" dirty="0">
                <a:solidFill>
                  <a:schemeClr val="tx2"/>
                </a:solidFill>
              </a:rPr>
              <a:t>IMPORTANCE DE L’INCLUSION ACTIVE</a:t>
            </a:r>
          </a:p>
        </p:txBody>
      </p:sp>
      <p:sp>
        <p:nvSpPr>
          <p:cNvPr id="13" name="AutoShape 14"/>
          <p:cNvSpPr>
            <a:spLocks noChangeArrowheads="1"/>
          </p:cNvSpPr>
          <p:nvPr/>
        </p:nvSpPr>
        <p:spPr bwMode="auto">
          <a:xfrm>
            <a:off x="1547813" y="3212976"/>
            <a:ext cx="647700" cy="649287"/>
          </a:xfrm>
          <a:prstGeom prst="curvedRightArrow">
            <a:avLst>
              <a:gd name="adj1" fmla="val 20049"/>
              <a:gd name="adj2" fmla="val 40098"/>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
        <p:nvSpPr>
          <p:cNvPr id="16" name="Rectangle 2"/>
          <p:cNvSpPr txBox="1">
            <a:spLocks noChangeArrowheads="1"/>
          </p:cNvSpPr>
          <p:nvPr/>
        </p:nvSpPr>
        <p:spPr bwMode="auto">
          <a:xfrm>
            <a:off x="2267744" y="3212976"/>
            <a:ext cx="679450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BE" sz="2800" dirty="0">
                <a:solidFill>
                  <a:schemeClr val="tx2"/>
                </a:solidFill>
              </a:rPr>
              <a:t>Services de </a:t>
            </a:r>
            <a:r>
              <a:rPr lang="fr-BE" sz="2800" dirty="0" smtClean="0">
                <a:solidFill>
                  <a:schemeClr val="tx2"/>
                </a:solidFill>
              </a:rPr>
              <a:t>qualité</a:t>
            </a:r>
          </a:p>
          <a:p>
            <a:pPr eaLnBrk="1" hangingPunct="1"/>
            <a:endParaRPr lang="fr-BE" sz="2800" dirty="0">
              <a:solidFill>
                <a:schemeClr val="tx2"/>
              </a:solidFill>
            </a:endParaRPr>
          </a:p>
          <a:p>
            <a:pPr marL="914400" lvl="1" indent="-457200" eaLnBrk="1" hangingPunct="1">
              <a:buFont typeface="Arial" pitchFamily="34" charset="0"/>
              <a:buChar char="•"/>
            </a:pPr>
            <a:r>
              <a:rPr lang="fr-FR" sz="2800" dirty="0" smtClean="0">
                <a:solidFill>
                  <a:srgbClr val="FEAE00"/>
                </a:solidFill>
              </a:rPr>
              <a:t>augmentation de 29% du nombre de bénéficiaires du droit à l’intégration sociale de 2003 à 2010</a:t>
            </a:r>
            <a:endParaRPr lang="fr-FR" sz="2800" dirty="0">
              <a:solidFill>
                <a:srgbClr val="FEAE00"/>
              </a:solidFill>
            </a:endParaRPr>
          </a:p>
        </p:txBody>
      </p:sp>
    </p:spTree>
    <p:extLst>
      <p:ext uri="{BB962C8B-B14F-4D97-AF65-F5344CB8AC3E}">
        <p14:creationId xmlns:p14="http://schemas.microsoft.com/office/powerpoint/2010/main" val="428256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Pauvreté en Belgique</a:t>
            </a:r>
            <a:endParaRPr lang="fr-BE" dirty="0"/>
          </a:p>
        </p:txBody>
      </p:sp>
      <p:sp>
        <p:nvSpPr>
          <p:cNvPr id="17" name="Rectangle 2"/>
          <p:cNvSpPr txBox="1">
            <a:spLocks noChangeArrowheads="1"/>
          </p:cNvSpPr>
          <p:nvPr/>
        </p:nvSpPr>
        <p:spPr bwMode="auto">
          <a:xfrm>
            <a:off x="395288" y="1341438"/>
            <a:ext cx="75612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3200" dirty="0">
                <a:solidFill>
                  <a:schemeClr val="tx2"/>
                </a:solidFill>
              </a:rPr>
              <a:t>3. Des politiques structurelles pour des problèmes structurels</a:t>
            </a:r>
          </a:p>
        </p:txBody>
      </p:sp>
      <p:sp>
        <p:nvSpPr>
          <p:cNvPr id="18" name="Rectangle 2"/>
          <p:cNvSpPr txBox="1">
            <a:spLocks noChangeArrowheads="1"/>
          </p:cNvSpPr>
          <p:nvPr/>
        </p:nvSpPr>
        <p:spPr bwMode="auto">
          <a:xfrm>
            <a:off x="1908175" y="2276475"/>
            <a:ext cx="51847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400" dirty="0">
                <a:solidFill>
                  <a:schemeClr val="tx2"/>
                </a:solidFill>
              </a:rPr>
              <a:t>POUR UNE POLITIQUE DURABLE</a:t>
            </a:r>
          </a:p>
        </p:txBody>
      </p:sp>
      <p:sp>
        <p:nvSpPr>
          <p:cNvPr id="19" name="AutoShape 5"/>
          <p:cNvSpPr>
            <a:spLocks noChangeArrowheads="1"/>
          </p:cNvSpPr>
          <p:nvPr/>
        </p:nvSpPr>
        <p:spPr bwMode="auto">
          <a:xfrm>
            <a:off x="755650" y="2492375"/>
            <a:ext cx="1008063" cy="5048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graphicFrame>
        <p:nvGraphicFramePr>
          <p:cNvPr id="20" name="Tableau 19"/>
          <p:cNvGraphicFramePr>
            <a:graphicFrameLocks noGrp="1"/>
          </p:cNvGraphicFramePr>
          <p:nvPr>
            <p:extLst>
              <p:ext uri="{D42A27DB-BD31-4B8C-83A1-F6EECF244321}">
                <p14:modId xmlns:p14="http://schemas.microsoft.com/office/powerpoint/2010/main" val="2201993641"/>
              </p:ext>
            </p:extLst>
          </p:nvPr>
        </p:nvGraphicFramePr>
        <p:xfrm>
          <a:off x="395288" y="3141663"/>
          <a:ext cx="8353175" cy="2729060"/>
        </p:xfrm>
        <a:graphic>
          <a:graphicData uri="http://schemas.openxmlformats.org/drawingml/2006/table">
            <a:tbl>
              <a:tblPr firstRow="1" bandRow="1">
                <a:tableStyleId>{5C22544A-7EE6-4342-B048-85BDC9FD1C3A}</a:tableStyleId>
              </a:tblPr>
              <a:tblGrid>
                <a:gridCol w="8353175"/>
              </a:tblGrid>
              <a:tr h="391653">
                <a:tc>
                  <a:txBody>
                    <a:bodyPr/>
                    <a:lstStyle/>
                    <a:p>
                      <a:pPr algn="ctr"/>
                      <a:r>
                        <a:rPr lang="fr-BE" sz="2400" dirty="0" smtClean="0">
                          <a:solidFill>
                            <a:srgbClr val="FF0000"/>
                          </a:solidFill>
                        </a:rPr>
                        <a:t>Santé</a:t>
                      </a:r>
                      <a:r>
                        <a:rPr lang="fr-BE" sz="2400" baseline="0" dirty="0" smtClean="0">
                          <a:solidFill>
                            <a:srgbClr val="FF0000"/>
                          </a:solidFill>
                        </a:rPr>
                        <a:t> et pauvreté</a:t>
                      </a:r>
                      <a:endParaRPr lang="fr-BE" sz="2400" dirty="0">
                        <a:solidFill>
                          <a:srgbClr val="FF0000"/>
                        </a:solidFill>
                      </a:endParaRPr>
                    </a:p>
                  </a:txBody>
                  <a:tcPr marL="91434" marR="91434" marT="45676" marB="45676"/>
                </a:tc>
              </a:tr>
              <a:tr h="2271948">
                <a:tc>
                  <a:txBody>
                    <a:bodyPr/>
                    <a:lstStyle/>
                    <a:p>
                      <a:pPr marL="342900" indent="-342900" algn="l">
                        <a:buFontTx/>
                        <a:buChar char="-"/>
                      </a:pPr>
                      <a:r>
                        <a:rPr lang="fr-BE" sz="2000" baseline="0" dirty="0" smtClean="0"/>
                        <a:t>Les chiffres indiquent que santé et pauvreté sont corrélés</a:t>
                      </a:r>
                    </a:p>
                    <a:p>
                      <a:pPr lvl="1" algn="l"/>
                      <a:r>
                        <a:rPr lang="fr-BE" sz="2000" baseline="0" dirty="0" smtClean="0"/>
                        <a:t>parmi les revenus les plus faibles (quintile 1):</a:t>
                      </a:r>
                    </a:p>
                    <a:p>
                      <a:pPr marL="342900" indent="-342900" algn="l">
                        <a:buFontTx/>
                        <a:buChar char="-"/>
                      </a:pPr>
                      <a:r>
                        <a:rPr lang="fr-BE" sz="2000" baseline="0" dirty="0" smtClean="0"/>
                        <a:t>30,8% ont une perception négative de leur santé</a:t>
                      </a:r>
                    </a:p>
                    <a:p>
                      <a:pPr marL="342900" indent="-342900" algn="l">
                        <a:buFontTx/>
                        <a:buChar char="-"/>
                      </a:pPr>
                      <a:r>
                        <a:rPr lang="fr-BE" sz="2000" baseline="0" dirty="0" smtClean="0"/>
                        <a:t>32% se plaignent de vivre des difficultés psychologiques</a:t>
                      </a:r>
                    </a:p>
                    <a:p>
                      <a:pPr marL="342900" indent="-342900" algn="l">
                        <a:buFontTx/>
                        <a:buChar char="-"/>
                      </a:pPr>
                      <a:r>
                        <a:rPr lang="fr-BE" sz="2000" baseline="0" dirty="0" smtClean="0"/>
                        <a:t>22,2% ont peu de relations sociales</a:t>
                      </a:r>
                    </a:p>
                    <a:p>
                      <a:pPr algn="l"/>
                      <a:r>
                        <a:rPr lang="fr-BE" sz="2000" baseline="0" dirty="0" smtClean="0"/>
                        <a:t>                 effet structurel sur la santé</a:t>
                      </a:r>
                    </a:p>
                    <a:p>
                      <a:pPr algn="l"/>
                      <a:r>
                        <a:rPr lang="fr-BE" sz="2000" baseline="0" dirty="0" smtClean="0"/>
                        <a:t>                 persistance de l’inégalité de santé</a:t>
                      </a:r>
                      <a:endParaRPr lang="fr-BE" sz="2000" dirty="0"/>
                    </a:p>
                  </a:txBody>
                  <a:tcPr marL="91434" marR="91434" marT="45676" marB="45676"/>
                </a:tc>
              </a:tr>
            </a:tbl>
          </a:graphicData>
        </a:graphic>
      </p:graphicFrame>
      <p:sp>
        <p:nvSpPr>
          <p:cNvPr id="7" name="AutoShape 5"/>
          <p:cNvSpPr>
            <a:spLocks noChangeArrowheads="1"/>
          </p:cNvSpPr>
          <p:nvPr/>
        </p:nvSpPr>
        <p:spPr bwMode="auto">
          <a:xfrm>
            <a:off x="539552" y="5255005"/>
            <a:ext cx="1008062" cy="25241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Tree>
    <p:extLst>
      <p:ext uri="{BB962C8B-B14F-4D97-AF65-F5344CB8AC3E}">
        <p14:creationId xmlns:p14="http://schemas.microsoft.com/office/powerpoint/2010/main" val="10645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Pauvreté en Belgique</a:t>
            </a:r>
            <a:endParaRPr lang="fr-BE" dirty="0"/>
          </a:p>
        </p:txBody>
      </p:sp>
      <p:sp>
        <p:nvSpPr>
          <p:cNvPr id="17" name="Rectangle 2"/>
          <p:cNvSpPr txBox="1">
            <a:spLocks noChangeArrowheads="1"/>
          </p:cNvSpPr>
          <p:nvPr/>
        </p:nvSpPr>
        <p:spPr bwMode="auto">
          <a:xfrm>
            <a:off x="395288" y="1341438"/>
            <a:ext cx="75612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3200" dirty="0">
                <a:solidFill>
                  <a:schemeClr val="tx2"/>
                </a:solidFill>
              </a:rPr>
              <a:t>3. Des politiques structurelles pour des problèmes structurels</a:t>
            </a:r>
          </a:p>
        </p:txBody>
      </p:sp>
      <p:sp>
        <p:nvSpPr>
          <p:cNvPr id="18" name="Rectangle 2"/>
          <p:cNvSpPr txBox="1">
            <a:spLocks noChangeArrowheads="1"/>
          </p:cNvSpPr>
          <p:nvPr/>
        </p:nvSpPr>
        <p:spPr bwMode="auto">
          <a:xfrm>
            <a:off x="1908175" y="2276475"/>
            <a:ext cx="51847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2400" dirty="0">
                <a:solidFill>
                  <a:schemeClr val="tx2"/>
                </a:solidFill>
              </a:rPr>
              <a:t>POUR UNE POLITIQUE DURABLE</a:t>
            </a:r>
          </a:p>
        </p:txBody>
      </p:sp>
      <p:sp>
        <p:nvSpPr>
          <p:cNvPr id="19" name="AutoShape 5"/>
          <p:cNvSpPr>
            <a:spLocks noChangeArrowheads="1"/>
          </p:cNvSpPr>
          <p:nvPr/>
        </p:nvSpPr>
        <p:spPr bwMode="auto">
          <a:xfrm>
            <a:off x="755650" y="2492375"/>
            <a:ext cx="1008063" cy="5048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graphicFrame>
        <p:nvGraphicFramePr>
          <p:cNvPr id="7" name="Tableau 6"/>
          <p:cNvGraphicFramePr>
            <a:graphicFrameLocks noGrp="1"/>
          </p:cNvGraphicFramePr>
          <p:nvPr>
            <p:extLst>
              <p:ext uri="{D42A27DB-BD31-4B8C-83A1-F6EECF244321}">
                <p14:modId xmlns:p14="http://schemas.microsoft.com/office/powerpoint/2010/main" val="2232515457"/>
              </p:ext>
            </p:extLst>
          </p:nvPr>
        </p:nvGraphicFramePr>
        <p:xfrm>
          <a:off x="467544" y="3141663"/>
          <a:ext cx="8281169" cy="2663601"/>
        </p:xfrm>
        <a:graphic>
          <a:graphicData uri="http://schemas.openxmlformats.org/drawingml/2006/table">
            <a:tbl>
              <a:tblPr firstRow="1" bandRow="1">
                <a:tableStyleId>{5C22544A-7EE6-4342-B048-85BDC9FD1C3A}</a:tableStyleId>
              </a:tblPr>
              <a:tblGrid>
                <a:gridCol w="8281169"/>
              </a:tblGrid>
              <a:tr h="509711">
                <a:tc>
                  <a:txBody>
                    <a:bodyPr/>
                    <a:lstStyle/>
                    <a:p>
                      <a:pPr algn="ctr"/>
                      <a:r>
                        <a:rPr lang="fr-BE" sz="2400" dirty="0" smtClean="0">
                          <a:solidFill>
                            <a:srgbClr val="FF0000"/>
                          </a:solidFill>
                        </a:rPr>
                        <a:t>Politique</a:t>
                      </a:r>
                      <a:r>
                        <a:rPr lang="fr-BE" sz="2400" baseline="0" dirty="0" smtClean="0">
                          <a:solidFill>
                            <a:srgbClr val="FF0000"/>
                          </a:solidFill>
                        </a:rPr>
                        <a:t> des grandes villes</a:t>
                      </a:r>
                      <a:endParaRPr lang="fr-BE" sz="2400" dirty="0">
                        <a:solidFill>
                          <a:srgbClr val="FF0000"/>
                        </a:solidFill>
                      </a:endParaRPr>
                    </a:p>
                  </a:txBody>
                  <a:tcPr marL="91434" marR="91434" marT="45676" marB="45676"/>
                </a:tc>
              </a:tr>
              <a:tr h="2153890">
                <a:tc>
                  <a:txBody>
                    <a:bodyPr/>
                    <a:lstStyle/>
                    <a:p>
                      <a:pPr marL="0" indent="0" algn="l">
                        <a:buFontTx/>
                        <a:buNone/>
                      </a:pPr>
                      <a:r>
                        <a:rPr lang="fr-BE" sz="2000" baseline="0" dirty="0" smtClean="0"/>
                        <a:t>Projets d’action locale et durable dans les quartiers défavorisés.</a:t>
                      </a:r>
                    </a:p>
                    <a:p>
                      <a:pPr marL="0" indent="0" algn="l">
                        <a:buFontTx/>
                        <a:buNone/>
                      </a:pPr>
                      <a:r>
                        <a:rPr lang="fr-BE" sz="2000" baseline="0" dirty="0" smtClean="0"/>
                        <a:t>Les défis:</a:t>
                      </a:r>
                    </a:p>
                    <a:p>
                      <a:pPr marL="342900" indent="-342900" algn="l">
                        <a:buFontTx/>
                        <a:buChar char="-"/>
                      </a:pPr>
                      <a:r>
                        <a:rPr lang="fr-BE" sz="2000" baseline="0" dirty="0" smtClean="0"/>
                        <a:t>Familles monoparentales</a:t>
                      </a:r>
                    </a:p>
                    <a:p>
                      <a:pPr marL="342900" indent="-342900" algn="l">
                        <a:buFontTx/>
                        <a:buChar char="-"/>
                      </a:pPr>
                      <a:r>
                        <a:rPr lang="fr-BE" sz="2000" baseline="0" dirty="0" smtClean="0"/>
                        <a:t>Participation des plus défavorisés</a:t>
                      </a:r>
                    </a:p>
                    <a:p>
                      <a:pPr algn="l"/>
                      <a:r>
                        <a:rPr lang="fr-BE" sz="2000" baseline="0" dirty="0" smtClean="0"/>
                        <a:t>                </a:t>
                      </a:r>
                    </a:p>
                    <a:p>
                      <a:pPr algn="l"/>
                      <a:r>
                        <a:rPr lang="fr-BE" sz="2000" baseline="0" dirty="0" smtClean="0"/>
                        <a:t>                  Renforcer la cohésion sociale</a:t>
                      </a:r>
                      <a:endParaRPr lang="fr-BE" sz="2000" dirty="0"/>
                    </a:p>
                  </a:txBody>
                  <a:tcPr marL="91434" marR="91434" marT="45676" marB="45676"/>
                </a:tc>
              </a:tr>
            </a:tbl>
          </a:graphicData>
        </a:graphic>
      </p:graphicFrame>
      <p:sp>
        <p:nvSpPr>
          <p:cNvPr id="8" name="AutoShape 5"/>
          <p:cNvSpPr>
            <a:spLocks noChangeArrowheads="1"/>
          </p:cNvSpPr>
          <p:nvPr/>
        </p:nvSpPr>
        <p:spPr bwMode="auto">
          <a:xfrm>
            <a:off x="683568" y="5301208"/>
            <a:ext cx="1008062" cy="25241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Tree>
    <p:extLst>
      <p:ext uri="{BB962C8B-B14F-4D97-AF65-F5344CB8AC3E}">
        <p14:creationId xmlns:p14="http://schemas.microsoft.com/office/powerpoint/2010/main" val="189048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Pauvreté en Belgique</a:t>
            </a:r>
            <a:endParaRPr lang="fr-BE" dirty="0"/>
          </a:p>
        </p:txBody>
      </p:sp>
      <p:sp>
        <p:nvSpPr>
          <p:cNvPr id="9" name="Rectangle 2"/>
          <p:cNvSpPr txBox="1">
            <a:spLocks noChangeArrowheads="1"/>
          </p:cNvSpPr>
          <p:nvPr/>
        </p:nvSpPr>
        <p:spPr bwMode="auto">
          <a:xfrm>
            <a:off x="1198563" y="1557338"/>
            <a:ext cx="7045325"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r-FR" sz="3200" dirty="0">
                <a:solidFill>
                  <a:schemeClr val="tx2"/>
                </a:solidFill>
              </a:rPr>
              <a:t>Développements récents: politiques, recherches et faits</a:t>
            </a:r>
          </a:p>
        </p:txBody>
      </p:sp>
      <p:sp>
        <p:nvSpPr>
          <p:cNvPr id="10" name="AutoShape 5"/>
          <p:cNvSpPr>
            <a:spLocks noChangeArrowheads="1"/>
          </p:cNvSpPr>
          <p:nvPr/>
        </p:nvSpPr>
        <p:spPr bwMode="auto">
          <a:xfrm>
            <a:off x="323528" y="1700808"/>
            <a:ext cx="1017588" cy="5048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
        <p:nvSpPr>
          <p:cNvPr id="11" name="ZoneTexte 1"/>
          <p:cNvSpPr txBox="1">
            <a:spLocks noChangeArrowheads="1"/>
          </p:cNvSpPr>
          <p:nvPr/>
        </p:nvSpPr>
        <p:spPr bwMode="auto">
          <a:xfrm>
            <a:off x="755650" y="3500438"/>
            <a:ext cx="7777163"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AutoNum type="arabicPeriod"/>
            </a:pPr>
            <a:r>
              <a:rPr lang="fr-BE" sz="2800" dirty="0"/>
              <a:t>Mesurer la pauvreté et l’exclusion sociale</a:t>
            </a:r>
          </a:p>
          <a:p>
            <a:pPr eaLnBrk="1" hangingPunct="1">
              <a:buFontTx/>
              <a:buAutoNum type="arabicPeriod"/>
            </a:pPr>
            <a:r>
              <a:rPr lang="fr-BE" sz="2800" dirty="0"/>
              <a:t>Garantir les ressources </a:t>
            </a:r>
          </a:p>
          <a:p>
            <a:pPr eaLnBrk="1" hangingPunct="1">
              <a:buFontTx/>
              <a:buAutoNum type="arabicPeriod"/>
            </a:pPr>
            <a:r>
              <a:rPr lang="fr-BE" sz="2800" dirty="0"/>
              <a:t>Garantir l’intérêt général et l’accessibilité</a:t>
            </a:r>
          </a:p>
        </p:txBody>
      </p:sp>
    </p:spTree>
    <p:extLst>
      <p:ext uri="{BB962C8B-B14F-4D97-AF65-F5344CB8AC3E}">
        <p14:creationId xmlns:p14="http://schemas.microsoft.com/office/powerpoint/2010/main" val="110437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Pauvreté en Belgique</a:t>
            </a:r>
            <a:endParaRPr lang="fr-BE" dirty="0"/>
          </a:p>
        </p:txBody>
      </p:sp>
      <p:sp>
        <p:nvSpPr>
          <p:cNvPr id="6" name="Rectangle 2"/>
          <p:cNvSpPr txBox="1">
            <a:spLocks noChangeArrowheads="1"/>
          </p:cNvSpPr>
          <p:nvPr/>
        </p:nvSpPr>
        <p:spPr bwMode="auto">
          <a:xfrm>
            <a:off x="323850" y="1412875"/>
            <a:ext cx="8351838"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3200" dirty="0">
                <a:solidFill>
                  <a:schemeClr val="tx2"/>
                </a:solidFill>
              </a:rPr>
              <a:t>1. Mesurer la pauvreté et l’exclusion sociale</a:t>
            </a:r>
          </a:p>
        </p:txBody>
      </p:sp>
      <p:graphicFrame>
        <p:nvGraphicFramePr>
          <p:cNvPr id="7" name="Tableau 6"/>
          <p:cNvGraphicFramePr>
            <a:graphicFrameLocks noGrp="1"/>
          </p:cNvGraphicFramePr>
          <p:nvPr>
            <p:extLst>
              <p:ext uri="{D42A27DB-BD31-4B8C-83A1-F6EECF244321}">
                <p14:modId xmlns:p14="http://schemas.microsoft.com/office/powerpoint/2010/main" val="513128422"/>
              </p:ext>
            </p:extLst>
          </p:nvPr>
        </p:nvGraphicFramePr>
        <p:xfrm>
          <a:off x="450142" y="2276873"/>
          <a:ext cx="8154306" cy="3474600"/>
        </p:xfrm>
        <a:graphic>
          <a:graphicData uri="http://schemas.openxmlformats.org/drawingml/2006/table">
            <a:tbl>
              <a:tblPr firstRow="1" bandRow="1">
                <a:tableStyleId>{5C22544A-7EE6-4342-B048-85BDC9FD1C3A}</a:tableStyleId>
              </a:tblPr>
              <a:tblGrid>
                <a:gridCol w="8154306"/>
              </a:tblGrid>
              <a:tr h="402861">
                <a:tc>
                  <a:txBody>
                    <a:bodyPr/>
                    <a:lstStyle/>
                    <a:p>
                      <a:pPr algn="ctr"/>
                      <a:r>
                        <a:rPr lang="fr-BE" sz="2400" dirty="0" smtClean="0">
                          <a:solidFill>
                            <a:srgbClr val="FF0000"/>
                          </a:solidFill>
                        </a:rPr>
                        <a:t>Pauvreté</a:t>
                      </a:r>
                      <a:r>
                        <a:rPr lang="fr-BE" sz="2400" baseline="0" dirty="0" smtClean="0">
                          <a:solidFill>
                            <a:srgbClr val="FF0000"/>
                          </a:solidFill>
                        </a:rPr>
                        <a:t> infantile</a:t>
                      </a:r>
                      <a:endParaRPr lang="fr-BE" sz="2400" dirty="0">
                        <a:solidFill>
                          <a:srgbClr val="FF0000"/>
                        </a:solidFill>
                      </a:endParaRPr>
                    </a:p>
                  </a:txBody>
                  <a:tcPr marL="91434" marR="91434" marT="45690" marB="45690"/>
                </a:tc>
              </a:tr>
              <a:tr h="2981514">
                <a:tc>
                  <a:txBody>
                    <a:bodyPr/>
                    <a:lstStyle/>
                    <a:p>
                      <a:pPr marL="342900" indent="-342900" algn="l">
                        <a:buFontTx/>
                        <a:buChar char="-"/>
                      </a:pPr>
                      <a:r>
                        <a:rPr lang="fr-BE" sz="2400" baseline="0" dirty="0" smtClean="0"/>
                        <a:t>70% des enfants pauvres vivent dans une famille monoparentale ou dans une famille nombreuse (2 adultes et 3 enfants)</a:t>
                      </a:r>
                    </a:p>
                    <a:p>
                      <a:pPr marL="342900" indent="-342900" algn="l">
                        <a:buFontTx/>
                        <a:buChar char="-"/>
                      </a:pPr>
                      <a:r>
                        <a:rPr lang="fr-BE" sz="2400" baseline="0" dirty="0" smtClean="0"/>
                        <a:t>47% des enfants pauvres vivent avec des parents sans emploi</a:t>
                      </a:r>
                    </a:p>
                    <a:p>
                      <a:pPr marL="342900" indent="-342900" algn="l">
                        <a:buFontTx/>
                        <a:buChar char="-"/>
                      </a:pPr>
                      <a:r>
                        <a:rPr lang="fr-BE" sz="2400" baseline="0" dirty="0" smtClean="0"/>
                        <a:t>48% des enfants issus de familles migrantes vivent des privations cumulées</a:t>
                      </a:r>
                    </a:p>
                    <a:p>
                      <a:pPr algn="l"/>
                      <a:r>
                        <a:rPr lang="fr-BE" sz="2400" baseline="0" dirty="0" smtClean="0"/>
                        <a:t>                Mesurer la famille ou le bien-être de l’enfant?</a:t>
                      </a:r>
                      <a:endParaRPr lang="fr-BE" sz="2400" dirty="0"/>
                    </a:p>
                  </a:txBody>
                  <a:tcPr marL="91434" marR="91434" marT="45690" marB="45690"/>
                </a:tc>
              </a:tr>
            </a:tbl>
          </a:graphicData>
        </a:graphic>
      </p:graphicFrame>
      <p:sp>
        <p:nvSpPr>
          <p:cNvPr id="8" name="AutoShape 5"/>
          <p:cNvSpPr>
            <a:spLocks noChangeArrowheads="1"/>
          </p:cNvSpPr>
          <p:nvPr/>
        </p:nvSpPr>
        <p:spPr bwMode="auto">
          <a:xfrm>
            <a:off x="755576" y="5440119"/>
            <a:ext cx="1008062" cy="25241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Tree>
    <p:extLst>
      <p:ext uri="{BB962C8B-B14F-4D97-AF65-F5344CB8AC3E}">
        <p14:creationId xmlns:p14="http://schemas.microsoft.com/office/powerpoint/2010/main" val="310560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Pauvreté en Belgique</a:t>
            </a:r>
            <a:endParaRPr lang="fr-BE" dirty="0"/>
          </a:p>
        </p:txBody>
      </p:sp>
      <p:sp>
        <p:nvSpPr>
          <p:cNvPr id="6" name="Rectangle 2"/>
          <p:cNvSpPr txBox="1">
            <a:spLocks noChangeArrowheads="1"/>
          </p:cNvSpPr>
          <p:nvPr/>
        </p:nvSpPr>
        <p:spPr bwMode="auto">
          <a:xfrm>
            <a:off x="323850" y="1412875"/>
            <a:ext cx="8351838"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3200" dirty="0">
                <a:solidFill>
                  <a:schemeClr val="tx2"/>
                </a:solidFill>
              </a:rPr>
              <a:t>1. Mesurer la pauvreté et l’exclusion sociale</a:t>
            </a:r>
          </a:p>
        </p:txBody>
      </p:sp>
      <p:graphicFrame>
        <p:nvGraphicFramePr>
          <p:cNvPr id="9" name="Tableau 8"/>
          <p:cNvGraphicFramePr>
            <a:graphicFrameLocks noGrp="1"/>
          </p:cNvGraphicFramePr>
          <p:nvPr>
            <p:extLst>
              <p:ext uri="{D42A27DB-BD31-4B8C-83A1-F6EECF244321}">
                <p14:modId xmlns:p14="http://schemas.microsoft.com/office/powerpoint/2010/main" val="2611744401"/>
              </p:ext>
            </p:extLst>
          </p:nvPr>
        </p:nvGraphicFramePr>
        <p:xfrm>
          <a:off x="539552" y="2276872"/>
          <a:ext cx="8208392" cy="3672408"/>
        </p:xfrm>
        <a:graphic>
          <a:graphicData uri="http://schemas.openxmlformats.org/drawingml/2006/table">
            <a:tbl>
              <a:tblPr firstRow="1" bandRow="1">
                <a:tableStyleId>{5C22544A-7EE6-4342-B048-85BDC9FD1C3A}</a:tableStyleId>
              </a:tblPr>
              <a:tblGrid>
                <a:gridCol w="8208392"/>
              </a:tblGrid>
              <a:tr h="865390">
                <a:tc>
                  <a:txBody>
                    <a:bodyPr/>
                    <a:lstStyle/>
                    <a:p>
                      <a:pPr algn="ctr"/>
                      <a:r>
                        <a:rPr lang="fr-BE" sz="2400" dirty="0" smtClean="0">
                          <a:solidFill>
                            <a:srgbClr val="FF0000"/>
                          </a:solidFill>
                        </a:rPr>
                        <a:t>Pauvreté</a:t>
                      </a:r>
                      <a:r>
                        <a:rPr lang="fr-BE" sz="2400" baseline="0" dirty="0" smtClean="0">
                          <a:solidFill>
                            <a:srgbClr val="FF0000"/>
                          </a:solidFill>
                        </a:rPr>
                        <a:t> infantile</a:t>
                      </a:r>
                      <a:endParaRPr lang="fr-BE" sz="2400" dirty="0">
                        <a:solidFill>
                          <a:srgbClr val="FF0000"/>
                        </a:solidFill>
                      </a:endParaRPr>
                    </a:p>
                  </a:txBody>
                  <a:tcPr marL="91434" marR="91434" marT="45690" marB="45690"/>
                </a:tc>
              </a:tr>
              <a:tr h="2807018">
                <a:tc>
                  <a:txBody>
                    <a:bodyPr/>
                    <a:lstStyle/>
                    <a:p>
                      <a:pPr marL="0" indent="0" algn="l">
                        <a:buFontTx/>
                        <a:buNone/>
                      </a:pPr>
                      <a:r>
                        <a:rPr lang="fr-BE" sz="2400" baseline="0" dirty="0" smtClean="0"/>
                        <a:t>Recherches centrées sur les indicateurs qualitatifs:</a:t>
                      </a:r>
                    </a:p>
                    <a:p>
                      <a:pPr marL="342900" indent="-342900" algn="l">
                        <a:buFontTx/>
                        <a:buChar char="-"/>
                      </a:pPr>
                      <a:r>
                        <a:rPr lang="fr-BE" sz="2400" baseline="0" dirty="0" smtClean="0"/>
                        <a:t>l’univers des objets</a:t>
                      </a:r>
                    </a:p>
                    <a:p>
                      <a:pPr marL="342900" indent="-342900" algn="l">
                        <a:buFontTx/>
                        <a:buChar char="-"/>
                      </a:pPr>
                      <a:r>
                        <a:rPr lang="fr-BE" sz="2400" baseline="0" dirty="0" smtClean="0"/>
                        <a:t>l’univers scolaire</a:t>
                      </a:r>
                    </a:p>
                    <a:p>
                      <a:pPr marL="342900" indent="-342900" algn="l">
                        <a:buFontTx/>
                        <a:buChar char="-"/>
                      </a:pPr>
                      <a:r>
                        <a:rPr lang="fr-BE" sz="2400" baseline="0" dirty="0" smtClean="0"/>
                        <a:t>l’univers des liens forts</a:t>
                      </a:r>
                    </a:p>
                    <a:p>
                      <a:pPr marL="342900" indent="-342900" algn="l">
                        <a:buFontTx/>
                        <a:buChar char="-"/>
                      </a:pPr>
                      <a:r>
                        <a:rPr lang="fr-BE" sz="2400" baseline="0" dirty="0" smtClean="0"/>
                        <a:t>l’univers des liens de quartier</a:t>
                      </a:r>
                    </a:p>
                    <a:p>
                      <a:pPr marL="0" indent="0" algn="l">
                        <a:buFontTx/>
                        <a:buNone/>
                      </a:pPr>
                      <a:endParaRPr lang="fr-BE" sz="2400" baseline="0" dirty="0" smtClean="0"/>
                    </a:p>
                    <a:p>
                      <a:pPr algn="l"/>
                      <a:r>
                        <a:rPr lang="fr-BE" sz="2400" baseline="0" dirty="0" smtClean="0"/>
                        <a:t>                Mesurer le bien-être de l’enfant et son inclusion</a:t>
                      </a:r>
                      <a:endParaRPr lang="fr-BE" sz="2400" dirty="0"/>
                    </a:p>
                  </a:txBody>
                  <a:tcPr marL="91434" marR="91434" marT="45690" marB="45690"/>
                </a:tc>
              </a:tr>
            </a:tbl>
          </a:graphicData>
        </a:graphic>
      </p:graphicFrame>
      <p:sp>
        <p:nvSpPr>
          <p:cNvPr id="10" name="AutoShape 5"/>
          <p:cNvSpPr>
            <a:spLocks noChangeArrowheads="1"/>
          </p:cNvSpPr>
          <p:nvPr/>
        </p:nvSpPr>
        <p:spPr bwMode="auto">
          <a:xfrm>
            <a:off x="827584" y="5445224"/>
            <a:ext cx="1008062" cy="25241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Tree>
    <p:extLst>
      <p:ext uri="{BB962C8B-B14F-4D97-AF65-F5344CB8AC3E}">
        <p14:creationId xmlns:p14="http://schemas.microsoft.com/office/powerpoint/2010/main" val="283423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Pauvreté en Belgique</a:t>
            </a:r>
            <a:endParaRPr lang="fr-BE" dirty="0"/>
          </a:p>
        </p:txBody>
      </p:sp>
      <p:sp>
        <p:nvSpPr>
          <p:cNvPr id="6" name="Rectangle 2"/>
          <p:cNvSpPr txBox="1">
            <a:spLocks noChangeArrowheads="1"/>
          </p:cNvSpPr>
          <p:nvPr/>
        </p:nvSpPr>
        <p:spPr bwMode="auto">
          <a:xfrm>
            <a:off x="323850" y="1412875"/>
            <a:ext cx="8351838"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3200" dirty="0">
                <a:solidFill>
                  <a:schemeClr val="tx2"/>
                </a:solidFill>
              </a:rPr>
              <a:t>1. Mesurer la pauvreté et l’exclusion sociale</a:t>
            </a:r>
          </a:p>
        </p:txBody>
      </p:sp>
      <p:graphicFrame>
        <p:nvGraphicFramePr>
          <p:cNvPr id="7" name="Tableau 6"/>
          <p:cNvGraphicFramePr>
            <a:graphicFrameLocks noGrp="1"/>
          </p:cNvGraphicFramePr>
          <p:nvPr>
            <p:extLst>
              <p:ext uri="{D42A27DB-BD31-4B8C-83A1-F6EECF244321}">
                <p14:modId xmlns:p14="http://schemas.microsoft.com/office/powerpoint/2010/main" val="1570479451"/>
              </p:ext>
            </p:extLst>
          </p:nvPr>
        </p:nvGraphicFramePr>
        <p:xfrm>
          <a:off x="395536" y="2335213"/>
          <a:ext cx="8280152" cy="3667822"/>
        </p:xfrm>
        <a:graphic>
          <a:graphicData uri="http://schemas.openxmlformats.org/drawingml/2006/table">
            <a:tbl>
              <a:tblPr firstRow="1" bandRow="1">
                <a:tableStyleId>{5C22544A-7EE6-4342-B048-85BDC9FD1C3A}</a:tableStyleId>
              </a:tblPr>
              <a:tblGrid>
                <a:gridCol w="8280152"/>
              </a:tblGrid>
              <a:tr h="650334">
                <a:tc>
                  <a:txBody>
                    <a:bodyPr/>
                    <a:lstStyle/>
                    <a:p>
                      <a:pPr algn="ctr"/>
                      <a:r>
                        <a:rPr lang="fr-BE" sz="2400" dirty="0" smtClean="0">
                          <a:solidFill>
                            <a:srgbClr val="FF0000"/>
                          </a:solidFill>
                        </a:rPr>
                        <a:t>Les</a:t>
                      </a:r>
                      <a:r>
                        <a:rPr lang="fr-BE" sz="2400" baseline="0" dirty="0" smtClean="0">
                          <a:solidFill>
                            <a:srgbClr val="FF0000"/>
                          </a:solidFill>
                        </a:rPr>
                        <a:t> budgets de référence</a:t>
                      </a:r>
                      <a:endParaRPr lang="fr-BE" sz="2400" dirty="0">
                        <a:solidFill>
                          <a:srgbClr val="FF0000"/>
                        </a:solidFill>
                      </a:endParaRPr>
                    </a:p>
                  </a:txBody>
                  <a:tcPr marL="91434" marR="91434" marT="45704" marB="45704"/>
                </a:tc>
              </a:tr>
              <a:tr h="2891725">
                <a:tc>
                  <a:txBody>
                    <a:bodyPr/>
                    <a:lstStyle/>
                    <a:p>
                      <a:pPr marL="342900" indent="-342900" algn="l">
                        <a:buFontTx/>
                        <a:buChar char="-"/>
                      </a:pPr>
                      <a:r>
                        <a:rPr lang="fr-BE" sz="2400" baseline="0" dirty="0" smtClean="0"/>
                        <a:t>Idée originale du gouvernement belge</a:t>
                      </a:r>
                    </a:p>
                    <a:p>
                      <a:pPr marL="342900" marR="0" indent="-342900" algn="l" defTabSz="914400" rtl="0" eaLnBrk="1" fontAlgn="auto" latinLnBrk="0" hangingPunct="1">
                        <a:lnSpc>
                          <a:spcPct val="100000"/>
                        </a:lnSpc>
                        <a:spcBef>
                          <a:spcPts val="0"/>
                        </a:spcBef>
                        <a:spcAft>
                          <a:spcPts val="0"/>
                        </a:spcAft>
                        <a:buClrTx/>
                        <a:buSzTx/>
                        <a:buFontTx/>
                        <a:buChar char="-"/>
                        <a:tabLst/>
                        <a:defRPr/>
                      </a:pPr>
                      <a:r>
                        <a:rPr lang="fr-BE" sz="2400" baseline="0" dirty="0" smtClean="0"/>
                        <a:t>Biens et services dont on estime le coût</a:t>
                      </a:r>
                    </a:p>
                    <a:p>
                      <a:pPr marL="342900" marR="0" indent="-342900" algn="l" defTabSz="914400" rtl="0" eaLnBrk="1" fontAlgn="auto" latinLnBrk="0" hangingPunct="1">
                        <a:lnSpc>
                          <a:spcPct val="100000"/>
                        </a:lnSpc>
                        <a:spcBef>
                          <a:spcPts val="0"/>
                        </a:spcBef>
                        <a:spcAft>
                          <a:spcPts val="0"/>
                        </a:spcAft>
                        <a:buClrTx/>
                        <a:buSzTx/>
                        <a:buFontTx/>
                        <a:buChar char="-"/>
                        <a:tabLst/>
                        <a:defRPr/>
                      </a:pPr>
                      <a:r>
                        <a:rPr lang="fr-BE" sz="2400" baseline="0" dirty="0" smtClean="0"/>
                        <a:t>Aspects concrets (en référence aux experts du vécu)</a:t>
                      </a:r>
                    </a:p>
                    <a:p>
                      <a:pPr marL="342900" marR="0" indent="-342900" algn="l" defTabSz="914400" rtl="0" eaLnBrk="1" fontAlgn="auto" latinLnBrk="0" hangingPunct="1">
                        <a:lnSpc>
                          <a:spcPct val="100000"/>
                        </a:lnSpc>
                        <a:spcBef>
                          <a:spcPts val="0"/>
                        </a:spcBef>
                        <a:spcAft>
                          <a:spcPts val="0"/>
                        </a:spcAft>
                        <a:buClrTx/>
                        <a:buSzTx/>
                        <a:buFontTx/>
                        <a:buChar char="-"/>
                        <a:tabLst/>
                        <a:defRPr/>
                      </a:pPr>
                      <a:r>
                        <a:rPr lang="fr-BE" sz="2400" baseline="0" dirty="0" smtClean="0"/>
                        <a:t>Favorise les comparaisons européennes</a:t>
                      </a:r>
                    </a:p>
                    <a:p>
                      <a:pPr marL="342900" marR="0" indent="-342900" algn="l" defTabSz="914400" rtl="0" eaLnBrk="1" fontAlgn="auto" latinLnBrk="0" hangingPunct="1">
                        <a:lnSpc>
                          <a:spcPct val="100000"/>
                        </a:lnSpc>
                        <a:spcBef>
                          <a:spcPts val="0"/>
                        </a:spcBef>
                        <a:spcAft>
                          <a:spcPts val="0"/>
                        </a:spcAft>
                        <a:buClrTx/>
                        <a:buSzTx/>
                        <a:buFontTx/>
                        <a:buChar char="-"/>
                        <a:tabLst/>
                        <a:defRPr/>
                      </a:pPr>
                      <a:r>
                        <a:rPr lang="fr-BE" sz="2400" baseline="0" dirty="0" smtClean="0"/>
                        <a:t>Permet d’estimer plus concrètement les contextes de pauvreté:</a:t>
                      </a:r>
                    </a:p>
                    <a:p>
                      <a:pPr algn="l"/>
                      <a:r>
                        <a:rPr lang="fr-BE" sz="2400" baseline="0" dirty="0" smtClean="0"/>
                        <a:t>                       impact du logement selon la région,</a:t>
                      </a:r>
                    </a:p>
                    <a:p>
                      <a:pPr algn="l"/>
                      <a:r>
                        <a:rPr lang="fr-BE" sz="2400" baseline="0" dirty="0" smtClean="0"/>
                        <a:t>                       taxes, frais enseignement, produits de soin</a:t>
                      </a:r>
                      <a:endParaRPr lang="fr-BE" sz="2400" dirty="0"/>
                    </a:p>
                  </a:txBody>
                  <a:tcPr marL="91434" marR="91434" marT="45704" marB="45704"/>
                </a:tc>
              </a:tr>
            </a:tbl>
          </a:graphicData>
        </a:graphic>
      </p:graphicFrame>
      <p:sp>
        <p:nvSpPr>
          <p:cNvPr id="8" name="AutoShape 5"/>
          <p:cNvSpPr>
            <a:spLocks noChangeArrowheads="1"/>
          </p:cNvSpPr>
          <p:nvPr/>
        </p:nvSpPr>
        <p:spPr bwMode="auto">
          <a:xfrm>
            <a:off x="971600" y="5301208"/>
            <a:ext cx="1008062" cy="25241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Tree>
    <p:extLst>
      <p:ext uri="{BB962C8B-B14F-4D97-AF65-F5344CB8AC3E}">
        <p14:creationId xmlns:p14="http://schemas.microsoft.com/office/powerpoint/2010/main" val="340457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Pauvreté en Belgique</a:t>
            </a:r>
            <a:endParaRPr lang="fr-BE" dirty="0"/>
          </a:p>
        </p:txBody>
      </p:sp>
      <p:sp>
        <p:nvSpPr>
          <p:cNvPr id="6" name="Rectangle 2"/>
          <p:cNvSpPr txBox="1">
            <a:spLocks noChangeArrowheads="1"/>
          </p:cNvSpPr>
          <p:nvPr/>
        </p:nvSpPr>
        <p:spPr bwMode="auto">
          <a:xfrm>
            <a:off x="323850" y="1412875"/>
            <a:ext cx="8351838"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3200" dirty="0">
                <a:solidFill>
                  <a:schemeClr val="tx2"/>
                </a:solidFill>
              </a:rPr>
              <a:t>1. Mesurer la pauvreté et l’exclusion sociale</a:t>
            </a:r>
          </a:p>
        </p:txBody>
      </p:sp>
      <p:graphicFrame>
        <p:nvGraphicFramePr>
          <p:cNvPr id="9" name="Tableau 8"/>
          <p:cNvGraphicFramePr>
            <a:graphicFrameLocks noGrp="1"/>
          </p:cNvGraphicFramePr>
          <p:nvPr>
            <p:extLst>
              <p:ext uri="{D42A27DB-BD31-4B8C-83A1-F6EECF244321}">
                <p14:modId xmlns:p14="http://schemas.microsoft.com/office/powerpoint/2010/main" val="2506269372"/>
              </p:ext>
            </p:extLst>
          </p:nvPr>
        </p:nvGraphicFramePr>
        <p:xfrm>
          <a:off x="395536" y="2335213"/>
          <a:ext cx="8280152" cy="3619913"/>
        </p:xfrm>
        <a:graphic>
          <a:graphicData uri="http://schemas.openxmlformats.org/drawingml/2006/table">
            <a:tbl>
              <a:tblPr firstRow="1" bandRow="1">
                <a:tableStyleId>{5C22544A-7EE6-4342-B048-85BDC9FD1C3A}</a:tableStyleId>
              </a:tblPr>
              <a:tblGrid>
                <a:gridCol w="8280152"/>
              </a:tblGrid>
              <a:tr h="602425">
                <a:tc>
                  <a:txBody>
                    <a:bodyPr/>
                    <a:lstStyle/>
                    <a:p>
                      <a:pPr algn="ctr"/>
                      <a:r>
                        <a:rPr lang="fr-BE" sz="2400" dirty="0" smtClean="0">
                          <a:solidFill>
                            <a:srgbClr val="FF0000"/>
                          </a:solidFill>
                        </a:rPr>
                        <a:t>Les</a:t>
                      </a:r>
                      <a:r>
                        <a:rPr lang="fr-BE" sz="2400" baseline="0" dirty="0" smtClean="0">
                          <a:solidFill>
                            <a:srgbClr val="FF0000"/>
                          </a:solidFill>
                        </a:rPr>
                        <a:t> budgets de référence</a:t>
                      </a:r>
                      <a:endParaRPr lang="fr-BE" sz="2400" dirty="0">
                        <a:solidFill>
                          <a:srgbClr val="FF0000"/>
                        </a:solidFill>
                      </a:endParaRPr>
                    </a:p>
                  </a:txBody>
                  <a:tcPr marL="91434" marR="91434" marT="45704" marB="45704"/>
                </a:tc>
              </a:tr>
              <a:tr h="2795618">
                <a:tc>
                  <a:txBody>
                    <a:bodyPr/>
                    <a:lstStyle/>
                    <a:p>
                      <a:pPr marL="0" indent="0" algn="l">
                        <a:buFontTx/>
                        <a:buNone/>
                      </a:pPr>
                      <a:r>
                        <a:rPr lang="fr-BE" sz="2400" dirty="0" smtClean="0"/>
                        <a:t>DIFFICULTES:</a:t>
                      </a:r>
                    </a:p>
                    <a:p>
                      <a:pPr marL="342900" indent="-342900" algn="l">
                        <a:buFontTx/>
                        <a:buChar char="-"/>
                      </a:pPr>
                      <a:r>
                        <a:rPr lang="fr-BE" sz="2400" baseline="0" dirty="0" smtClean="0"/>
                        <a:t>Quelle échelle géographique?</a:t>
                      </a:r>
                    </a:p>
                    <a:p>
                      <a:pPr marL="342900" indent="-342900" algn="l">
                        <a:buFontTx/>
                        <a:buChar char="-"/>
                      </a:pPr>
                      <a:r>
                        <a:rPr lang="fr-BE" sz="2400" baseline="0" dirty="0" smtClean="0"/>
                        <a:t>Quelle composition minimale du panier?</a:t>
                      </a:r>
                    </a:p>
                    <a:p>
                      <a:pPr marL="342900" indent="-342900" algn="l">
                        <a:buFontTx/>
                        <a:buChar char="-"/>
                      </a:pPr>
                      <a:r>
                        <a:rPr lang="fr-BE" sz="2400" baseline="0" dirty="0" smtClean="0"/>
                        <a:t>Quelle définition du minimum adéquat?</a:t>
                      </a:r>
                    </a:p>
                    <a:p>
                      <a:pPr marL="342900" indent="-342900" algn="l">
                        <a:buFontTx/>
                        <a:buChar char="-"/>
                      </a:pPr>
                      <a:r>
                        <a:rPr lang="fr-BE" sz="2400" baseline="0" dirty="0" smtClean="0"/>
                        <a:t>Quels critères pour le coût?</a:t>
                      </a:r>
                    </a:p>
                    <a:p>
                      <a:pPr marL="342900" indent="-342900" algn="l">
                        <a:buFontTx/>
                        <a:buChar char="-"/>
                      </a:pPr>
                      <a:r>
                        <a:rPr lang="fr-BE" sz="2400" baseline="0" dirty="0" smtClean="0"/>
                        <a:t>Quelle adaptation au fil du temps?</a:t>
                      </a:r>
                    </a:p>
                    <a:p>
                      <a:pPr marL="342900" indent="-342900" algn="l">
                        <a:buFontTx/>
                        <a:buChar char="-"/>
                      </a:pPr>
                      <a:endParaRPr lang="fr-BE" sz="2400" baseline="0" dirty="0" smtClean="0"/>
                    </a:p>
                    <a:p>
                      <a:pPr marL="0" indent="0" algn="l">
                        <a:buFontTx/>
                        <a:buNone/>
                      </a:pPr>
                      <a:r>
                        <a:rPr lang="fr-BE" sz="2400" baseline="0" dirty="0" smtClean="0"/>
                        <a:t>                    Danger de la normalisation</a:t>
                      </a:r>
                    </a:p>
                  </a:txBody>
                  <a:tcPr marL="91434" marR="91434" marT="45704" marB="45704"/>
                </a:tc>
              </a:tr>
            </a:tbl>
          </a:graphicData>
        </a:graphic>
      </p:graphicFrame>
      <p:sp>
        <p:nvSpPr>
          <p:cNvPr id="10" name="AutoShape 5"/>
          <p:cNvSpPr>
            <a:spLocks noChangeArrowheads="1"/>
          </p:cNvSpPr>
          <p:nvPr/>
        </p:nvSpPr>
        <p:spPr bwMode="auto">
          <a:xfrm>
            <a:off x="827584" y="5589240"/>
            <a:ext cx="1008062" cy="25241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Tree>
    <p:extLst>
      <p:ext uri="{BB962C8B-B14F-4D97-AF65-F5344CB8AC3E}">
        <p14:creationId xmlns:p14="http://schemas.microsoft.com/office/powerpoint/2010/main" val="170725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Pauvreté en Belgique</a:t>
            </a:r>
            <a:endParaRPr lang="fr-BE" dirty="0"/>
          </a:p>
        </p:txBody>
      </p:sp>
      <p:sp>
        <p:nvSpPr>
          <p:cNvPr id="6" name="Rectangle 2"/>
          <p:cNvSpPr txBox="1">
            <a:spLocks noChangeArrowheads="1"/>
          </p:cNvSpPr>
          <p:nvPr/>
        </p:nvSpPr>
        <p:spPr bwMode="auto">
          <a:xfrm>
            <a:off x="323850" y="1412875"/>
            <a:ext cx="8351838"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3200" dirty="0">
                <a:solidFill>
                  <a:schemeClr val="tx2"/>
                </a:solidFill>
              </a:rPr>
              <a:t>1. Mesurer la pauvreté et l’exclusion sociale</a:t>
            </a:r>
          </a:p>
        </p:txBody>
      </p:sp>
      <p:graphicFrame>
        <p:nvGraphicFramePr>
          <p:cNvPr id="7" name="Tableau 6"/>
          <p:cNvGraphicFramePr>
            <a:graphicFrameLocks noGrp="1"/>
          </p:cNvGraphicFramePr>
          <p:nvPr>
            <p:extLst>
              <p:ext uri="{D42A27DB-BD31-4B8C-83A1-F6EECF244321}">
                <p14:modId xmlns:p14="http://schemas.microsoft.com/office/powerpoint/2010/main" val="2922327015"/>
              </p:ext>
            </p:extLst>
          </p:nvPr>
        </p:nvGraphicFramePr>
        <p:xfrm>
          <a:off x="395536" y="2335213"/>
          <a:ext cx="8280152" cy="3601991"/>
        </p:xfrm>
        <a:graphic>
          <a:graphicData uri="http://schemas.openxmlformats.org/drawingml/2006/table">
            <a:tbl>
              <a:tblPr firstRow="1" bandRow="1">
                <a:tableStyleId>{5C22544A-7EE6-4342-B048-85BDC9FD1C3A}</a:tableStyleId>
              </a:tblPr>
              <a:tblGrid>
                <a:gridCol w="8280152"/>
              </a:tblGrid>
              <a:tr h="584503">
                <a:tc>
                  <a:txBody>
                    <a:bodyPr/>
                    <a:lstStyle/>
                    <a:p>
                      <a:pPr algn="ctr"/>
                      <a:r>
                        <a:rPr lang="fr-BE" sz="2400" dirty="0" smtClean="0">
                          <a:solidFill>
                            <a:srgbClr val="FF0000"/>
                          </a:solidFill>
                        </a:rPr>
                        <a:t>INTERÊT</a:t>
                      </a:r>
                      <a:r>
                        <a:rPr lang="fr-BE" sz="2400" baseline="0" dirty="0" smtClean="0">
                          <a:solidFill>
                            <a:srgbClr val="FF0000"/>
                          </a:solidFill>
                        </a:rPr>
                        <a:t> POUR LES AUTORITES PUBLIQUES</a:t>
                      </a:r>
                      <a:endParaRPr lang="fr-BE" sz="2400" dirty="0">
                        <a:solidFill>
                          <a:srgbClr val="FF0000"/>
                        </a:solidFill>
                      </a:endParaRPr>
                    </a:p>
                  </a:txBody>
                  <a:tcPr marL="91434" marR="91434" marT="45704" marB="45704"/>
                </a:tc>
              </a:tr>
              <a:tr h="2885548">
                <a:tc>
                  <a:txBody>
                    <a:bodyPr/>
                    <a:lstStyle/>
                    <a:p>
                      <a:pPr marL="342900" indent="-342900" algn="l">
                        <a:buFontTx/>
                        <a:buChar char="-"/>
                      </a:pPr>
                      <a:r>
                        <a:rPr lang="fr-BE" sz="2400" baseline="0" dirty="0" smtClean="0"/>
                        <a:t>Une politique de qualité requiert des instruments de mesure</a:t>
                      </a:r>
                    </a:p>
                    <a:p>
                      <a:pPr marL="342900" indent="-342900" algn="l">
                        <a:buFontTx/>
                        <a:buChar char="-"/>
                      </a:pPr>
                      <a:r>
                        <a:rPr lang="fr-BE" sz="2400" baseline="0" dirty="0" smtClean="0"/>
                        <a:t>Des indicateurs qualitatifs permettent de mieux apprécier les vécus de pauvreté</a:t>
                      </a:r>
                    </a:p>
                    <a:p>
                      <a:pPr marL="342900" indent="-342900" algn="l">
                        <a:buFontTx/>
                        <a:buChar char="-"/>
                      </a:pPr>
                      <a:r>
                        <a:rPr lang="fr-BE" sz="2400" baseline="0" dirty="0" smtClean="0"/>
                        <a:t>L’évaluation est nécessaire pour une politique de multi-gouvernance</a:t>
                      </a:r>
                    </a:p>
                    <a:p>
                      <a:pPr marL="342900" indent="-342900" algn="l">
                        <a:buFontTx/>
                        <a:buChar char="-"/>
                      </a:pPr>
                      <a:r>
                        <a:rPr lang="fr-BE" sz="2400" baseline="0" dirty="0" smtClean="0"/>
                        <a:t>L’évaluation exige la prise en compte de l’expertise de terrain</a:t>
                      </a:r>
                    </a:p>
                  </a:txBody>
                  <a:tcPr marL="91434" marR="91434" marT="45704" marB="45704"/>
                </a:tc>
              </a:tr>
            </a:tbl>
          </a:graphicData>
        </a:graphic>
      </p:graphicFrame>
    </p:spTree>
    <p:extLst>
      <p:ext uri="{BB962C8B-B14F-4D97-AF65-F5344CB8AC3E}">
        <p14:creationId xmlns:p14="http://schemas.microsoft.com/office/powerpoint/2010/main" val="192113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3" y="488500"/>
            <a:ext cx="7870825" cy="635000"/>
          </a:xfrm>
        </p:spPr>
        <p:txBody>
          <a:bodyPr/>
          <a:lstStyle/>
          <a:p>
            <a:r>
              <a:rPr lang="nl-NL" sz="3200" b="1" dirty="0" smtClean="0">
                <a:latin typeface="Calibri"/>
                <a:cs typeface="Calibri"/>
              </a:rPr>
              <a:t>Middelen garanderen: inkomens</a:t>
            </a:r>
            <a:endParaRPr lang="nl-NL" sz="3200" b="1" dirty="0">
              <a:latin typeface="Calibri"/>
              <a:cs typeface="Calibri"/>
            </a:endParaRPr>
          </a:p>
        </p:txBody>
      </p:sp>
      <p:sp>
        <p:nvSpPr>
          <p:cNvPr id="3" name="Content Placeholder 2"/>
          <p:cNvSpPr>
            <a:spLocks noGrp="1"/>
          </p:cNvSpPr>
          <p:nvPr>
            <p:ph idx="1"/>
          </p:nvPr>
        </p:nvSpPr>
        <p:spPr>
          <a:xfrm>
            <a:off x="557588" y="1453608"/>
            <a:ext cx="7870825" cy="4999728"/>
          </a:xfrm>
        </p:spPr>
        <p:txBody>
          <a:bodyPr/>
          <a:lstStyle/>
          <a:p>
            <a:r>
              <a:rPr lang="nl-BE" sz="2000" dirty="0" smtClean="0">
                <a:latin typeface="Calibri"/>
                <a:cs typeface="Calibri"/>
              </a:rPr>
              <a:t>Niet alleen de </a:t>
            </a:r>
            <a:r>
              <a:rPr lang="nl-BE" sz="2000" dirty="0" smtClean="0">
                <a:solidFill>
                  <a:srgbClr val="800000"/>
                </a:solidFill>
                <a:latin typeface="Calibri"/>
                <a:cs typeface="Calibri"/>
              </a:rPr>
              <a:t>omvang</a:t>
            </a:r>
            <a:r>
              <a:rPr lang="nl-BE" sz="2000" dirty="0" smtClean="0">
                <a:latin typeface="Calibri"/>
                <a:cs typeface="Calibri"/>
              </a:rPr>
              <a:t> van de armoede is belangrijk, ook de </a:t>
            </a:r>
            <a:r>
              <a:rPr lang="nl-BE" sz="2000" dirty="0" smtClean="0">
                <a:solidFill>
                  <a:srgbClr val="800000"/>
                </a:solidFill>
                <a:latin typeface="Calibri"/>
                <a:cs typeface="Calibri"/>
              </a:rPr>
              <a:t>diepte</a:t>
            </a:r>
            <a:r>
              <a:rPr lang="nl-BE" sz="2000" dirty="0">
                <a:latin typeface="Calibri"/>
                <a:cs typeface="Calibri"/>
              </a:rPr>
              <a:t>;</a:t>
            </a:r>
            <a:r>
              <a:rPr lang="nl-BE" sz="2000" dirty="0" smtClean="0">
                <a:latin typeface="Calibri"/>
                <a:cs typeface="Calibri"/>
              </a:rPr>
              <a:t> dat is, de kloof met de rest van de bevolking</a:t>
            </a:r>
          </a:p>
          <a:p>
            <a:r>
              <a:rPr lang="nl-BE" sz="2000" dirty="0" smtClean="0">
                <a:latin typeface="Calibri"/>
                <a:cs typeface="Calibri"/>
              </a:rPr>
              <a:t>Bijvoorbeeld: hoog aandeel 65+ is arm in België, maar hun armoede is (vooralsnog) niet zo diep als in andere landen</a:t>
            </a:r>
          </a:p>
          <a:p>
            <a:r>
              <a:rPr lang="nl-BE" sz="2000" dirty="0" smtClean="0">
                <a:latin typeface="Calibri"/>
                <a:cs typeface="Calibri"/>
              </a:rPr>
              <a:t>Mechanismen:</a:t>
            </a:r>
          </a:p>
          <a:p>
            <a:pPr lvl="1"/>
            <a:r>
              <a:rPr lang="nl-BE" sz="1800" b="0" dirty="0" smtClean="0">
                <a:latin typeface="Calibri"/>
                <a:cs typeface="Calibri"/>
              </a:rPr>
              <a:t>Indexkoppeling om </a:t>
            </a:r>
            <a:r>
              <a:rPr lang="nl-BE" sz="1800" b="0" dirty="0" smtClean="0">
                <a:solidFill>
                  <a:srgbClr val="800000"/>
                </a:solidFill>
                <a:latin typeface="Calibri"/>
                <a:cs typeface="Calibri"/>
              </a:rPr>
              <a:t>prijsstijgingen</a:t>
            </a:r>
            <a:r>
              <a:rPr lang="nl-BE" sz="1800" b="0" dirty="0" smtClean="0">
                <a:latin typeface="Calibri"/>
                <a:cs typeface="Calibri"/>
              </a:rPr>
              <a:t> te compenseren</a:t>
            </a:r>
          </a:p>
          <a:p>
            <a:pPr lvl="1"/>
            <a:r>
              <a:rPr lang="nl-BE" sz="1800" b="0" dirty="0" smtClean="0">
                <a:solidFill>
                  <a:srgbClr val="800000"/>
                </a:solidFill>
                <a:latin typeface="Calibri"/>
                <a:cs typeface="Calibri"/>
              </a:rPr>
              <a:t>Welvaartsvastheid</a:t>
            </a:r>
            <a:r>
              <a:rPr lang="nl-BE" sz="1800" b="0" dirty="0" smtClean="0">
                <a:latin typeface="Calibri"/>
                <a:cs typeface="Calibri"/>
              </a:rPr>
              <a:t> om geen verdere achterstand in te lopen</a:t>
            </a:r>
          </a:p>
          <a:p>
            <a:r>
              <a:rPr lang="nl-BE" sz="2000" dirty="0" smtClean="0">
                <a:latin typeface="Calibri"/>
                <a:cs typeface="Calibri"/>
              </a:rPr>
              <a:t>Maar: nood aan </a:t>
            </a:r>
            <a:r>
              <a:rPr lang="nl-BE" sz="2000" dirty="0" smtClean="0">
                <a:solidFill>
                  <a:srgbClr val="800000"/>
                </a:solidFill>
                <a:latin typeface="Calibri"/>
                <a:cs typeface="Calibri"/>
              </a:rPr>
              <a:t>serieuze inhaalbeweging </a:t>
            </a:r>
            <a:r>
              <a:rPr lang="nl-BE" sz="2000" dirty="0" smtClean="0">
                <a:latin typeface="Calibri"/>
                <a:cs typeface="Calibri"/>
              </a:rPr>
              <a:t>voor sommige sociale uitkeringen om ze op de armoedegrens te brengen</a:t>
            </a:r>
          </a:p>
          <a:p>
            <a:pPr lvl="1"/>
            <a:r>
              <a:rPr lang="nl-NL" sz="1800" b="0" dirty="0" smtClean="0">
                <a:solidFill>
                  <a:srgbClr val="800000"/>
                </a:solidFill>
                <a:latin typeface="Calibri"/>
                <a:cs typeface="Calibri"/>
              </a:rPr>
              <a:t>De </a:t>
            </a:r>
            <a:r>
              <a:rPr lang="nl-NL" sz="1800" b="0" dirty="0">
                <a:solidFill>
                  <a:srgbClr val="800000"/>
                </a:solidFill>
                <a:latin typeface="Calibri"/>
                <a:cs typeface="Calibri"/>
              </a:rPr>
              <a:t>meeste sociale </a:t>
            </a:r>
            <a:r>
              <a:rPr lang="nl-NL" sz="1800" b="0" dirty="0" smtClean="0">
                <a:solidFill>
                  <a:srgbClr val="800000"/>
                </a:solidFill>
                <a:latin typeface="Calibri"/>
                <a:cs typeface="Calibri"/>
              </a:rPr>
              <a:t>minima liggen nog altijd onder </a:t>
            </a:r>
            <a:r>
              <a:rPr lang="nl-NL" sz="1800" b="0" dirty="0">
                <a:solidFill>
                  <a:srgbClr val="800000"/>
                </a:solidFill>
                <a:latin typeface="Calibri"/>
                <a:cs typeface="Calibri"/>
              </a:rPr>
              <a:t>de </a:t>
            </a:r>
            <a:r>
              <a:rPr lang="nl-NL" sz="1800" b="0" dirty="0" smtClean="0">
                <a:solidFill>
                  <a:srgbClr val="800000"/>
                </a:solidFill>
                <a:latin typeface="Calibri"/>
                <a:cs typeface="Calibri"/>
              </a:rPr>
              <a:t>armoedegrens (2009); zie bijdrage </a:t>
            </a:r>
            <a:r>
              <a:rPr lang="nl-NL" sz="1800" b="0" dirty="0" err="1" smtClean="0">
                <a:solidFill>
                  <a:srgbClr val="800000"/>
                </a:solidFill>
                <a:latin typeface="Calibri"/>
                <a:cs typeface="Calibri"/>
              </a:rPr>
              <a:t>Goedemé</a:t>
            </a:r>
            <a:r>
              <a:rPr lang="nl-NL" sz="1800" b="0" dirty="0" smtClean="0">
                <a:solidFill>
                  <a:srgbClr val="800000"/>
                </a:solidFill>
                <a:latin typeface="Calibri"/>
                <a:cs typeface="Calibri"/>
              </a:rPr>
              <a:t> e.a.</a:t>
            </a:r>
          </a:p>
          <a:p>
            <a:r>
              <a:rPr lang="nl-BE" sz="2000" dirty="0" smtClean="0">
                <a:latin typeface="Calibri"/>
                <a:cs typeface="Calibri"/>
              </a:rPr>
              <a:t>Structureel probleem: de economische en politieke onmacht van mensen in armoede</a:t>
            </a:r>
          </a:p>
          <a:p>
            <a:pPr lvl="1"/>
            <a:r>
              <a:rPr lang="nl-BE" sz="1800" b="0" dirty="0" smtClean="0">
                <a:latin typeface="Calibri"/>
                <a:cs typeface="Calibri"/>
              </a:rPr>
              <a:t>Moet worden opgevangen doordat groepen met macht als </a:t>
            </a:r>
            <a:r>
              <a:rPr lang="nl-BE" sz="1800" b="0" dirty="0" smtClean="0">
                <a:solidFill>
                  <a:srgbClr val="800000"/>
                </a:solidFill>
                <a:latin typeface="Calibri"/>
                <a:cs typeface="Calibri"/>
              </a:rPr>
              <a:t>lokomotief</a:t>
            </a:r>
            <a:r>
              <a:rPr lang="nl-BE" sz="1800" b="0" dirty="0" smtClean="0">
                <a:latin typeface="Calibri"/>
                <a:cs typeface="Calibri"/>
              </a:rPr>
              <a:t> dienen</a:t>
            </a:r>
            <a:endParaRPr lang="nl-BE" sz="1800" b="0" dirty="0">
              <a:latin typeface="Calibri"/>
              <a:cs typeface="Calibri"/>
            </a:endParaRPr>
          </a:p>
        </p:txBody>
      </p:sp>
    </p:spTree>
    <p:extLst>
      <p:ext uri="{BB962C8B-B14F-4D97-AF65-F5344CB8AC3E}">
        <p14:creationId xmlns:p14="http://schemas.microsoft.com/office/powerpoint/2010/main" val="203308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pPr marL="0" indent="0" algn="ctr">
              <a:buNone/>
            </a:pPr>
            <a:endParaRPr lang="fr-BE" sz="4400" dirty="0" smtClean="0"/>
          </a:p>
          <a:p>
            <a:pPr marL="0" indent="0" algn="ctr">
              <a:buNone/>
            </a:pPr>
            <a:r>
              <a:rPr lang="fr-BE" sz="4400" dirty="0" smtClean="0"/>
              <a:t>Maggie De Block</a:t>
            </a:r>
          </a:p>
          <a:p>
            <a:pPr marL="0" indent="0" algn="ctr">
              <a:buNone/>
            </a:pPr>
            <a:endParaRPr lang="fr-BE" sz="4400" dirty="0" smtClean="0"/>
          </a:p>
          <a:p>
            <a:pPr marL="0" indent="0" algn="ctr">
              <a:buNone/>
            </a:pPr>
            <a:r>
              <a:rPr lang="fr-BE" sz="4400" dirty="0" err="1" smtClean="0"/>
              <a:t>Staatssecretaris</a:t>
            </a:r>
            <a:r>
              <a:rPr lang="fr-BE" sz="4400" dirty="0" smtClean="0"/>
              <a:t> </a:t>
            </a:r>
            <a:r>
              <a:rPr lang="fr-BE" sz="4400" dirty="0" err="1" smtClean="0"/>
              <a:t>voor</a:t>
            </a:r>
            <a:r>
              <a:rPr lang="fr-BE" sz="4400" dirty="0" smtClean="0"/>
              <a:t> </a:t>
            </a:r>
            <a:r>
              <a:rPr lang="fr-BE" sz="4400" dirty="0" err="1" smtClean="0"/>
              <a:t>Maatschappelijke</a:t>
            </a:r>
            <a:r>
              <a:rPr lang="fr-BE" sz="4400" dirty="0" smtClean="0"/>
              <a:t> </a:t>
            </a:r>
            <a:r>
              <a:rPr lang="fr-BE" sz="4400" dirty="0" err="1" smtClean="0"/>
              <a:t>Integratie</a:t>
            </a:r>
            <a:endParaRPr lang="fr-BE" sz="4400" dirty="0"/>
          </a:p>
        </p:txBody>
      </p:sp>
    </p:spTree>
    <p:extLst>
      <p:ext uri="{BB962C8B-B14F-4D97-AF65-F5344CB8AC3E}">
        <p14:creationId xmlns:p14="http://schemas.microsoft.com/office/powerpoint/2010/main" val="41726450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3" y="488500"/>
            <a:ext cx="7870825" cy="635000"/>
          </a:xfrm>
        </p:spPr>
        <p:txBody>
          <a:bodyPr/>
          <a:lstStyle/>
          <a:p>
            <a:r>
              <a:rPr lang="nl-NL" sz="3200" b="1" dirty="0" smtClean="0">
                <a:latin typeface="Calibri"/>
                <a:cs typeface="Calibri"/>
              </a:rPr>
              <a:t>Middelen garanderen: energie</a:t>
            </a:r>
            <a:endParaRPr lang="nl-NL" sz="3200" b="1" dirty="0">
              <a:latin typeface="Calibri"/>
              <a:cs typeface="Calibri"/>
            </a:endParaRPr>
          </a:p>
        </p:txBody>
      </p:sp>
      <p:sp>
        <p:nvSpPr>
          <p:cNvPr id="3" name="Content Placeholder 2"/>
          <p:cNvSpPr>
            <a:spLocks noGrp="1"/>
          </p:cNvSpPr>
          <p:nvPr>
            <p:ph idx="1"/>
          </p:nvPr>
        </p:nvSpPr>
        <p:spPr>
          <a:xfrm>
            <a:off x="569913" y="1387124"/>
            <a:ext cx="7870825" cy="4922196"/>
          </a:xfrm>
        </p:spPr>
        <p:txBody>
          <a:bodyPr/>
          <a:lstStyle/>
          <a:p>
            <a:r>
              <a:rPr lang="nl-BE" sz="2000" dirty="0" smtClean="0">
                <a:latin typeface="Calibri"/>
                <a:cs typeface="Calibri"/>
              </a:rPr>
              <a:t>Problemen met energie komen voort uit </a:t>
            </a:r>
            <a:r>
              <a:rPr lang="nl-BE" sz="2000" dirty="0" smtClean="0">
                <a:solidFill>
                  <a:srgbClr val="800000"/>
                </a:solidFill>
                <a:latin typeface="Calibri"/>
                <a:cs typeface="Calibri"/>
              </a:rPr>
              <a:t>twee mechanismen </a:t>
            </a:r>
            <a:r>
              <a:rPr lang="nl-BE" sz="2000" dirty="0" smtClean="0">
                <a:latin typeface="Calibri"/>
                <a:cs typeface="Calibri"/>
              </a:rPr>
              <a:t>– en die mogen niet worden verward:</a:t>
            </a:r>
          </a:p>
          <a:p>
            <a:pPr lvl="1"/>
            <a:r>
              <a:rPr lang="nl-BE" sz="1800" b="0" dirty="0" smtClean="0">
                <a:latin typeface="Calibri"/>
                <a:cs typeface="Calibri"/>
              </a:rPr>
              <a:t>Energieverspilling, waardoor problemen ondanks behoorlijk inkomen</a:t>
            </a:r>
          </a:p>
          <a:p>
            <a:pPr lvl="1"/>
            <a:r>
              <a:rPr lang="nl-BE" sz="1800" b="0" dirty="0" smtClean="0">
                <a:solidFill>
                  <a:srgbClr val="800000"/>
                </a:solidFill>
                <a:latin typeface="Calibri"/>
                <a:cs typeface="Calibri"/>
              </a:rPr>
              <a:t>Te laag inkomen om de minimale energiebehoeftes te bevredigen. Deze gezinnen zijn dikwijls geen slechte betalers, omdat ze voortdurend en ingrijpend besparen op hun energieverbruik…</a:t>
            </a:r>
          </a:p>
          <a:p>
            <a:r>
              <a:rPr lang="nl-BE" sz="2000" dirty="0" smtClean="0">
                <a:solidFill>
                  <a:schemeClr val="tx1"/>
                </a:solidFill>
                <a:latin typeface="Calibri"/>
                <a:cs typeface="Calibri"/>
              </a:rPr>
              <a:t>Maar niet alleen een inkomensprobleem: veel complexer</a:t>
            </a:r>
          </a:p>
          <a:p>
            <a:pPr lvl="1"/>
            <a:r>
              <a:rPr lang="nl-BE" sz="1800" b="0" dirty="0" smtClean="0">
                <a:latin typeface="Calibri"/>
                <a:cs typeface="Calibri"/>
              </a:rPr>
              <a:t>Woonomstandigheden (isolatie, vocht, tekort aan bezonning)</a:t>
            </a:r>
          </a:p>
          <a:p>
            <a:pPr lvl="1"/>
            <a:r>
              <a:rPr lang="nl-BE" sz="1800" b="0" dirty="0" smtClean="0">
                <a:latin typeface="Calibri"/>
                <a:cs typeface="Calibri"/>
              </a:rPr>
              <a:t>Gezondheid</a:t>
            </a:r>
          </a:p>
          <a:p>
            <a:pPr lvl="1"/>
            <a:r>
              <a:rPr lang="nl-BE" sz="1800" b="0" dirty="0" smtClean="0">
                <a:latin typeface="Calibri"/>
                <a:cs typeface="Calibri"/>
              </a:rPr>
              <a:t>Ecologische maatregelen worden dikwijls betaald door lage inkomens (zonnepanelen)</a:t>
            </a:r>
          </a:p>
          <a:p>
            <a:r>
              <a:rPr lang="nl-BE" sz="2000" dirty="0" smtClean="0">
                <a:solidFill>
                  <a:schemeClr val="tx1"/>
                </a:solidFill>
                <a:latin typeface="Calibri"/>
                <a:cs typeface="Calibri"/>
              </a:rPr>
              <a:t>Rekening houden met alle energische vectoren (hout, pellets)</a:t>
            </a:r>
          </a:p>
          <a:p>
            <a:r>
              <a:rPr lang="nl-BE" sz="2000" dirty="0" smtClean="0">
                <a:solidFill>
                  <a:schemeClr val="tx1"/>
                </a:solidFill>
                <a:latin typeface="Calibri"/>
                <a:cs typeface="Calibri"/>
              </a:rPr>
              <a:t>Te vage afbakening van ‘beschermde klanten’</a:t>
            </a:r>
          </a:p>
          <a:p>
            <a:r>
              <a:rPr lang="nl-BE" sz="2000" dirty="0" smtClean="0">
                <a:solidFill>
                  <a:schemeClr val="tx1"/>
                </a:solidFill>
                <a:latin typeface="Calibri"/>
                <a:cs typeface="Calibri"/>
              </a:rPr>
              <a:t>Noodzaak van preventieve en structurele maatregelen (isolatie, prijsbeheersing)</a:t>
            </a:r>
          </a:p>
          <a:p>
            <a:pPr lvl="1"/>
            <a:endParaRPr lang="nl-BE" sz="1700" dirty="0" smtClean="0">
              <a:solidFill>
                <a:schemeClr val="accent2"/>
              </a:solidFill>
              <a:latin typeface="Calibri"/>
              <a:cs typeface="Calibri"/>
            </a:endParaRPr>
          </a:p>
          <a:p>
            <a:pPr lvl="1"/>
            <a:endParaRPr lang="nl-BE" sz="1700" dirty="0" smtClean="0">
              <a:solidFill>
                <a:schemeClr val="accent2"/>
              </a:solidFill>
              <a:latin typeface="Calibri"/>
              <a:cs typeface="Calibri"/>
            </a:endParaRPr>
          </a:p>
          <a:p>
            <a:pPr lvl="1"/>
            <a:endParaRPr lang="nl-BE" sz="1700" dirty="0">
              <a:latin typeface="Calibri"/>
              <a:cs typeface="Calibri"/>
            </a:endParaRPr>
          </a:p>
        </p:txBody>
      </p:sp>
    </p:spTree>
    <p:extLst>
      <p:ext uri="{BB962C8B-B14F-4D97-AF65-F5344CB8AC3E}">
        <p14:creationId xmlns:p14="http://schemas.microsoft.com/office/powerpoint/2010/main" val="156576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3" y="488500"/>
            <a:ext cx="7870825" cy="635000"/>
          </a:xfrm>
        </p:spPr>
        <p:txBody>
          <a:bodyPr/>
          <a:lstStyle/>
          <a:p>
            <a:r>
              <a:rPr lang="nl-NL" sz="3200" b="1" dirty="0" smtClean="0">
                <a:latin typeface="Calibri"/>
                <a:cs typeface="Calibri"/>
              </a:rPr>
              <a:t>Sociale diensten: toegankelijkheid</a:t>
            </a:r>
            <a:endParaRPr lang="nl-NL" sz="3200" b="1" dirty="0">
              <a:latin typeface="Calibri"/>
              <a:cs typeface="Calibri"/>
            </a:endParaRPr>
          </a:p>
        </p:txBody>
      </p:sp>
      <p:sp>
        <p:nvSpPr>
          <p:cNvPr id="3" name="Content Placeholder 2"/>
          <p:cNvSpPr>
            <a:spLocks noGrp="1"/>
          </p:cNvSpPr>
          <p:nvPr>
            <p:ph idx="1"/>
          </p:nvPr>
        </p:nvSpPr>
        <p:spPr>
          <a:xfrm>
            <a:off x="633413" y="1595767"/>
            <a:ext cx="7870825" cy="4370058"/>
          </a:xfrm>
        </p:spPr>
        <p:txBody>
          <a:bodyPr/>
          <a:lstStyle/>
          <a:p>
            <a:r>
              <a:rPr lang="nl-BE" sz="2000" dirty="0" smtClean="0">
                <a:latin typeface="Calibri"/>
                <a:cs typeface="Calibri"/>
              </a:rPr>
              <a:t>Gerichte en </a:t>
            </a:r>
            <a:r>
              <a:rPr lang="nl-BE" sz="2000" dirty="0" smtClean="0">
                <a:solidFill>
                  <a:srgbClr val="800000"/>
                </a:solidFill>
                <a:latin typeface="Calibri"/>
                <a:cs typeface="Calibri"/>
              </a:rPr>
              <a:t>positieve acties </a:t>
            </a:r>
            <a:r>
              <a:rPr lang="nl-BE" sz="2000" dirty="0" smtClean="0">
                <a:latin typeface="Calibri"/>
                <a:cs typeface="Calibri"/>
              </a:rPr>
              <a:t>zijn nodig</a:t>
            </a:r>
          </a:p>
          <a:p>
            <a:r>
              <a:rPr lang="nl-BE" sz="2000" dirty="0" smtClean="0">
                <a:latin typeface="Calibri"/>
                <a:cs typeface="Calibri"/>
              </a:rPr>
              <a:t>Maar hebben </a:t>
            </a:r>
            <a:r>
              <a:rPr lang="nl-BE" sz="2000" dirty="0" smtClean="0">
                <a:solidFill>
                  <a:srgbClr val="800000"/>
                </a:solidFill>
                <a:latin typeface="Calibri"/>
                <a:cs typeface="Calibri"/>
              </a:rPr>
              <a:t>perverse effecten </a:t>
            </a:r>
            <a:r>
              <a:rPr lang="nl-BE" sz="2000" dirty="0" smtClean="0">
                <a:latin typeface="Calibri"/>
                <a:cs typeface="Calibri"/>
              </a:rPr>
              <a:t>die de toegankelijkheid van diensten en programma’s beperken door stigmatisering en tot verdere uitsluiting leiden</a:t>
            </a:r>
          </a:p>
          <a:p>
            <a:r>
              <a:rPr lang="nl-BE" sz="2000" dirty="0" smtClean="0">
                <a:latin typeface="Calibri"/>
                <a:cs typeface="Calibri"/>
              </a:rPr>
              <a:t>Bevorderen van </a:t>
            </a:r>
            <a:r>
              <a:rPr lang="nl-BE" sz="2000" dirty="0" smtClean="0">
                <a:solidFill>
                  <a:srgbClr val="800000"/>
                </a:solidFill>
                <a:latin typeface="Calibri"/>
                <a:cs typeface="Calibri"/>
              </a:rPr>
              <a:t>universele toegankelijkheid </a:t>
            </a:r>
            <a:r>
              <a:rPr lang="nl-BE" sz="2000" dirty="0" smtClean="0">
                <a:latin typeface="Calibri"/>
                <a:cs typeface="Calibri"/>
              </a:rPr>
              <a:t>door het slechten van velerlei soorten drempels komt iedereen ten goede</a:t>
            </a:r>
          </a:p>
          <a:p>
            <a:pPr lvl="1"/>
            <a:r>
              <a:rPr lang="nl-BE" sz="1800" b="0" dirty="0" smtClean="0">
                <a:latin typeface="Calibri"/>
                <a:cs typeface="Calibri"/>
              </a:rPr>
              <a:t>Financiële, fysische, organisationele, sociale, culturele drempels</a:t>
            </a:r>
          </a:p>
          <a:p>
            <a:r>
              <a:rPr lang="nl-NL" sz="2000" dirty="0" smtClean="0">
                <a:latin typeface="Calibri"/>
                <a:cs typeface="Calibri"/>
              </a:rPr>
              <a:t>Het </a:t>
            </a:r>
            <a:r>
              <a:rPr lang="nl-NL" sz="2000" dirty="0">
                <a:latin typeface="Calibri"/>
                <a:cs typeface="Calibri"/>
              </a:rPr>
              <a:t>zijn </a:t>
            </a:r>
            <a:r>
              <a:rPr lang="nl-NL" sz="2000" dirty="0" smtClean="0">
                <a:latin typeface="Calibri"/>
                <a:cs typeface="Calibri"/>
              </a:rPr>
              <a:t>juist </a:t>
            </a:r>
            <a:r>
              <a:rPr lang="nl-NL" sz="2000" dirty="0">
                <a:latin typeface="Calibri"/>
                <a:cs typeface="Calibri"/>
              </a:rPr>
              <a:t>de </a:t>
            </a:r>
            <a:r>
              <a:rPr lang="nl-NL" sz="2000" dirty="0">
                <a:solidFill>
                  <a:srgbClr val="800000"/>
                </a:solidFill>
                <a:latin typeface="Calibri"/>
                <a:cs typeface="Calibri"/>
              </a:rPr>
              <a:t>maatregelen achteraf </a:t>
            </a:r>
            <a:r>
              <a:rPr lang="nl-NL" sz="2000" dirty="0">
                <a:latin typeface="Calibri"/>
                <a:cs typeface="Calibri"/>
              </a:rPr>
              <a:t>die zwaar wegen op </a:t>
            </a:r>
            <a:r>
              <a:rPr lang="nl-NL" sz="2000" dirty="0" smtClean="0">
                <a:latin typeface="Calibri"/>
                <a:cs typeface="Calibri"/>
              </a:rPr>
              <a:t>het openbare budget </a:t>
            </a:r>
            <a:r>
              <a:rPr lang="nl-NL" sz="2000" dirty="0">
                <a:latin typeface="Calibri"/>
                <a:cs typeface="Calibri"/>
              </a:rPr>
              <a:t>en die organisaties </a:t>
            </a:r>
            <a:r>
              <a:rPr lang="nl-NL" sz="2000" dirty="0" smtClean="0">
                <a:latin typeface="Calibri"/>
                <a:cs typeface="Calibri"/>
              </a:rPr>
              <a:t>ontwrichten</a:t>
            </a:r>
            <a:endParaRPr lang="nl-NL" sz="2000" dirty="0">
              <a:latin typeface="Calibri"/>
              <a:cs typeface="Calibri"/>
            </a:endParaRPr>
          </a:p>
          <a:p>
            <a:pPr lvl="1"/>
            <a:r>
              <a:rPr lang="nl-NL" sz="1800" b="0" dirty="0">
                <a:latin typeface="Calibri"/>
                <a:cs typeface="Calibri"/>
              </a:rPr>
              <a:t>Z</a:t>
            </a:r>
            <a:r>
              <a:rPr lang="nl-NL" sz="1800" b="0" dirty="0" smtClean="0">
                <a:latin typeface="Calibri"/>
                <a:cs typeface="Calibri"/>
              </a:rPr>
              <a:t>e missen de globale, geïntegreerde en transversale visie die eigen is aan duurzame ontwikkeling.</a:t>
            </a:r>
          </a:p>
          <a:p>
            <a:pPr lvl="1"/>
            <a:r>
              <a:rPr lang="nl-NL" sz="1800" b="0" dirty="0" smtClean="0">
                <a:latin typeface="Calibri"/>
                <a:cs typeface="Calibri"/>
              </a:rPr>
              <a:t>Nood aan structurele maatregelen</a:t>
            </a:r>
            <a:endParaRPr lang="en-GB" sz="1800" b="0" dirty="0" smtClean="0">
              <a:latin typeface="Calibri"/>
              <a:cs typeface="Calibri"/>
            </a:endParaRPr>
          </a:p>
          <a:p>
            <a:endParaRPr lang="nl-BE" sz="2000" dirty="0">
              <a:solidFill>
                <a:schemeClr val="tx2"/>
              </a:solidFill>
              <a:latin typeface="Calibri"/>
              <a:cs typeface="Calibri"/>
            </a:endParaRPr>
          </a:p>
        </p:txBody>
      </p:sp>
    </p:spTree>
    <p:extLst>
      <p:ext uri="{BB962C8B-B14F-4D97-AF65-F5344CB8AC3E}">
        <p14:creationId xmlns:p14="http://schemas.microsoft.com/office/powerpoint/2010/main" val="151940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870825" cy="635000"/>
          </a:xfrm>
        </p:spPr>
        <p:txBody>
          <a:bodyPr/>
          <a:lstStyle/>
          <a:p>
            <a:r>
              <a:rPr lang="nl-NL" sz="3200" b="1" dirty="0">
                <a:latin typeface="Calibri"/>
                <a:cs typeface="Calibri"/>
              </a:rPr>
              <a:t>Sociale </a:t>
            </a:r>
            <a:r>
              <a:rPr lang="nl-NL" sz="3200" b="1" dirty="0" smtClean="0">
                <a:latin typeface="Calibri"/>
                <a:cs typeface="Calibri"/>
              </a:rPr>
              <a:t>diensten van algemeen belang</a:t>
            </a:r>
            <a:endParaRPr lang="nl-NL" sz="3200" b="1" dirty="0">
              <a:latin typeface="Calibri"/>
              <a:cs typeface="Calibri"/>
            </a:endParaRPr>
          </a:p>
        </p:txBody>
      </p:sp>
      <p:sp>
        <p:nvSpPr>
          <p:cNvPr id="3" name="Content Placeholder 2"/>
          <p:cNvSpPr>
            <a:spLocks noGrp="1"/>
          </p:cNvSpPr>
          <p:nvPr>
            <p:ph idx="1"/>
          </p:nvPr>
        </p:nvSpPr>
        <p:spPr>
          <a:xfrm>
            <a:off x="633413" y="1595766"/>
            <a:ext cx="7870825" cy="4857569"/>
          </a:xfrm>
        </p:spPr>
        <p:txBody>
          <a:bodyPr/>
          <a:lstStyle/>
          <a:p>
            <a:r>
              <a:rPr lang="nl-NL" sz="1800" dirty="0" smtClean="0">
                <a:latin typeface="Calibri"/>
                <a:cs typeface="Calibri"/>
              </a:rPr>
              <a:t>Het betreft onder meer diensten voor kinderopvang</a:t>
            </a:r>
            <a:r>
              <a:rPr lang="nl-NL" sz="1800" dirty="0">
                <a:latin typeface="Calibri"/>
                <a:cs typeface="Calibri"/>
              </a:rPr>
              <a:t>, </a:t>
            </a:r>
            <a:r>
              <a:rPr lang="nl-NL" sz="1800" dirty="0" smtClean="0">
                <a:latin typeface="Calibri"/>
                <a:cs typeface="Calibri"/>
              </a:rPr>
              <a:t>herintrede in de arbeidsmarkt, gezondheidszorg </a:t>
            </a:r>
            <a:r>
              <a:rPr lang="nl-NL" sz="1800" dirty="0">
                <a:latin typeface="Calibri"/>
                <a:cs typeface="Calibri"/>
              </a:rPr>
              <a:t>en langdurige zorg, </a:t>
            </a:r>
            <a:r>
              <a:rPr lang="nl-NL" sz="1800" dirty="0" smtClean="0">
                <a:latin typeface="Calibri"/>
                <a:cs typeface="Calibri"/>
              </a:rPr>
              <a:t>integratie, </a:t>
            </a:r>
            <a:r>
              <a:rPr lang="nl-NL" sz="1800" dirty="0">
                <a:latin typeface="Calibri"/>
                <a:cs typeface="Calibri"/>
              </a:rPr>
              <a:t>sociale </a:t>
            </a:r>
            <a:r>
              <a:rPr lang="nl-NL" sz="1800" dirty="0" smtClean="0">
                <a:latin typeface="Calibri"/>
                <a:cs typeface="Calibri"/>
              </a:rPr>
              <a:t>huisvesting.</a:t>
            </a:r>
          </a:p>
          <a:p>
            <a:r>
              <a:rPr lang="nl-NL" sz="1800" dirty="0" smtClean="0">
                <a:latin typeface="Calibri"/>
                <a:cs typeface="Calibri"/>
              </a:rPr>
              <a:t>Ze vervullen </a:t>
            </a:r>
            <a:r>
              <a:rPr lang="nl-NL" sz="1800" dirty="0">
                <a:latin typeface="Calibri"/>
                <a:cs typeface="Calibri"/>
              </a:rPr>
              <a:t>een </a:t>
            </a:r>
            <a:r>
              <a:rPr lang="nl-NL" sz="1800" dirty="0">
                <a:solidFill>
                  <a:srgbClr val="800000"/>
                </a:solidFill>
                <a:latin typeface="Calibri"/>
                <a:cs typeface="Calibri"/>
              </a:rPr>
              <a:t>sleutelrol </a:t>
            </a:r>
            <a:r>
              <a:rPr lang="nl-NL" sz="1800" dirty="0" smtClean="0">
                <a:solidFill>
                  <a:srgbClr val="800000"/>
                </a:solidFill>
                <a:latin typeface="Calibri"/>
                <a:cs typeface="Calibri"/>
              </a:rPr>
              <a:t>bij de sociale bescherming </a:t>
            </a:r>
            <a:r>
              <a:rPr lang="nl-NL" sz="1800" dirty="0" smtClean="0">
                <a:latin typeface="Calibri"/>
                <a:cs typeface="Calibri"/>
              </a:rPr>
              <a:t>van de Europese burgers.</a:t>
            </a:r>
          </a:p>
          <a:p>
            <a:r>
              <a:rPr lang="nl-NL" sz="1800" dirty="0" smtClean="0">
                <a:latin typeface="Calibri"/>
                <a:cs typeface="Calibri"/>
              </a:rPr>
              <a:t>Ze </a:t>
            </a:r>
            <a:r>
              <a:rPr lang="nl-NL" sz="1800" dirty="0">
                <a:latin typeface="Calibri"/>
                <a:cs typeface="Calibri"/>
              </a:rPr>
              <a:t>dragen bij tot de </a:t>
            </a:r>
            <a:r>
              <a:rPr lang="nl-NL" sz="1800" dirty="0">
                <a:solidFill>
                  <a:srgbClr val="800000"/>
                </a:solidFill>
                <a:latin typeface="Calibri"/>
                <a:cs typeface="Calibri"/>
              </a:rPr>
              <a:t>verbetering van de levenskwaliteit </a:t>
            </a:r>
            <a:r>
              <a:rPr lang="nl-NL" sz="1800" dirty="0">
                <a:latin typeface="Calibri"/>
                <a:cs typeface="Calibri"/>
              </a:rPr>
              <a:t>van de mensen, vooral van de kwetsbaarste onder hen.</a:t>
            </a:r>
            <a:r>
              <a:rPr lang="en-GB" sz="1800" dirty="0">
                <a:latin typeface="Calibri"/>
                <a:cs typeface="Calibri"/>
              </a:rPr>
              <a:t> </a:t>
            </a:r>
            <a:endParaRPr lang="en-GB" sz="1800" dirty="0" smtClean="0">
              <a:latin typeface="Calibri"/>
              <a:cs typeface="Calibri"/>
            </a:endParaRPr>
          </a:p>
          <a:p>
            <a:r>
              <a:rPr lang="nl-BE" sz="1800" dirty="0" smtClean="0">
                <a:latin typeface="Calibri"/>
                <a:cs typeface="Calibri"/>
              </a:rPr>
              <a:t>Maar ze </a:t>
            </a:r>
            <a:r>
              <a:rPr lang="nl-NL" sz="1800" dirty="0" smtClean="0">
                <a:latin typeface="Calibri"/>
                <a:cs typeface="Calibri"/>
              </a:rPr>
              <a:t>worden gemarginaliseerd door de </a:t>
            </a:r>
            <a:r>
              <a:rPr lang="nl-NL" sz="1800" dirty="0" smtClean="0">
                <a:solidFill>
                  <a:srgbClr val="800000"/>
                </a:solidFill>
                <a:latin typeface="Calibri"/>
                <a:cs typeface="Calibri"/>
              </a:rPr>
              <a:t>dominantie van de marktlogica </a:t>
            </a:r>
            <a:r>
              <a:rPr lang="nl-NL" sz="1800" dirty="0" smtClean="0">
                <a:latin typeface="Calibri"/>
                <a:cs typeface="Calibri"/>
              </a:rPr>
              <a:t>in Europa.</a:t>
            </a:r>
          </a:p>
          <a:p>
            <a:r>
              <a:rPr lang="nl-NL" sz="1800" dirty="0" smtClean="0">
                <a:latin typeface="Calibri"/>
                <a:cs typeface="Calibri"/>
              </a:rPr>
              <a:t>Daardoor zullen </a:t>
            </a:r>
            <a:r>
              <a:rPr lang="nl-NL" sz="1800" dirty="0">
                <a:latin typeface="Calibri"/>
                <a:cs typeface="Calibri"/>
              </a:rPr>
              <a:t>mensen in een kwetsbare toestand vrijwel geen kans meer hebben om substantiële steun te ontvangen. </a:t>
            </a:r>
            <a:endParaRPr lang="nl-NL" sz="1800" dirty="0" smtClean="0">
              <a:latin typeface="Calibri"/>
              <a:cs typeface="Calibri"/>
            </a:endParaRPr>
          </a:p>
          <a:p>
            <a:r>
              <a:rPr lang="nl-NL" sz="1800" dirty="0" smtClean="0">
                <a:latin typeface="Calibri"/>
                <a:cs typeface="Calibri"/>
              </a:rPr>
              <a:t>Enkel </a:t>
            </a:r>
            <a:r>
              <a:rPr lang="nl-NL" sz="1800" dirty="0">
                <a:latin typeface="Calibri"/>
                <a:cs typeface="Calibri"/>
              </a:rPr>
              <a:t>een sectorale </a:t>
            </a:r>
            <a:r>
              <a:rPr lang="nl-NL" sz="1800" dirty="0">
                <a:solidFill>
                  <a:srgbClr val="800000"/>
                </a:solidFill>
                <a:latin typeface="Calibri"/>
                <a:cs typeface="Calibri"/>
              </a:rPr>
              <a:t>richtlijn voor sociale diensten van algemeen belang </a:t>
            </a:r>
            <a:r>
              <a:rPr lang="nl-NL" sz="1800" dirty="0" smtClean="0">
                <a:latin typeface="Calibri"/>
                <a:cs typeface="Calibri"/>
              </a:rPr>
              <a:t>kan deze </a:t>
            </a:r>
            <a:r>
              <a:rPr lang="nl-NL" sz="1800" dirty="0">
                <a:latin typeface="Calibri"/>
                <a:cs typeface="Calibri"/>
              </a:rPr>
              <a:t>essentiële sokkel van </a:t>
            </a:r>
            <a:r>
              <a:rPr lang="nl-NL" sz="1800" dirty="0">
                <a:solidFill>
                  <a:srgbClr val="800000"/>
                </a:solidFill>
                <a:latin typeface="Calibri"/>
                <a:cs typeface="Calibri"/>
              </a:rPr>
              <a:t>sociale bescherming </a:t>
            </a:r>
            <a:r>
              <a:rPr lang="nl-NL" sz="1800" dirty="0">
                <a:latin typeface="Calibri"/>
                <a:cs typeface="Calibri"/>
              </a:rPr>
              <a:t>vrijwaren </a:t>
            </a:r>
            <a:r>
              <a:rPr lang="nl-NL" sz="1800" dirty="0" smtClean="0">
                <a:latin typeface="Calibri"/>
                <a:cs typeface="Calibri"/>
              </a:rPr>
              <a:t>en </a:t>
            </a:r>
            <a:r>
              <a:rPr lang="nl-NL" sz="1800" dirty="0">
                <a:latin typeface="Calibri"/>
                <a:cs typeface="Calibri"/>
              </a:rPr>
              <a:t>de principes van solidariteit en universaliteit van sociale </a:t>
            </a:r>
            <a:r>
              <a:rPr lang="nl-NL" sz="1800" dirty="0" smtClean="0">
                <a:latin typeface="Calibri"/>
                <a:cs typeface="Calibri"/>
              </a:rPr>
              <a:t>diensten</a:t>
            </a:r>
            <a:r>
              <a:rPr lang="en-GB" sz="1800" dirty="0">
                <a:latin typeface="Calibri"/>
                <a:cs typeface="Calibri"/>
              </a:rPr>
              <a:t> </a:t>
            </a:r>
            <a:r>
              <a:rPr lang="nl-NL" sz="1800" dirty="0" smtClean="0">
                <a:latin typeface="Calibri"/>
                <a:cs typeface="Calibri"/>
              </a:rPr>
              <a:t>centraal houden.</a:t>
            </a:r>
          </a:p>
          <a:p>
            <a:r>
              <a:rPr lang="nl-NL" sz="1800" dirty="0" smtClean="0">
                <a:solidFill>
                  <a:srgbClr val="800000"/>
                </a:solidFill>
                <a:latin typeface="Calibri"/>
                <a:cs typeface="Calibri"/>
              </a:rPr>
              <a:t>België</a:t>
            </a:r>
            <a:r>
              <a:rPr lang="nl-NL" sz="1800" dirty="0" smtClean="0">
                <a:latin typeface="Calibri"/>
                <a:cs typeface="Calibri"/>
              </a:rPr>
              <a:t> kan en moet daarbij een sturende en stuwende </a:t>
            </a:r>
            <a:r>
              <a:rPr lang="nl-NL" sz="1800" dirty="0" smtClean="0">
                <a:solidFill>
                  <a:srgbClr val="800000"/>
                </a:solidFill>
                <a:latin typeface="Calibri"/>
                <a:cs typeface="Calibri"/>
              </a:rPr>
              <a:t>rol</a:t>
            </a:r>
            <a:r>
              <a:rPr lang="nl-NL" sz="1800" dirty="0" smtClean="0">
                <a:latin typeface="Calibri"/>
                <a:cs typeface="Calibri"/>
              </a:rPr>
              <a:t> spelen.</a:t>
            </a:r>
            <a:endParaRPr lang="en-GB" sz="1800" dirty="0" smtClean="0">
              <a:latin typeface="Calibri"/>
              <a:cs typeface="Calibri"/>
            </a:endParaRPr>
          </a:p>
          <a:p>
            <a:endParaRPr lang="nl-NL" sz="2000" dirty="0" smtClean="0">
              <a:latin typeface="Calibri"/>
              <a:cs typeface="Calibri"/>
            </a:endParaRPr>
          </a:p>
          <a:p>
            <a:endParaRPr lang="nl-BE" sz="2000" dirty="0">
              <a:latin typeface="Calibri"/>
              <a:cs typeface="Calibri"/>
            </a:endParaRPr>
          </a:p>
        </p:txBody>
      </p:sp>
    </p:spTree>
    <p:extLst>
      <p:ext uri="{BB962C8B-B14F-4D97-AF65-F5344CB8AC3E}">
        <p14:creationId xmlns:p14="http://schemas.microsoft.com/office/powerpoint/2010/main" val="8775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Maar…</a:t>
            </a:r>
            <a:endParaRPr lang="nl-NL" dirty="0"/>
          </a:p>
        </p:txBody>
      </p:sp>
      <p:sp>
        <p:nvSpPr>
          <p:cNvPr id="3" name="Content Placeholder 2"/>
          <p:cNvSpPr>
            <a:spLocks noGrp="1"/>
          </p:cNvSpPr>
          <p:nvPr>
            <p:ph idx="1"/>
          </p:nvPr>
        </p:nvSpPr>
        <p:spPr/>
        <p:txBody>
          <a:bodyPr/>
          <a:lstStyle/>
          <a:p>
            <a:endParaRPr lang="nl-NL" dirty="0" smtClean="0"/>
          </a:p>
          <a:p>
            <a:endParaRPr lang="nl-NL" dirty="0"/>
          </a:p>
          <a:p>
            <a:pPr marL="0" indent="0" algn="ctr">
              <a:buNone/>
            </a:pPr>
            <a:r>
              <a:rPr lang="nl-NL" dirty="0" smtClean="0"/>
              <a:t>Er staat nog véél meer in </a:t>
            </a:r>
          </a:p>
          <a:p>
            <a:pPr marL="0" indent="0" algn="ctr">
              <a:buNone/>
            </a:pPr>
            <a:r>
              <a:rPr lang="nl-NL" dirty="0" smtClean="0"/>
              <a:t>Armoede in België. Jaarboek 2012</a:t>
            </a:r>
            <a:endParaRPr lang="nl-NL" dirty="0"/>
          </a:p>
        </p:txBody>
      </p:sp>
    </p:spTree>
    <p:extLst>
      <p:ext uri="{BB962C8B-B14F-4D97-AF65-F5344CB8AC3E}">
        <p14:creationId xmlns:p14="http://schemas.microsoft.com/office/powerpoint/2010/main" val="379891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XFORD STRE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741363"/>
            <a:ext cx="8353425"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 Box 3"/>
          <p:cNvSpPr txBox="1">
            <a:spLocks noChangeArrowheads="1"/>
          </p:cNvSpPr>
          <p:nvPr/>
        </p:nvSpPr>
        <p:spPr bwMode="auto">
          <a:xfrm>
            <a:off x="5292725" y="6165850"/>
            <a:ext cx="3600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sz="1400" b="1"/>
              <a:t>Photo by kind permission of Matt Stuart</a:t>
            </a:r>
            <a:endParaRPr lang="en-US" sz="1400" b="1"/>
          </a:p>
        </p:txBody>
      </p:sp>
      <p:sp>
        <p:nvSpPr>
          <p:cNvPr id="2052" name="Text Box 4"/>
          <p:cNvSpPr txBox="1">
            <a:spLocks noChangeArrowheads="1"/>
          </p:cNvSpPr>
          <p:nvPr/>
        </p:nvSpPr>
        <p:spPr bwMode="auto">
          <a:xfrm>
            <a:off x="396875" y="620713"/>
            <a:ext cx="8351838" cy="17097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GB" sz="3600" b="1">
                <a:solidFill>
                  <a:srgbClr val="000099"/>
                </a:solidFill>
              </a:rPr>
              <a:t>Inequality: the enemy between us?</a:t>
            </a:r>
          </a:p>
          <a:p>
            <a:pPr algn="ctr" eaLnBrk="1" hangingPunct="1">
              <a:spcBef>
                <a:spcPct val="50000"/>
              </a:spcBef>
            </a:pPr>
            <a:r>
              <a:rPr lang="en-GB" sz="2800" b="1">
                <a:solidFill>
                  <a:srgbClr val="000099"/>
                </a:solidFill>
              </a:rPr>
              <a:t>Richard Wilkinson </a:t>
            </a:r>
            <a:br>
              <a:rPr lang="en-GB" sz="2800" b="1">
                <a:solidFill>
                  <a:srgbClr val="000099"/>
                </a:solidFill>
              </a:rPr>
            </a:br>
            <a:r>
              <a:rPr lang="en-GB" sz="2800" b="1">
                <a:solidFill>
                  <a:srgbClr val="000099"/>
                </a:solidFill>
              </a:rPr>
              <a:t>Emeritus Professor of Social Epidemiology</a:t>
            </a:r>
            <a:endParaRPr lang="en-US" sz="2800" b="1">
              <a:solidFill>
                <a:srgbClr val="000099"/>
              </a:solidFill>
            </a:endParaRP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7465814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http://media.thestar.topscms.com/images/0c/ab/d03f672c46509fe03f32af4faa06.jpe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endParaRPr>
          </a:p>
        </p:txBody>
      </p:sp>
      <p:sp>
        <p:nvSpPr>
          <p:cNvPr id="3075" name="AutoShape 2" descr="http://www.collaborativejourneys.com/wp-content/uploads/Image-of-income-inequality-1.pn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libri" pitchFamily="34" charset="0"/>
            </a:endParaRPr>
          </a:p>
        </p:txBody>
      </p:sp>
      <p:pic>
        <p:nvPicPr>
          <p:cNvPr id="30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38" y="714375"/>
            <a:ext cx="79883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42701541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6858000" y="6477000"/>
            <a:ext cx="1219200" cy="381000"/>
          </a:xfrm>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33F8D275-5826-42A8-B588-6C5A008226A5}" type="slidenum">
              <a:rPr lang="en-US" smtClean="0"/>
              <a:pPr/>
              <a:t>36</a:t>
            </a:fld>
            <a:endParaRPr lang="en-US" smtClean="0"/>
          </a:p>
        </p:txBody>
      </p:sp>
      <p:grpSp>
        <p:nvGrpSpPr>
          <p:cNvPr id="4099" name="Group 8"/>
          <p:cNvGrpSpPr>
            <a:grpSpLocks/>
          </p:cNvGrpSpPr>
          <p:nvPr/>
        </p:nvGrpSpPr>
        <p:grpSpPr bwMode="auto">
          <a:xfrm>
            <a:off x="0" y="0"/>
            <a:ext cx="9144000" cy="6858000"/>
            <a:chOff x="0" y="0"/>
            <a:chExt cx="5760" cy="4320"/>
          </a:xfrm>
        </p:grpSpPr>
        <p:pic>
          <p:nvPicPr>
            <p:cNvPr id="4100" name="Picture 2" descr="stillwai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 y="0"/>
              <a:ext cx="2629"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3" descr="1101851209_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135" cy="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4" descr="asbograffit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659"/>
              <a:ext cx="2426" cy="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5" descr="inde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6" y="1756"/>
              <a:ext cx="1791" cy="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1101990531_4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9" y="0"/>
              <a:ext cx="1801" cy="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7" descr="TimeMa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5" y="2115"/>
              <a:ext cx="1545" cy="2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353498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fr-BE"/>
          </a:p>
        </p:txBody>
      </p:sp>
      <p:sp>
        <p:nvSpPr>
          <p:cNvPr id="5122" name="Slide Number Placeholder 3"/>
          <p:cNvSpPr>
            <a:spLocks noGrp="1"/>
          </p:cNvSpPr>
          <p:nvPr>
            <p:ph type="sldNum" sz="quarter" idx="4"/>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D2DECB7-9E26-4630-9972-79D413C664ED}" type="slidenum">
              <a:rPr lang="en-US" sz="1400" smtClean="0"/>
              <a:pPr eaLnBrk="1" hangingPunct="1"/>
              <a:t>37</a:t>
            </a:fld>
            <a:endParaRPr lang="en-US" sz="1400" smtClean="0"/>
          </a:p>
        </p:txBody>
      </p:sp>
      <p:sp>
        <p:nvSpPr>
          <p:cNvPr id="5123" name="Rectangle 2"/>
          <p:cNvSpPr>
            <a:spLocks noGrp="1" noChangeArrowheads="1"/>
          </p:cNvSpPr>
          <p:nvPr>
            <p:ph type="ctrTitle"/>
          </p:nvPr>
        </p:nvSpPr>
        <p:spPr/>
        <p:txBody>
          <a:bodyPr/>
          <a:lstStyle/>
          <a:p>
            <a:pPr eaLnBrk="1" hangingPunct="1"/>
            <a:r>
              <a:rPr lang="en-US" sz="2000" b="1" smtClean="0">
                <a:solidFill>
                  <a:schemeClr val="accent2"/>
                </a:solidFill>
              </a:rPr>
              <a:t>Income per head and life-expectancy: rich &amp; poor countries</a:t>
            </a:r>
          </a:p>
        </p:txBody>
      </p:sp>
      <p:pic>
        <p:nvPicPr>
          <p:cNvPr id="5124" name="Picture 3" descr="Life expectancy - national inc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250950"/>
            <a:ext cx="7056438"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4"/>
          <p:cNvSpPr txBox="1">
            <a:spLocks noChangeArrowheads="1"/>
          </p:cNvSpPr>
          <p:nvPr/>
        </p:nvSpPr>
        <p:spPr bwMode="auto">
          <a:xfrm>
            <a:off x="0" y="64912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US"/>
          </a:p>
        </p:txBody>
      </p:sp>
      <p:sp>
        <p:nvSpPr>
          <p:cNvPr id="5126" name="Text Box 5"/>
          <p:cNvSpPr txBox="1">
            <a:spLocks noChangeArrowheads="1"/>
          </p:cNvSpPr>
          <p:nvPr/>
        </p:nvSpPr>
        <p:spPr bwMode="auto">
          <a:xfrm>
            <a:off x="15875" y="6546850"/>
            <a:ext cx="3913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200" b="1" i="1">
                <a:solidFill>
                  <a:schemeClr val="accent2"/>
                </a:solidFill>
              </a:rPr>
              <a:t>Source: Wilkinson &amp; Pickett, The Spirit Level (2009)</a:t>
            </a:r>
          </a:p>
        </p:txBody>
      </p:sp>
      <p:grpSp>
        <p:nvGrpSpPr>
          <p:cNvPr id="5127" name="Group 8"/>
          <p:cNvGrpSpPr>
            <a:grpSpLocks/>
          </p:cNvGrpSpPr>
          <p:nvPr/>
        </p:nvGrpSpPr>
        <p:grpSpPr bwMode="auto">
          <a:xfrm>
            <a:off x="6659563" y="6442075"/>
            <a:ext cx="2484437" cy="342900"/>
            <a:chOff x="4195" y="4104"/>
            <a:chExt cx="1565" cy="216"/>
          </a:xfrm>
        </p:grpSpPr>
        <p:pic>
          <p:nvPicPr>
            <p:cNvPr id="512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 Box 7"/>
            <p:cNvSpPr txBox="1">
              <a:spLocks noChangeArrowheads="1"/>
            </p:cNvSpPr>
            <p:nvPr/>
          </p:nvSpPr>
          <p:spPr bwMode="auto">
            <a:xfrm>
              <a:off x="4195" y="4166"/>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dirty="0">
                  <a:solidFill>
                    <a:srgbClr val="009900"/>
                  </a:solidFill>
                </a:rPr>
                <a:t>www.equalitytrust.org.uk</a:t>
              </a:r>
            </a:p>
          </p:txBody>
        </p:sp>
      </p:grpSp>
    </p:spTree>
    <p:extLst>
      <p:ext uri="{BB962C8B-B14F-4D97-AF65-F5344CB8AC3E}">
        <p14:creationId xmlns:p14="http://schemas.microsoft.com/office/powerpoint/2010/main" val="32527399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6" descr="TET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036638"/>
            <a:ext cx="8001000" cy="582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7" name="Group 12"/>
          <p:cNvGrpSpPr>
            <a:grpSpLocks/>
          </p:cNvGrpSpPr>
          <p:nvPr/>
        </p:nvGrpSpPr>
        <p:grpSpPr bwMode="auto">
          <a:xfrm>
            <a:off x="6659563" y="6515100"/>
            <a:ext cx="2484437" cy="342900"/>
            <a:chOff x="4195" y="4104"/>
            <a:chExt cx="1565" cy="216"/>
          </a:xfrm>
        </p:grpSpPr>
        <p:pic>
          <p:nvPicPr>
            <p:cNvPr id="615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Text Box 14"/>
            <p:cNvSpPr txBox="1">
              <a:spLocks noChangeArrowheads="1"/>
            </p:cNvSpPr>
            <p:nvPr/>
          </p:nvSpPr>
          <p:spPr bwMode="auto">
            <a:xfrm>
              <a:off x="4195" y="4166"/>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a:solidFill>
                    <a:srgbClr val="009900"/>
                  </a:solidFill>
                </a:rPr>
                <a:t>www.equalitytrust.org.uk</a:t>
              </a:r>
            </a:p>
          </p:txBody>
        </p:sp>
      </p:grpSp>
      <p:sp>
        <p:nvSpPr>
          <p:cNvPr id="6148" name="Text Box 11"/>
          <p:cNvSpPr txBox="1">
            <a:spLocks noChangeArrowheads="1"/>
          </p:cNvSpPr>
          <p:nvPr/>
        </p:nvSpPr>
        <p:spPr bwMode="auto">
          <a:xfrm>
            <a:off x="-36513" y="6597650"/>
            <a:ext cx="2822576"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200" b="1" i="1">
                <a:solidFill>
                  <a:schemeClr val="accent2"/>
                </a:solidFill>
              </a:rPr>
              <a:t>Wilkinson &amp; Pickett, The Spirit Level</a:t>
            </a:r>
          </a:p>
        </p:txBody>
      </p:sp>
      <p:sp>
        <p:nvSpPr>
          <p:cNvPr id="6149" name="TextBox 8"/>
          <p:cNvSpPr txBox="1">
            <a:spLocks noChangeArrowheads="1"/>
          </p:cNvSpPr>
          <p:nvPr/>
        </p:nvSpPr>
        <p:spPr bwMode="auto">
          <a:xfrm>
            <a:off x="500063" y="214313"/>
            <a:ext cx="83581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GB" sz="2800" b="1">
                <a:solidFill>
                  <a:schemeClr val="accent2"/>
                </a:solidFill>
              </a:rPr>
              <a:t>Life expectancy in rich countries is </a:t>
            </a:r>
            <a:br>
              <a:rPr lang="en-GB" sz="2800" b="1">
                <a:solidFill>
                  <a:schemeClr val="accent2"/>
                </a:solidFill>
              </a:rPr>
            </a:br>
            <a:r>
              <a:rPr lang="en-GB" sz="2800" b="1">
                <a:solidFill>
                  <a:schemeClr val="accent2"/>
                </a:solidFill>
              </a:rPr>
              <a:t>no longer related to National Income per head</a:t>
            </a: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35650234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6"/>
          <p:cNvGrpSpPr>
            <a:grpSpLocks/>
          </p:cNvGrpSpPr>
          <p:nvPr/>
        </p:nvGrpSpPr>
        <p:grpSpPr bwMode="auto">
          <a:xfrm>
            <a:off x="0" y="1000125"/>
            <a:ext cx="8689975" cy="7254875"/>
            <a:chOff x="-1635" y="901"/>
            <a:chExt cx="6002" cy="2038"/>
          </a:xfrm>
        </p:grpSpPr>
        <p:graphicFrame>
          <p:nvGraphicFramePr>
            <p:cNvPr id="7177" name="Object 17"/>
            <p:cNvGraphicFramePr>
              <a:graphicFrameLocks noChangeAspect="1"/>
            </p:cNvGraphicFramePr>
            <p:nvPr/>
          </p:nvGraphicFramePr>
          <p:xfrm>
            <a:off x="-1635" y="901"/>
            <a:ext cx="5963" cy="1510"/>
          </p:xfrm>
          <a:graphic>
            <a:graphicData uri="http://schemas.openxmlformats.org/presentationml/2006/ole">
              <mc:AlternateContent xmlns:mc="http://schemas.openxmlformats.org/markup-compatibility/2006">
                <mc:Choice xmlns:v="urn:schemas-microsoft-com:vml" Requires="v">
                  <p:oleObj spid="_x0000_s2061" name="Chart" r:id="rId4" imgW="7219984" imgH="4095701" progId="MSGraph.Chart.8">
                    <p:embed followColorScheme="full"/>
                  </p:oleObj>
                </mc:Choice>
                <mc:Fallback>
                  <p:oleObj name="Chart" r:id="rId4" imgW="7219984" imgH="4095701" progId="MSGraph.Chart.8">
                    <p:embed followColorScheme="full"/>
                    <p:pic>
                      <p:nvPicPr>
                        <p:cNvPr id="0" name=""/>
                        <p:cNvPicPr>
                          <a:picLocks noChangeAspect="1" noChangeArrowheads="1"/>
                        </p:cNvPicPr>
                        <p:nvPr/>
                      </p:nvPicPr>
                      <p:blipFill>
                        <a:blip r:embed="rId5"/>
                        <a:srcRect/>
                        <a:stretch>
                          <a:fillRect/>
                        </a:stretch>
                      </p:blipFill>
                      <p:spPr bwMode="auto">
                        <a:xfrm>
                          <a:off x="-1635" y="901"/>
                          <a:ext cx="5963" cy="1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8" name="Text Box 18"/>
            <p:cNvSpPr txBox="1">
              <a:spLocks noChangeArrowheads="1"/>
            </p:cNvSpPr>
            <p:nvPr/>
          </p:nvSpPr>
          <p:spPr bwMode="auto">
            <a:xfrm>
              <a:off x="4240" y="2870"/>
              <a:ext cx="127"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endParaRPr lang="en-US" sz="1000" b="1"/>
            </a:p>
          </p:txBody>
        </p:sp>
      </p:grpSp>
      <p:sp>
        <p:nvSpPr>
          <p:cNvPr id="7171" name="Text Box 13"/>
          <p:cNvSpPr txBox="1">
            <a:spLocks noChangeArrowheads="1"/>
          </p:cNvSpPr>
          <p:nvPr/>
        </p:nvSpPr>
        <p:spPr bwMode="auto">
          <a:xfrm>
            <a:off x="879475" y="5392738"/>
            <a:ext cx="7712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800" b="1"/>
              <a:t>Richest</a:t>
            </a:r>
            <a:r>
              <a:rPr lang="en-GB" sz="1800"/>
              <a:t>                                                                                           </a:t>
            </a:r>
            <a:r>
              <a:rPr lang="en-GB" sz="1800" b="1"/>
              <a:t>Poorest</a:t>
            </a:r>
          </a:p>
        </p:txBody>
      </p:sp>
      <p:sp>
        <p:nvSpPr>
          <p:cNvPr id="7172" name="Text Box 15"/>
          <p:cNvSpPr txBox="1">
            <a:spLocks noChangeArrowheads="1"/>
          </p:cNvSpPr>
          <p:nvPr/>
        </p:nvSpPr>
        <p:spPr bwMode="auto">
          <a:xfrm>
            <a:off x="-36513" y="6597650"/>
            <a:ext cx="2822576"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200" b="1" i="1">
                <a:solidFill>
                  <a:schemeClr val="accent2"/>
                </a:solidFill>
              </a:rPr>
              <a:t>Wilkinson &amp; Pickett, The Spirit Level</a:t>
            </a:r>
          </a:p>
        </p:txBody>
      </p:sp>
      <p:grpSp>
        <p:nvGrpSpPr>
          <p:cNvPr id="7173" name="Group 16"/>
          <p:cNvGrpSpPr>
            <a:grpSpLocks/>
          </p:cNvGrpSpPr>
          <p:nvPr/>
        </p:nvGrpSpPr>
        <p:grpSpPr bwMode="auto">
          <a:xfrm>
            <a:off x="6659563" y="6515100"/>
            <a:ext cx="2484437" cy="342900"/>
            <a:chOff x="4195" y="4104"/>
            <a:chExt cx="1565" cy="216"/>
          </a:xfrm>
        </p:grpSpPr>
        <p:pic>
          <p:nvPicPr>
            <p:cNvPr id="7175" name="Picture 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 Box 18"/>
            <p:cNvSpPr txBox="1">
              <a:spLocks noChangeArrowheads="1"/>
            </p:cNvSpPr>
            <p:nvPr/>
          </p:nvSpPr>
          <p:spPr bwMode="auto">
            <a:xfrm>
              <a:off x="4195" y="4166"/>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a:solidFill>
                    <a:srgbClr val="009900"/>
                  </a:solidFill>
                </a:rPr>
                <a:t>www.equalitytrust.org.uk</a:t>
              </a:r>
            </a:p>
          </p:txBody>
        </p:sp>
      </p:grpSp>
      <p:sp>
        <p:nvSpPr>
          <p:cNvPr id="7174" name="TextBox 11"/>
          <p:cNvSpPr txBox="1">
            <a:spLocks noChangeArrowheads="1"/>
          </p:cNvSpPr>
          <p:nvPr/>
        </p:nvSpPr>
        <p:spPr bwMode="auto">
          <a:xfrm>
            <a:off x="857250" y="250825"/>
            <a:ext cx="7315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GB" sz="2800" b="1">
                <a:solidFill>
                  <a:schemeClr val="accent2"/>
                </a:solidFill>
              </a:rPr>
              <a:t>Life expectancy is strongly related to </a:t>
            </a:r>
            <a:br>
              <a:rPr lang="en-GB" sz="2800" b="1">
                <a:solidFill>
                  <a:schemeClr val="accent2"/>
                </a:solidFill>
              </a:rPr>
            </a:br>
            <a:r>
              <a:rPr lang="en-GB" sz="2800" b="1">
                <a:solidFill>
                  <a:schemeClr val="accent2"/>
                </a:solidFill>
              </a:rPr>
              <a:t>income </a:t>
            </a:r>
            <a:r>
              <a:rPr lang="en-GB" sz="2800" b="1" i="1" u="sng">
                <a:solidFill>
                  <a:schemeClr val="accent2"/>
                </a:solidFill>
              </a:rPr>
              <a:t>within</a:t>
            </a:r>
            <a:r>
              <a:rPr lang="en-GB" sz="2800" b="1">
                <a:solidFill>
                  <a:schemeClr val="accent2"/>
                </a:solidFill>
              </a:rPr>
              <a:t>  rich countries </a:t>
            </a: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2891848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POD_logo_gro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5562600"/>
            <a:ext cx="1968500" cy="10572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rcRect/>
          <a:stretch>
            <a:fillRect/>
          </a:stretch>
        </p:blipFill>
        <p:spPr bwMode="auto">
          <a:xfrm>
            <a:off x="-108520" y="5643613"/>
            <a:ext cx="2468532" cy="1008112"/>
          </a:xfrm>
          <a:prstGeom prst="rect">
            <a:avLst/>
          </a:prstGeom>
          <a:solidFill>
            <a:schemeClr val="bg1">
              <a:alpha val="0"/>
            </a:schemeClr>
          </a:solidFill>
          <a:ln w="9525">
            <a:noFill/>
            <a:miter lim="800000"/>
            <a:headEnd/>
            <a:tailEnd/>
          </a:ln>
        </p:spPr>
      </p:pic>
      <p:pic>
        <p:nvPicPr>
          <p:cNvPr id="92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1720" y="-63633"/>
            <a:ext cx="4882480" cy="7327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0" name="Rectangle 2"/>
          <p:cNvSpPr>
            <a:spLocks noGrp="1" noChangeArrowheads="1"/>
          </p:cNvSpPr>
          <p:nvPr>
            <p:ph type="ctrTitle"/>
          </p:nvPr>
        </p:nvSpPr>
        <p:spPr>
          <a:xfrm>
            <a:off x="107504" y="260648"/>
            <a:ext cx="3600400" cy="1944216"/>
          </a:xfrm>
        </p:spPr>
        <p:txBody>
          <a:bodyPr/>
          <a:lstStyle/>
          <a:p>
            <a:pPr algn="l"/>
            <a:r>
              <a:rPr lang="nl-BE" sz="3400" dirty="0" smtClean="0">
                <a:solidFill>
                  <a:srgbClr val="FEAE00"/>
                </a:solidFill>
              </a:rPr>
              <a:t>ARMOEDE IN BELGIË. </a:t>
            </a:r>
            <a:br>
              <a:rPr lang="nl-BE" sz="3400" dirty="0" smtClean="0">
                <a:solidFill>
                  <a:srgbClr val="FEAE00"/>
                </a:solidFill>
              </a:rPr>
            </a:br>
            <a:r>
              <a:rPr lang="nl-BE" sz="3400" dirty="0" smtClean="0">
                <a:solidFill>
                  <a:srgbClr val="FEAE00"/>
                </a:solidFill>
              </a:rPr>
              <a:t>JAARBOEK 2012</a:t>
            </a:r>
            <a:endParaRPr lang="en-GB" sz="3400" dirty="0">
              <a:solidFill>
                <a:srgbClr val="FEAE00"/>
              </a:solidFill>
            </a:endParaRPr>
          </a:p>
        </p:txBody>
      </p:sp>
      <p:sp>
        <p:nvSpPr>
          <p:cNvPr id="2051" name="Rectangle 3"/>
          <p:cNvSpPr>
            <a:spLocks noGrp="1" noChangeArrowheads="1"/>
          </p:cNvSpPr>
          <p:nvPr>
            <p:ph type="subTitle" idx="1"/>
          </p:nvPr>
        </p:nvSpPr>
        <p:spPr>
          <a:xfrm>
            <a:off x="395536" y="4565306"/>
            <a:ext cx="8458200" cy="1080120"/>
          </a:xfrm>
        </p:spPr>
        <p:txBody>
          <a:bodyPr/>
          <a:lstStyle/>
          <a:p>
            <a:pPr algn="r"/>
            <a:r>
              <a:rPr lang="nl-BE" sz="2000" b="1" dirty="0" smtClean="0">
                <a:solidFill>
                  <a:srgbClr val="808080"/>
                </a:solidFill>
              </a:rPr>
              <a:t>Jan Vranken &amp; Willy Lahaye</a:t>
            </a:r>
          </a:p>
          <a:p>
            <a:pPr algn="r"/>
            <a:r>
              <a:rPr lang="nl-BE" sz="2000" b="1" dirty="0" smtClean="0">
                <a:solidFill>
                  <a:srgbClr val="808080"/>
                </a:solidFill>
              </a:rPr>
              <a:t>Anneline Geerts &amp; Catherine Coppée</a:t>
            </a:r>
          </a:p>
          <a:p>
            <a:pPr algn="r"/>
            <a:r>
              <a:rPr lang="nl-BE" sz="2000" b="1" dirty="0" smtClean="0">
                <a:solidFill>
                  <a:srgbClr val="808080"/>
                </a:solidFill>
              </a:rPr>
              <a:t>Universiteit Antwerpen &amp; Université de Mons</a:t>
            </a:r>
            <a:endParaRPr lang="en-GB" sz="2000" b="1" dirty="0">
              <a:solidFill>
                <a:srgbClr val="808080"/>
              </a:solidFill>
            </a:endParaRPr>
          </a:p>
        </p:txBody>
      </p:sp>
      <p:sp>
        <p:nvSpPr>
          <p:cNvPr id="9" name="Rectangle 2"/>
          <p:cNvSpPr txBox="1">
            <a:spLocks noChangeArrowheads="1"/>
          </p:cNvSpPr>
          <p:nvPr/>
        </p:nvSpPr>
        <p:spPr bwMode="auto">
          <a:xfrm>
            <a:off x="5241083" y="94275"/>
            <a:ext cx="3816424"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200">
                <a:solidFill>
                  <a:srgbClr val="5F5F5F"/>
                </a:solidFill>
                <a:latin typeface="+mj-lt"/>
                <a:ea typeface="+mj-ea"/>
                <a:cs typeface="+mj-cs"/>
              </a:defRPr>
            </a:lvl1pPr>
            <a:lvl2pPr algn="r" rtl="0" eaLnBrk="1" fontAlgn="base" hangingPunct="1">
              <a:spcBef>
                <a:spcPct val="0"/>
              </a:spcBef>
              <a:spcAft>
                <a:spcPct val="0"/>
              </a:spcAft>
              <a:defRPr sz="3200">
                <a:solidFill>
                  <a:srgbClr val="5F5F5F"/>
                </a:solidFill>
                <a:latin typeface="Arial" charset="0"/>
              </a:defRPr>
            </a:lvl2pPr>
            <a:lvl3pPr algn="r" rtl="0" eaLnBrk="1" fontAlgn="base" hangingPunct="1">
              <a:spcBef>
                <a:spcPct val="0"/>
              </a:spcBef>
              <a:spcAft>
                <a:spcPct val="0"/>
              </a:spcAft>
              <a:defRPr sz="3200">
                <a:solidFill>
                  <a:srgbClr val="5F5F5F"/>
                </a:solidFill>
                <a:latin typeface="Arial" charset="0"/>
              </a:defRPr>
            </a:lvl3pPr>
            <a:lvl4pPr algn="r" rtl="0" eaLnBrk="1" fontAlgn="base" hangingPunct="1">
              <a:spcBef>
                <a:spcPct val="0"/>
              </a:spcBef>
              <a:spcAft>
                <a:spcPct val="0"/>
              </a:spcAft>
              <a:defRPr sz="3200">
                <a:solidFill>
                  <a:srgbClr val="5F5F5F"/>
                </a:solidFill>
                <a:latin typeface="Arial" charset="0"/>
              </a:defRPr>
            </a:lvl4pPr>
            <a:lvl5pPr algn="r" rtl="0" eaLnBrk="1" fontAlgn="base" hangingPunct="1">
              <a:spcBef>
                <a:spcPct val="0"/>
              </a:spcBef>
              <a:spcAft>
                <a:spcPct val="0"/>
              </a:spcAft>
              <a:defRPr sz="3200">
                <a:solidFill>
                  <a:srgbClr val="5F5F5F"/>
                </a:solidFill>
                <a:latin typeface="Arial" charset="0"/>
              </a:defRPr>
            </a:lvl5pPr>
            <a:lvl6pPr marL="457200" algn="r" rtl="0" eaLnBrk="1" fontAlgn="base" hangingPunct="1">
              <a:spcBef>
                <a:spcPct val="0"/>
              </a:spcBef>
              <a:spcAft>
                <a:spcPct val="0"/>
              </a:spcAft>
              <a:defRPr sz="3200">
                <a:solidFill>
                  <a:srgbClr val="5F5F5F"/>
                </a:solidFill>
                <a:latin typeface="Arial" charset="0"/>
              </a:defRPr>
            </a:lvl6pPr>
            <a:lvl7pPr marL="914400" algn="r" rtl="0" eaLnBrk="1" fontAlgn="base" hangingPunct="1">
              <a:spcBef>
                <a:spcPct val="0"/>
              </a:spcBef>
              <a:spcAft>
                <a:spcPct val="0"/>
              </a:spcAft>
              <a:defRPr sz="3200">
                <a:solidFill>
                  <a:srgbClr val="5F5F5F"/>
                </a:solidFill>
                <a:latin typeface="Arial" charset="0"/>
              </a:defRPr>
            </a:lvl7pPr>
            <a:lvl8pPr marL="1371600" algn="r" rtl="0" eaLnBrk="1" fontAlgn="base" hangingPunct="1">
              <a:spcBef>
                <a:spcPct val="0"/>
              </a:spcBef>
              <a:spcAft>
                <a:spcPct val="0"/>
              </a:spcAft>
              <a:defRPr sz="3200">
                <a:solidFill>
                  <a:srgbClr val="5F5F5F"/>
                </a:solidFill>
                <a:latin typeface="Arial" charset="0"/>
              </a:defRPr>
            </a:lvl8pPr>
            <a:lvl9pPr marL="1828800" algn="r" rtl="0" eaLnBrk="1" fontAlgn="base" hangingPunct="1">
              <a:spcBef>
                <a:spcPct val="0"/>
              </a:spcBef>
              <a:spcAft>
                <a:spcPct val="0"/>
              </a:spcAft>
              <a:defRPr sz="3200">
                <a:solidFill>
                  <a:srgbClr val="5F5F5F"/>
                </a:solidFill>
                <a:latin typeface="Arial" charset="0"/>
              </a:defRPr>
            </a:lvl9pPr>
          </a:lstStyle>
          <a:p>
            <a:pPr algn="l"/>
            <a:r>
              <a:rPr lang="nl-BE" sz="3400" dirty="0" smtClean="0">
                <a:solidFill>
                  <a:srgbClr val="FEAE00"/>
                </a:solidFill>
              </a:rPr>
              <a:t>PAUVRETE EN BELGIQUE. ANNUAIRE 2012</a:t>
            </a:r>
            <a:endParaRPr lang="en-GB" sz="3400" dirty="0">
              <a:solidFill>
                <a:srgbClr val="FEAE00"/>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5634037"/>
            <a:ext cx="1828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98347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endParaRPr lang="fr-BE"/>
          </a:p>
        </p:txBody>
      </p:sp>
      <p:sp>
        <p:nvSpPr>
          <p:cNvPr id="2" name="Titre 1"/>
          <p:cNvSpPr>
            <a:spLocks noGrp="1"/>
          </p:cNvSpPr>
          <p:nvPr>
            <p:ph type="ctrTitle"/>
          </p:nvPr>
        </p:nvSpPr>
        <p:spPr/>
        <p:txBody>
          <a:bodyPr/>
          <a:lstStyle/>
          <a:p>
            <a:endParaRPr lang="fr-BE"/>
          </a:p>
        </p:txBody>
      </p:sp>
      <p:graphicFrame>
        <p:nvGraphicFramePr>
          <p:cNvPr id="8194" name="Object 2"/>
          <p:cNvGraphicFramePr>
            <a:graphicFrameLocks noGrp="1" noChangeAspect="1"/>
          </p:cNvGraphicFramePr>
          <p:nvPr>
            <p:ph idx="4294967295"/>
          </p:nvPr>
        </p:nvGraphicFramePr>
        <p:xfrm>
          <a:off x="0" y="1868488"/>
          <a:ext cx="9144000" cy="4346575"/>
        </p:xfrm>
        <a:graphic>
          <a:graphicData uri="http://schemas.openxmlformats.org/presentationml/2006/ole">
            <mc:AlternateContent xmlns:mc="http://schemas.openxmlformats.org/markup-compatibility/2006">
              <mc:Choice xmlns:v="urn:schemas-microsoft-com:vml" Requires="v">
                <p:oleObj spid="_x0000_s3085" name="Chart" r:id="rId4" imgW="8582143" imgH="4067062" progId="MSGraph.Chart.8">
                  <p:embed followColorScheme="full"/>
                </p:oleObj>
              </mc:Choice>
              <mc:Fallback>
                <p:oleObj name="Chart" r:id="rId4" imgW="8582143" imgH="4067062" progId="MSGraph.Chart.8">
                  <p:embed followColorScheme="full"/>
                  <p:pic>
                    <p:nvPicPr>
                      <p:cNvPr id="0" name=""/>
                      <p:cNvPicPr>
                        <a:picLocks noChangeAspect="1" noChangeArrowheads="1"/>
                      </p:cNvPicPr>
                      <p:nvPr/>
                    </p:nvPicPr>
                    <p:blipFill>
                      <a:blip r:embed="rId5"/>
                      <a:srcRect/>
                      <a:stretch>
                        <a:fillRect/>
                      </a:stretch>
                    </p:blipFill>
                    <p:spPr bwMode="auto">
                      <a:xfrm>
                        <a:off x="0" y="1868488"/>
                        <a:ext cx="9144000" cy="434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 name="Text Box 6"/>
          <p:cNvSpPr txBox="1">
            <a:spLocks noChangeArrowheads="1"/>
          </p:cNvSpPr>
          <p:nvPr/>
        </p:nvSpPr>
        <p:spPr bwMode="auto">
          <a:xfrm>
            <a:off x="395288" y="2071688"/>
            <a:ext cx="1584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a:t>Income gaps</a:t>
            </a:r>
          </a:p>
          <a:p>
            <a:pPr eaLnBrk="1" hangingPunct="1"/>
            <a:r>
              <a:rPr lang="en-GB" sz="1000"/>
              <a:t>How many times richer are the richest fifth than the poorest fifth?</a:t>
            </a:r>
          </a:p>
        </p:txBody>
      </p:sp>
      <p:sp>
        <p:nvSpPr>
          <p:cNvPr id="8196" name="Text Box 7"/>
          <p:cNvSpPr txBox="1">
            <a:spLocks noChangeArrowheads="1"/>
          </p:cNvSpPr>
          <p:nvPr/>
        </p:nvSpPr>
        <p:spPr bwMode="auto">
          <a:xfrm>
            <a:off x="-36513" y="6597650"/>
            <a:ext cx="2822576"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200" b="1" i="1">
                <a:solidFill>
                  <a:schemeClr val="accent2"/>
                </a:solidFill>
              </a:rPr>
              <a:t>Wilkinson &amp; Pickett, The Spirit Level</a:t>
            </a:r>
          </a:p>
        </p:txBody>
      </p:sp>
      <p:grpSp>
        <p:nvGrpSpPr>
          <p:cNvPr id="8197" name="Group 8"/>
          <p:cNvGrpSpPr>
            <a:grpSpLocks/>
          </p:cNvGrpSpPr>
          <p:nvPr/>
        </p:nvGrpSpPr>
        <p:grpSpPr bwMode="auto">
          <a:xfrm>
            <a:off x="6659563" y="6515100"/>
            <a:ext cx="2484437" cy="342900"/>
            <a:chOff x="4195" y="4104"/>
            <a:chExt cx="1565" cy="216"/>
          </a:xfrm>
        </p:grpSpPr>
        <p:pic>
          <p:nvPicPr>
            <p:cNvPr id="8199"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Text Box 10"/>
            <p:cNvSpPr txBox="1">
              <a:spLocks noChangeArrowheads="1"/>
            </p:cNvSpPr>
            <p:nvPr/>
          </p:nvSpPr>
          <p:spPr bwMode="auto">
            <a:xfrm>
              <a:off x="4195" y="4166"/>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a:solidFill>
                    <a:srgbClr val="009900"/>
                  </a:solidFill>
                </a:rPr>
                <a:t>www.equalitytrust.org.uk</a:t>
              </a:r>
            </a:p>
          </p:txBody>
        </p:sp>
      </p:grpSp>
      <p:sp>
        <p:nvSpPr>
          <p:cNvPr id="8198" name="TextBox 9"/>
          <p:cNvSpPr txBox="1">
            <a:spLocks noChangeArrowheads="1"/>
          </p:cNvSpPr>
          <p:nvPr/>
        </p:nvSpPr>
        <p:spPr bwMode="auto">
          <a:xfrm>
            <a:off x="357188" y="287338"/>
            <a:ext cx="85725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3200" b="1">
                <a:solidFill>
                  <a:schemeClr val="accent2"/>
                </a:solidFill>
              </a:rPr>
              <a:t>Inequality...</a:t>
            </a:r>
          </a:p>
          <a:p>
            <a:pPr lvl="1" eaLnBrk="1" hangingPunct="1"/>
            <a:r>
              <a:rPr lang="en-GB" sz="3200" b="1">
                <a:solidFill>
                  <a:schemeClr val="accent2"/>
                </a:solidFill>
              </a:rPr>
              <a:t>How much richer are the richest 20% in each country than the poorest 20%?</a:t>
            </a:r>
          </a:p>
        </p:txBody>
      </p:sp>
    </p:spTree>
    <p:extLst>
      <p:ext uri="{BB962C8B-B14F-4D97-AF65-F5344CB8AC3E}">
        <p14:creationId xmlns:p14="http://schemas.microsoft.com/office/powerpoint/2010/main" val="27864120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0" descr="TED 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052513"/>
            <a:ext cx="7235825"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8"/>
          <p:cNvSpPr txBox="1">
            <a:spLocks noChangeArrowheads="1"/>
          </p:cNvSpPr>
          <p:nvPr/>
        </p:nvSpPr>
        <p:spPr bwMode="auto">
          <a:xfrm>
            <a:off x="-36513" y="6597650"/>
            <a:ext cx="2822576"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200" b="1" i="1">
                <a:solidFill>
                  <a:schemeClr val="accent2"/>
                </a:solidFill>
              </a:rPr>
              <a:t>Wilkinson &amp; Pickett, The Spirit Level</a:t>
            </a:r>
          </a:p>
        </p:txBody>
      </p:sp>
      <p:sp>
        <p:nvSpPr>
          <p:cNvPr id="9220" name="Text Box 2"/>
          <p:cNvSpPr txBox="1">
            <a:spLocks noChangeArrowheads="1"/>
          </p:cNvSpPr>
          <p:nvPr/>
        </p:nvSpPr>
        <p:spPr bwMode="auto">
          <a:xfrm>
            <a:off x="250825" y="1773238"/>
            <a:ext cx="2160588" cy="372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sz="1600" b="1"/>
              <a:t>Index of:              </a:t>
            </a:r>
          </a:p>
          <a:p>
            <a:pPr eaLnBrk="1" hangingPunct="1">
              <a:spcAft>
                <a:spcPct val="10000"/>
              </a:spcAft>
              <a:buFontTx/>
              <a:buChar char="•"/>
            </a:pPr>
            <a:r>
              <a:rPr lang="en-GB" sz="1600" b="1"/>
              <a:t>Life expectancy</a:t>
            </a:r>
          </a:p>
          <a:p>
            <a:pPr eaLnBrk="1" hangingPunct="1">
              <a:spcAft>
                <a:spcPct val="10000"/>
              </a:spcAft>
              <a:buFontTx/>
              <a:buChar char="•"/>
            </a:pPr>
            <a:r>
              <a:rPr lang="en-GB" sz="1600" b="1"/>
              <a:t>Math &amp; Literacy        </a:t>
            </a:r>
          </a:p>
          <a:p>
            <a:pPr eaLnBrk="1" hangingPunct="1">
              <a:spcAft>
                <a:spcPct val="10000"/>
              </a:spcAft>
              <a:buFontTx/>
              <a:buChar char="•"/>
            </a:pPr>
            <a:r>
              <a:rPr lang="en-GB" sz="1600" b="1"/>
              <a:t>Infant mortality</a:t>
            </a:r>
          </a:p>
          <a:p>
            <a:pPr eaLnBrk="1" hangingPunct="1">
              <a:spcAft>
                <a:spcPct val="10000"/>
              </a:spcAft>
              <a:buFontTx/>
              <a:buChar char="•"/>
            </a:pPr>
            <a:r>
              <a:rPr lang="en-GB" sz="1600" b="1"/>
              <a:t>Homicides</a:t>
            </a:r>
          </a:p>
          <a:p>
            <a:pPr eaLnBrk="1" hangingPunct="1">
              <a:spcAft>
                <a:spcPct val="10000"/>
              </a:spcAft>
              <a:buFontTx/>
              <a:buChar char="•"/>
            </a:pPr>
            <a:r>
              <a:rPr lang="en-GB" sz="1600" b="1"/>
              <a:t>Imprisonment</a:t>
            </a:r>
          </a:p>
          <a:p>
            <a:pPr eaLnBrk="1" hangingPunct="1">
              <a:spcAft>
                <a:spcPct val="10000"/>
              </a:spcAft>
              <a:buFontTx/>
              <a:buChar char="•"/>
            </a:pPr>
            <a:r>
              <a:rPr lang="en-GB" sz="1600" b="1"/>
              <a:t>Teenage births    </a:t>
            </a:r>
          </a:p>
          <a:p>
            <a:pPr eaLnBrk="1" hangingPunct="1">
              <a:spcAft>
                <a:spcPct val="10000"/>
              </a:spcAft>
              <a:buFontTx/>
              <a:buChar char="•"/>
            </a:pPr>
            <a:r>
              <a:rPr lang="en-GB" sz="1600" b="1"/>
              <a:t>Trust</a:t>
            </a:r>
          </a:p>
          <a:p>
            <a:pPr eaLnBrk="1" hangingPunct="1">
              <a:spcAft>
                <a:spcPct val="10000"/>
              </a:spcAft>
              <a:buFontTx/>
              <a:buChar char="•"/>
            </a:pPr>
            <a:r>
              <a:rPr lang="en-GB" sz="1600" b="1"/>
              <a:t>Obesity</a:t>
            </a:r>
          </a:p>
          <a:p>
            <a:pPr eaLnBrk="1" hangingPunct="1">
              <a:spcAft>
                <a:spcPct val="10000"/>
              </a:spcAft>
              <a:buFontTx/>
              <a:buChar char="•"/>
            </a:pPr>
            <a:r>
              <a:rPr lang="en-GB" sz="1600" b="1"/>
              <a:t>Mental illness </a:t>
            </a:r>
            <a:br>
              <a:rPr lang="en-GB" sz="1600" b="1"/>
            </a:br>
            <a:r>
              <a:rPr lang="en-GB" sz="1600" b="1"/>
              <a:t>– incl. drug &amp; </a:t>
            </a:r>
            <a:br>
              <a:rPr lang="en-GB" sz="1600" b="1"/>
            </a:br>
            <a:r>
              <a:rPr lang="en-GB" sz="1600" b="1"/>
              <a:t>   alcohol addiction</a:t>
            </a:r>
          </a:p>
          <a:p>
            <a:pPr eaLnBrk="1" hangingPunct="1">
              <a:spcAft>
                <a:spcPct val="10000"/>
              </a:spcAft>
              <a:buFontTx/>
              <a:buChar char="•"/>
            </a:pPr>
            <a:r>
              <a:rPr lang="en-GB" sz="1600" b="1"/>
              <a:t>Social mobility</a:t>
            </a:r>
          </a:p>
        </p:txBody>
      </p:sp>
      <p:grpSp>
        <p:nvGrpSpPr>
          <p:cNvPr id="9221" name="Group 9"/>
          <p:cNvGrpSpPr>
            <a:grpSpLocks/>
          </p:cNvGrpSpPr>
          <p:nvPr/>
        </p:nvGrpSpPr>
        <p:grpSpPr bwMode="auto">
          <a:xfrm>
            <a:off x="6659563" y="6515100"/>
            <a:ext cx="2484437" cy="342900"/>
            <a:chOff x="4195" y="4104"/>
            <a:chExt cx="1565" cy="216"/>
          </a:xfrm>
        </p:grpSpPr>
        <p:pic>
          <p:nvPicPr>
            <p:cNvPr id="922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 Box 11"/>
            <p:cNvSpPr txBox="1">
              <a:spLocks noChangeArrowheads="1"/>
            </p:cNvSpPr>
            <p:nvPr/>
          </p:nvSpPr>
          <p:spPr bwMode="auto">
            <a:xfrm>
              <a:off x="4195" y="4166"/>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a:solidFill>
                    <a:srgbClr val="009900"/>
                  </a:solidFill>
                </a:rPr>
                <a:t>www.equalitytrust.org.uk</a:t>
              </a:r>
            </a:p>
          </p:txBody>
        </p:sp>
      </p:grpSp>
      <p:sp>
        <p:nvSpPr>
          <p:cNvPr id="2" name="Sous-titre 1"/>
          <p:cNvSpPr>
            <a:spLocks noGrp="1"/>
          </p:cNvSpPr>
          <p:nvPr>
            <p:ph type="subTitle" idx="1"/>
          </p:nvPr>
        </p:nvSpPr>
        <p:spPr/>
        <p:txBody>
          <a:bodyPr/>
          <a:lstStyle/>
          <a:p>
            <a:endParaRPr lang="fr-BE"/>
          </a:p>
        </p:txBody>
      </p:sp>
      <p:sp>
        <p:nvSpPr>
          <p:cNvPr id="9222" name="Rectangle 4"/>
          <p:cNvSpPr>
            <a:spLocks noGrp="1" noChangeArrowheads="1"/>
          </p:cNvSpPr>
          <p:nvPr>
            <p:ph type="ctrTitle"/>
          </p:nvPr>
        </p:nvSpPr>
        <p:spPr>
          <a:xfrm>
            <a:off x="980281" y="188640"/>
            <a:ext cx="7772400" cy="1143000"/>
          </a:xfrm>
        </p:spPr>
        <p:txBody>
          <a:bodyPr/>
          <a:lstStyle/>
          <a:p>
            <a:pPr eaLnBrk="1" hangingPunct="1"/>
            <a:r>
              <a:rPr lang="en-GB" sz="2800" b="1" dirty="0" smtClean="0">
                <a:solidFill>
                  <a:schemeClr val="accent2"/>
                </a:solidFill>
              </a:rPr>
              <a:t>Health and social problems are worse </a:t>
            </a:r>
            <a:br>
              <a:rPr lang="en-GB" sz="2800" b="1" dirty="0" smtClean="0">
                <a:solidFill>
                  <a:schemeClr val="accent2"/>
                </a:solidFill>
              </a:rPr>
            </a:br>
            <a:r>
              <a:rPr lang="en-GB" sz="2800" b="1" dirty="0" smtClean="0">
                <a:solidFill>
                  <a:schemeClr val="accent2"/>
                </a:solidFill>
              </a:rPr>
              <a:t>in more unequal countries</a:t>
            </a:r>
          </a:p>
        </p:txBody>
      </p:sp>
      <p:sp>
        <p:nvSpPr>
          <p:cNvPr id="9223" name="Text Box 11"/>
          <p:cNvSpPr txBox="1">
            <a:spLocks noChangeArrowheads="1"/>
          </p:cNvSpPr>
          <p:nvPr/>
        </p:nvSpPr>
        <p:spPr bwMode="auto">
          <a:xfrm rot="-5400000">
            <a:off x="564357" y="3477419"/>
            <a:ext cx="3744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sz="1600" b="1"/>
              <a:t>Index of health and social problems</a:t>
            </a:r>
            <a:endParaRPr lang="en-US" sz="1600" b="1"/>
          </a:p>
        </p:txBody>
      </p:sp>
    </p:spTree>
    <p:extLst>
      <p:ext uri="{BB962C8B-B14F-4D97-AF65-F5344CB8AC3E}">
        <p14:creationId xmlns:p14="http://schemas.microsoft.com/office/powerpoint/2010/main" val="23253939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1"/>
          <p:cNvGrpSpPr>
            <a:grpSpLocks/>
          </p:cNvGrpSpPr>
          <p:nvPr/>
        </p:nvGrpSpPr>
        <p:grpSpPr bwMode="auto">
          <a:xfrm>
            <a:off x="-36513" y="142875"/>
            <a:ext cx="9180513" cy="6729413"/>
            <a:chOff x="-23" y="90"/>
            <a:chExt cx="5783" cy="4239"/>
          </a:xfrm>
        </p:grpSpPr>
        <p:pic>
          <p:nvPicPr>
            <p:cNvPr id="10243" name="Picture 12" descr="TED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 y="586"/>
              <a:ext cx="4680" cy="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4" name="Group 9"/>
            <p:cNvGrpSpPr>
              <a:grpSpLocks/>
            </p:cNvGrpSpPr>
            <p:nvPr/>
          </p:nvGrpSpPr>
          <p:grpSpPr bwMode="auto">
            <a:xfrm>
              <a:off x="4195" y="4104"/>
              <a:ext cx="1565" cy="216"/>
              <a:chOff x="4195" y="4104"/>
              <a:chExt cx="1565" cy="216"/>
            </a:xfrm>
          </p:grpSpPr>
          <p:pic>
            <p:nvPicPr>
              <p:cNvPr id="10249"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Text Box 11"/>
              <p:cNvSpPr txBox="1">
                <a:spLocks noChangeArrowheads="1"/>
              </p:cNvSpPr>
              <p:nvPr/>
            </p:nvSpPr>
            <p:spPr bwMode="auto">
              <a:xfrm>
                <a:off x="4195" y="4166"/>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a:solidFill>
                      <a:srgbClr val="009900"/>
                    </a:solidFill>
                  </a:rPr>
                  <a:t>www.equalitytrust.org.uk</a:t>
                </a:r>
              </a:p>
            </p:txBody>
          </p:sp>
        </p:grpSp>
        <p:sp>
          <p:nvSpPr>
            <p:cNvPr id="10245" name="Text Box 8"/>
            <p:cNvSpPr txBox="1">
              <a:spLocks noChangeArrowheads="1"/>
            </p:cNvSpPr>
            <p:nvPr/>
          </p:nvSpPr>
          <p:spPr bwMode="auto">
            <a:xfrm>
              <a:off x="-23" y="4156"/>
              <a:ext cx="177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200" b="1" i="1">
                  <a:solidFill>
                    <a:schemeClr val="accent2"/>
                  </a:solidFill>
                </a:rPr>
                <a:t>Wilkinson &amp; Pickett, The Spirit Level</a:t>
              </a:r>
            </a:p>
          </p:txBody>
        </p:sp>
        <p:sp>
          <p:nvSpPr>
            <p:cNvPr id="10246" name="TextBox 8"/>
            <p:cNvSpPr txBox="1">
              <a:spLocks noChangeArrowheads="1"/>
            </p:cNvSpPr>
            <p:nvPr/>
          </p:nvSpPr>
          <p:spPr bwMode="auto">
            <a:xfrm>
              <a:off x="405" y="90"/>
              <a:ext cx="495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GB" sz="2800" b="1">
                  <a:solidFill>
                    <a:schemeClr val="accent2"/>
                  </a:solidFill>
                </a:rPr>
                <a:t>Neither health nor social problems are related to national income per head </a:t>
              </a:r>
            </a:p>
          </p:txBody>
        </p:sp>
        <p:sp>
          <p:nvSpPr>
            <p:cNvPr id="10247" name="Text Box 2"/>
            <p:cNvSpPr txBox="1">
              <a:spLocks noChangeArrowheads="1"/>
            </p:cNvSpPr>
            <p:nvPr/>
          </p:nvSpPr>
          <p:spPr bwMode="auto">
            <a:xfrm>
              <a:off x="22" y="1117"/>
              <a:ext cx="1361" cy="23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sz="1600" b="1"/>
                <a:t>Index of:              </a:t>
              </a:r>
            </a:p>
            <a:p>
              <a:pPr eaLnBrk="1" hangingPunct="1">
                <a:spcAft>
                  <a:spcPct val="10000"/>
                </a:spcAft>
                <a:buFontTx/>
                <a:buChar char="•"/>
              </a:pPr>
              <a:r>
                <a:rPr lang="en-GB" sz="1600" b="1"/>
                <a:t>Life expectancy</a:t>
              </a:r>
            </a:p>
            <a:p>
              <a:pPr eaLnBrk="1" hangingPunct="1">
                <a:spcAft>
                  <a:spcPct val="10000"/>
                </a:spcAft>
                <a:buFontTx/>
                <a:buChar char="•"/>
              </a:pPr>
              <a:r>
                <a:rPr lang="en-GB" sz="1600" b="1"/>
                <a:t>Math &amp; Literacy        </a:t>
              </a:r>
            </a:p>
            <a:p>
              <a:pPr eaLnBrk="1" hangingPunct="1">
                <a:spcAft>
                  <a:spcPct val="10000"/>
                </a:spcAft>
                <a:buFontTx/>
                <a:buChar char="•"/>
              </a:pPr>
              <a:r>
                <a:rPr lang="en-GB" sz="1600" b="1"/>
                <a:t>Infant mortality</a:t>
              </a:r>
            </a:p>
            <a:p>
              <a:pPr eaLnBrk="1" hangingPunct="1">
                <a:spcAft>
                  <a:spcPct val="10000"/>
                </a:spcAft>
                <a:buFontTx/>
                <a:buChar char="•"/>
              </a:pPr>
              <a:r>
                <a:rPr lang="en-GB" sz="1600" b="1"/>
                <a:t>Homicides</a:t>
              </a:r>
            </a:p>
            <a:p>
              <a:pPr eaLnBrk="1" hangingPunct="1">
                <a:spcAft>
                  <a:spcPct val="10000"/>
                </a:spcAft>
                <a:buFontTx/>
                <a:buChar char="•"/>
              </a:pPr>
              <a:r>
                <a:rPr lang="en-GB" sz="1600" b="1"/>
                <a:t>Imprisonment</a:t>
              </a:r>
            </a:p>
            <a:p>
              <a:pPr eaLnBrk="1" hangingPunct="1">
                <a:spcAft>
                  <a:spcPct val="10000"/>
                </a:spcAft>
                <a:buFontTx/>
                <a:buChar char="•"/>
              </a:pPr>
              <a:r>
                <a:rPr lang="en-GB" sz="1600" b="1"/>
                <a:t>Teenage births    </a:t>
              </a:r>
            </a:p>
            <a:p>
              <a:pPr eaLnBrk="1" hangingPunct="1">
                <a:spcAft>
                  <a:spcPct val="10000"/>
                </a:spcAft>
                <a:buFontTx/>
                <a:buChar char="•"/>
              </a:pPr>
              <a:r>
                <a:rPr lang="en-GB" sz="1600" b="1"/>
                <a:t>Trust</a:t>
              </a:r>
            </a:p>
            <a:p>
              <a:pPr eaLnBrk="1" hangingPunct="1">
                <a:spcAft>
                  <a:spcPct val="10000"/>
                </a:spcAft>
                <a:buFontTx/>
                <a:buChar char="•"/>
              </a:pPr>
              <a:r>
                <a:rPr lang="en-GB" sz="1600" b="1"/>
                <a:t>Obesity</a:t>
              </a:r>
            </a:p>
            <a:p>
              <a:pPr eaLnBrk="1" hangingPunct="1">
                <a:spcAft>
                  <a:spcPct val="10000"/>
                </a:spcAft>
                <a:buFontTx/>
                <a:buChar char="•"/>
              </a:pPr>
              <a:r>
                <a:rPr lang="en-GB" sz="1600" b="1"/>
                <a:t>Mental illness </a:t>
              </a:r>
              <a:br>
                <a:rPr lang="en-GB" sz="1600" b="1"/>
              </a:br>
              <a:r>
                <a:rPr lang="en-GB" sz="1600" b="1"/>
                <a:t>– incl. drug &amp; </a:t>
              </a:r>
              <a:br>
                <a:rPr lang="en-GB" sz="1600" b="1"/>
              </a:br>
              <a:r>
                <a:rPr lang="en-GB" sz="1600" b="1"/>
                <a:t>   alcohol addiction</a:t>
              </a:r>
            </a:p>
            <a:p>
              <a:pPr eaLnBrk="1" hangingPunct="1">
                <a:spcAft>
                  <a:spcPct val="10000"/>
                </a:spcAft>
                <a:buFontTx/>
                <a:buChar char="•"/>
              </a:pPr>
              <a:r>
                <a:rPr lang="en-GB" sz="1600" b="1"/>
                <a:t>Social mobility</a:t>
              </a:r>
            </a:p>
          </p:txBody>
        </p:sp>
        <p:sp>
          <p:nvSpPr>
            <p:cNvPr id="10248" name="Text Box 10"/>
            <p:cNvSpPr txBox="1">
              <a:spLocks noChangeArrowheads="1"/>
            </p:cNvSpPr>
            <p:nvPr/>
          </p:nvSpPr>
          <p:spPr bwMode="auto">
            <a:xfrm rot="-5400000">
              <a:off x="355" y="2145"/>
              <a:ext cx="23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sz="1600" b="1"/>
                <a:t>Index of health and social problems</a:t>
              </a:r>
              <a:endParaRPr lang="en-US" sz="1600" b="1"/>
            </a:p>
          </p:txBody>
        </p:sp>
      </p:gr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31936051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0" descr="TED 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85813"/>
            <a:ext cx="8613775"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Group 4"/>
          <p:cNvGrpSpPr>
            <a:grpSpLocks/>
          </p:cNvGrpSpPr>
          <p:nvPr/>
        </p:nvGrpSpPr>
        <p:grpSpPr bwMode="auto">
          <a:xfrm>
            <a:off x="6659563" y="6515100"/>
            <a:ext cx="2484437" cy="342900"/>
            <a:chOff x="4195" y="4104"/>
            <a:chExt cx="1565" cy="216"/>
          </a:xfrm>
        </p:grpSpPr>
        <p:pic>
          <p:nvPicPr>
            <p:cNvPr id="11270"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6"/>
            <p:cNvSpPr txBox="1">
              <a:spLocks noChangeArrowheads="1"/>
            </p:cNvSpPr>
            <p:nvPr/>
          </p:nvSpPr>
          <p:spPr bwMode="auto">
            <a:xfrm>
              <a:off x="4195" y="4166"/>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a:solidFill>
                    <a:srgbClr val="009900"/>
                  </a:solidFill>
                </a:rPr>
                <a:t>www.equalitytrust.org.uk</a:t>
              </a:r>
            </a:p>
          </p:txBody>
        </p:sp>
      </p:grpSp>
      <p:sp>
        <p:nvSpPr>
          <p:cNvPr id="11268" name="Text Box 3"/>
          <p:cNvSpPr txBox="1">
            <a:spLocks noChangeArrowheads="1"/>
          </p:cNvSpPr>
          <p:nvPr/>
        </p:nvSpPr>
        <p:spPr bwMode="auto">
          <a:xfrm>
            <a:off x="-36513" y="6597650"/>
            <a:ext cx="2822576"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200" b="1" i="1">
                <a:solidFill>
                  <a:schemeClr val="accent2"/>
                </a:solidFill>
              </a:rPr>
              <a:t>Wilkinson &amp; Pickett, The Spirit Level</a:t>
            </a:r>
          </a:p>
        </p:txBody>
      </p:sp>
      <p:sp>
        <p:nvSpPr>
          <p:cNvPr id="11269" name="Text Box 3"/>
          <p:cNvSpPr txBox="1">
            <a:spLocks noChangeArrowheads="1"/>
          </p:cNvSpPr>
          <p:nvPr/>
        </p:nvSpPr>
        <p:spPr bwMode="auto">
          <a:xfrm>
            <a:off x="468313" y="260350"/>
            <a:ext cx="84963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GB" b="1">
                <a:solidFill>
                  <a:schemeClr val="accent2"/>
                </a:solidFill>
              </a:rPr>
              <a:t>Child well-being is better in more equal countries  </a:t>
            </a:r>
            <a:br>
              <a:rPr lang="en-GB" b="1">
                <a:solidFill>
                  <a:schemeClr val="accent2"/>
                </a:solidFill>
              </a:rPr>
            </a:br>
            <a:endParaRPr lang="en-GB" b="1"/>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8674982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0" descr="TED 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938213"/>
            <a:ext cx="79629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1" name="Group 3"/>
          <p:cNvGrpSpPr>
            <a:grpSpLocks/>
          </p:cNvGrpSpPr>
          <p:nvPr/>
        </p:nvGrpSpPr>
        <p:grpSpPr bwMode="auto">
          <a:xfrm>
            <a:off x="6659563" y="6515100"/>
            <a:ext cx="2484437" cy="342900"/>
            <a:chOff x="4195" y="4104"/>
            <a:chExt cx="1565" cy="216"/>
          </a:xfrm>
        </p:grpSpPr>
        <p:pic>
          <p:nvPicPr>
            <p:cNvPr id="1229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5"/>
            <p:cNvSpPr txBox="1">
              <a:spLocks noChangeArrowheads="1"/>
            </p:cNvSpPr>
            <p:nvPr/>
          </p:nvSpPr>
          <p:spPr bwMode="auto">
            <a:xfrm>
              <a:off x="4195" y="4166"/>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a:solidFill>
                    <a:srgbClr val="009900"/>
                  </a:solidFill>
                </a:rPr>
                <a:t>www.equalitytrust.org.uk</a:t>
              </a:r>
            </a:p>
          </p:txBody>
        </p:sp>
      </p:grpSp>
      <p:sp>
        <p:nvSpPr>
          <p:cNvPr id="12292" name="Text Box 2"/>
          <p:cNvSpPr txBox="1">
            <a:spLocks noChangeArrowheads="1"/>
          </p:cNvSpPr>
          <p:nvPr/>
        </p:nvSpPr>
        <p:spPr bwMode="auto">
          <a:xfrm>
            <a:off x="-36513" y="6597650"/>
            <a:ext cx="2822576"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200" b="1" i="1">
                <a:solidFill>
                  <a:schemeClr val="accent2"/>
                </a:solidFill>
              </a:rPr>
              <a:t>Wilkinson &amp; Pickett, The Spirit Level</a:t>
            </a:r>
          </a:p>
        </p:txBody>
      </p:sp>
      <p:sp>
        <p:nvSpPr>
          <p:cNvPr id="12293" name="TextBox 8"/>
          <p:cNvSpPr txBox="1">
            <a:spLocks noChangeArrowheads="1"/>
          </p:cNvSpPr>
          <p:nvPr/>
        </p:nvSpPr>
        <p:spPr bwMode="auto">
          <a:xfrm>
            <a:off x="857250" y="214313"/>
            <a:ext cx="77152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GB" sz="2800" b="1">
                <a:solidFill>
                  <a:schemeClr val="accent2"/>
                </a:solidFill>
              </a:rPr>
              <a:t>The UNICEF Index of Child Wellbeing is not related to National Income per head</a:t>
            </a: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27450658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TED 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8" y="984250"/>
            <a:ext cx="7713662"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3"/>
          <p:cNvSpPr txBox="1">
            <a:spLocks noChangeArrowheads="1"/>
          </p:cNvSpPr>
          <p:nvPr/>
        </p:nvSpPr>
        <p:spPr bwMode="auto">
          <a:xfrm>
            <a:off x="-36513" y="6597650"/>
            <a:ext cx="2822576"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200" b="1" i="1">
                <a:solidFill>
                  <a:schemeClr val="accent2"/>
                </a:solidFill>
              </a:rPr>
              <a:t>Wilkinson &amp; Pickett, The Spirit Level</a:t>
            </a:r>
          </a:p>
        </p:txBody>
      </p:sp>
      <p:grpSp>
        <p:nvGrpSpPr>
          <p:cNvPr id="13316" name="Group 4"/>
          <p:cNvGrpSpPr>
            <a:grpSpLocks/>
          </p:cNvGrpSpPr>
          <p:nvPr/>
        </p:nvGrpSpPr>
        <p:grpSpPr bwMode="auto">
          <a:xfrm>
            <a:off x="6659563" y="6515100"/>
            <a:ext cx="2484437" cy="342900"/>
            <a:chOff x="4195" y="4104"/>
            <a:chExt cx="1565" cy="216"/>
          </a:xfrm>
        </p:grpSpPr>
        <p:pic>
          <p:nvPicPr>
            <p:cNvPr id="1331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6"/>
            <p:cNvSpPr txBox="1">
              <a:spLocks noChangeArrowheads="1"/>
            </p:cNvSpPr>
            <p:nvPr/>
          </p:nvSpPr>
          <p:spPr bwMode="auto">
            <a:xfrm>
              <a:off x="4195" y="4166"/>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a:solidFill>
                    <a:srgbClr val="009900"/>
                  </a:solidFill>
                </a:rPr>
                <a:t>www.equalitytrust.org.uk</a:t>
              </a:r>
            </a:p>
          </p:txBody>
        </p:sp>
      </p:grpSp>
      <p:sp>
        <p:nvSpPr>
          <p:cNvPr id="13317" name="Text Box 7"/>
          <p:cNvSpPr txBox="1">
            <a:spLocks noChangeArrowheads="1"/>
          </p:cNvSpPr>
          <p:nvPr/>
        </p:nvSpPr>
        <p:spPr bwMode="auto">
          <a:xfrm>
            <a:off x="539750" y="115888"/>
            <a:ext cx="84248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GB" sz="2800" b="1">
                <a:solidFill>
                  <a:schemeClr val="accent2"/>
                </a:solidFill>
              </a:rPr>
              <a:t>People in more unequal countries </a:t>
            </a:r>
            <a:br>
              <a:rPr lang="en-GB" sz="2800" b="1">
                <a:solidFill>
                  <a:schemeClr val="accent2"/>
                </a:solidFill>
              </a:rPr>
            </a:br>
            <a:r>
              <a:rPr lang="en-GB" sz="2800" b="1">
                <a:solidFill>
                  <a:schemeClr val="accent2"/>
                </a:solidFill>
              </a:rPr>
              <a:t>trust each other less</a:t>
            </a:r>
            <a:endParaRPr lang="en-US" sz="2800" b="1">
              <a:solidFill>
                <a:schemeClr val="accent2"/>
              </a:solidFill>
            </a:endParaRP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14127800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TED 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935038"/>
            <a:ext cx="8181975"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2"/>
          <p:cNvSpPr txBox="1">
            <a:spLocks noChangeArrowheads="1"/>
          </p:cNvSpPr>
          <p:nvPr/>
        </p:nvSpPr>
        <p:spPr bwMode="auto">
          <a:xfrm>
            <a:off x="-36513" y="6597650"/>
            <a:ext cx="2822576"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200" b="1" i="1">
                <a:solidFill>
                  <a:schemeClr val="accent2"/>
                </a:solidFill>
              </a:rPr>
              <a:t>Wilkinson &amp; Pickett, The Spirit Level</a:t>
            </a:r>
          </a:p>
        </p:txBody>
      </p:sp>
      <p:grpSp>
        <p:nvGrpSpPr>
          <p:cNvPr id="14340" name="Group 3"/>
          <p:cNvGrpSpPr>
            <a:grpSpLocks/>
          </p:cNvGrpSpPr>
          <p:nvPr/>
        </p:nvGrpSpPr>
        <p:grpSpPr bwMode="auto">
          <a:xfrm>
            <a:off x="6551613" y="6515100"/>
            <a:ext cx="2484437" cy="342900"/>
            <a:chOff x="4195" y="4104"/>
            <a:chExt cx="1565" cy="216"/>
          </a:xfrm>
        </p:grpSpPr>
        <p:pic>
          <p:nvPicPr>
            <p:cNvPr id="1434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5"/>
            <p:cNvSpPr txBox="1">
              <a:spLocks noChangeArrowheads="1"/>
            </p:cNvSpPr>
            <p:nvPr/>
          </p:nvSpPr>
          <p:spPr bwMode="auto">
            <a:xfrm>
              <a:off x="4195" y="4166"/>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a:solidFill>
                    <a:srgbClr val="009900"/>
                  </a:solidFill>
                </a:rPr>
                <a:t>www.equalitytrust.org.uk</a:t>
              </a:r>
            </a:p>
          </p:txBody>
        </p:sp>
      </p:grpSp>
      <p:sp>
        <p:nvSpPr>
          <p:cNvPr id="14341" name="Text Box 7"/>
          <p:cNvSpPr txBox="1">
            <a:spLocks noChangeArrowheads="1"/>
          </p:cNvSpPr>
          <p:nvPr/>
        </p:nvSpPr>
        <p:spPr bwMode="auto">
          <a:xfrm>
            <a:off x="215900" y="115888"/>
            <a:ext cx="87487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GB" sz="2800" b="1">
                <a:solidFill>
                  <a:schemeClr val="accent2"/>
                </a:solidFill>
              </a:rPr>
              <a:t>People in more unequal states of </a:t>
            </a:r>
            <a:br>
              <a:rPr lang="en-GB" sz="2800" b="1">
                <a:solidFill>
                  <a:schemeClr val="accent2"/>
                </a:solidFill>
              </a:rPr>
            </a:br>
            <a:r>
              <a:rPr lang="en-GB" sz="2800" b="1">
                <a:solidFill>
                  <a:schemeClr val="accent2"/>
                </a:solidFill>
              </a:rPr>
              <a:t>the USA trust each other less</a:t>
            </a:r>
            <a:endParaRPr lang="en-US" sz="2800" b="1">
              <a:solidFill>
                <a:schemeClr val="accent2"/>
              </a:solidFill>
            </a:endParaRP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36012412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descr="TED 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981075"/>
            <a:ext cx="7704137"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3" name="Group 3"/>
          <p:cNvGrpSpPr>
            <a:grpSpLocks/>
          </p:cNvGrpSpPr>
          <p:nvPr/>
        </p:nvGrpSpPr>
        <p:grpSpPr bwMode="auto">
          <a:xfrm>
            <a:off x="6659563" y="6515100"/>
            <a:ext cx="2484437" cy="342900"/>
            <a:chOff x="4195" y="4104"/>
            <a:chExt cx="1565" cy="216"/>
          </a:xfrm>
        </p:grpSpPr>
        <p:pic>
          <p:nvPicPr>
            <p:cNvPr id="1536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5"/>
            <p:cNvSpPr txBox="1">
              <a:spLocks noChangeArrowheads="1"/>
            </p:cNvSpPr>
            <p:nvPr/>
          </p:nvSpPr>
          <p:spPr bwMode="auto">
            <a:xfrm>
              <a:off x="4195" y="4166"/>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a:solidFill>
                    <a:srgbClr val="009900"/>
                  </a:solidFill>
                </a:rPr>
                <a:t>www.equalitytrust.org.uk</a:t>
              </a:r>
            </a:p>
          </p:txBody>
        </p:sp>
      </p:grpSp>
      <p:sp>
        <p:nvSpPr>
          <p:cNvPr id="15364" name="Text Box 2"/>
          <p:cNvSpPr txBox="1">
            <a:spLocks noChangeArrowheads="1"/>
          </p:cNvSpPr>
          <p:nvPr/>
        </p:nvSpPr>
        <p:spPr bwMode="auto">
          <a:xfrm>
            <a:off x="-36513" y="6597650"/>
            <a:ext cx="2822576"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200" b="1" i="1">
                <a:solidFill>
                  <a:schemeClr val="accent2"/>
                </a:solidFill>
              </a:rPr>
              <a:t>Wilkinson &amp; Pickett, The Spirit Level</a:t>
            </a:r>
          </a:p>
        </p:txBody>
      </p:sp>
      <p:sp>
        <p:nvSpPr>
          <p:cNvPr id="15365" name="Text Box 7"/>
          <p:cNvSpPr txBox="1">
            <a:spLocks noChangeArrowheads="1"/>
          </p:cNvSpPr>
          <p:nvPr/>
        </p:nvSpPr>
        <p:spPr bwMode="auto">
          <a:xfrm>
            <a:off x="1331913" y="106363"/>
            <a:ext cx="69834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GB" sz="2800" b="1">
                <a:solidFill>
                  <a:schemeClr val="accent2"/>
                </a:solidFill>
              </a:rPr>
              <a:t>Mental illness is more common in </a:t>
            </a:r>
            <a:br>
              <a:rPr lang="en-GB" sz="2800" b="1">
                <a:solidFill>
                  <a:schemeClr val="accent2"/>
                </a:solidFill>
              </a:rPr>
            </a:br>
            <a:r>
              <a:rPr lang="en-GB" sz="2800" b="1">
                <a:solidFill>
                  <a:schemeClr val="accent2"/>
                </a:solidFill>
              </a:rPr>
              <a:t>more unequal societies</a:t>
            </a:r>
            <a:endParaRPr lang="en-US" sz="2800" b="1">
              <a:solidFill>
                <a:schemeClr val="accent2"/>
              </a:solidFill>
            </a:endParaRP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32086890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endParaRPr lang="fr-BE"/>
          </a:p>
        </p:txBody>
      </p:sp>
      <p:sp>
        <p:nvSpPr>
          <p:cNvPr id="16386" name="Slide Number Placeholder 3"/>
          <p:cNvSpPr>
            <a:spLocks noGrp="1"/>
          </p:cNvSpPr>
          <p:nvPr>
            <p:ph type="sldNum" sz="quarter" idx="4"/>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AB55E59D-6F56-447A-AAE1-11FA14BC76C9}" type="slidenum">
              <a:rPr lang="en-US" sz="1400" smtClean="0"/>
              <a:pPr eaLnBrk="1" hangingPunct="1"/>
              <a:t>48</a:t>
            </a:fld>
            <a:endParaRPr lang="en-US" sz="1400" smtClean="0"/>
          </a:p>
        </p:txBody>
      </p:sp>
      <p:sp>
        <p:nvSpPr>
          <p:cNvPr id="2" name="Titre 1"/>
          <p:cNvSpPr>
            <a:spLocks noGrp="1"/>
          </p:cNvSpPr>
          <p:nvPr>
            <p:ph type="ctrTitle"/>
          </p:nvPr>
        </p:nvSpPr>
        <p:spPr/>
        <p:txBody>
          <a:bodyPr/>
          <a:lstStyle/>
          <a:p>
            <a:endParaRPr lang="fr-BE"/>
          </a:p>
        </p:txBody>
      </p:sp>
      <p:sp>
        <p:nvSpPr>
          <p:cNvPr id="16387" name="Text Box 2"/>
          <p:cNvSpPr txBox="1">
            <a:spLocks noChangeArrowheads="1"/>
          </p:cNvSpPr>
          <p:nvPr/>
        </p:nvSpPr>
        <p:spPr bwMode="auto">
          <a:xfrm>
            <a:off x="827088" y="333375"/>
            <a:ext cx="741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GB" sz="2000" b="1">
                <a:solidFill>
                  <a:srgbClr val="000099"/>
                </a:solidFill>
              </a:rPr>
              <a:t>Infant Mortality Rates are Higher in More Unequal Countries</a:t>
            </a:r>
          </a:p>
        </p:txBody>
      </p:sp>
      <p:sp>
        <p:nvSpPr>
          <p:cNvPr id="16388" name="Text Box 3"/>
          <p:cNvSpPr txBox="1">
            <a:spLocks noChangeArrowheads="1"/>
          </p:cNvSpPr>
          <p:nvPr/>
        </p:nvSpPr>
        <p:spPr bwMode="auto">
          <a:xfrm>
            <a:off x="15875" y="6546850"/>
            <a:ext cx="3913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200" b="1" i="1">
                <a:solidFill>
                  <a:schemeClr val="accent2"/>
                </a:solidFill>
              </a:rPr>
              <a:t>Source: Wilkinson &amp; Pickett, The Spirit Level (2009)</a:t>
            </a:r>
          </a:p>
        </p:txBody>
      </p:sp>
      <p:pic>
        <p:nvPicPr>
          <p:cNvPr id="16389" name="Picture 4" descr="IMR - internatio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890588"/>
            <a:ext cx="7489825"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0" name="Group 5"/>
          <p:cNvGrpSpPr>
            <a:grpSpLocks/>
          </p:cNvGrpSpPr>
          <p:nvPr/>
        </p:nvGrpSpPr>
        <p:grpSpPr bwMode="auto">
          <a:xfrm>
            <a:off x="6659563" y="6515100"/>
            <a:ext cx="2484437" cy="342900"/>
            <a:chOff x="4195" y="4104"/>
            <a:chExt cx="1565" cy="216"/>
          </a:xfrm>
        </p:grpSpPr>
        <p:pic>
          <p:nvPicPr>
            <p:cNvPr id="16391"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Text Box 7"/>
            <p:cNvSpPr txBox="1">
              <a:spLocks noChangeArrowheads="1"/>
            </p:cNvSpPr>
            <p:nvPr/>
          </p:nvSpPr>
          <p:spPr bwMode="auto">
            <a:xfrm>
              <a:off x="4195" y="4166"/>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a:solidFill>
                    <a:srgbClr val="009900"/>
                  </a:solidFill>
                </a:rPr>
                <a:t>www.equalitytrust.org.uk</a:t>
              </a:r>
            </a:p>
          </p:txBody>
        </p:sp>
      </p:grpSp>
    </p:spTree>
    <p:extLst>
      <p:ext uri="{BB962C8B-B14F-4D97-AF65-F5344CB8AC3E}">
        <p14:creationId xmlns:p14="http://schemas.microsoft.com/office/powerpoint/2010/main" val="18171604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3"/>
          <p:cNvGraphicFramePr>
            <a:graphicFrameLocks noChangeAspect="1"/>
          </p:cNvGraphicFramePr>
          <p:nvPr/>
        </p:nvGraphicFramePr>
        <p:xfrm>
          <a:off x="179388" y="-1343025"/>
          <a:ext cx="8577262" cy="8201025"/>
        </p:xfrm>
        <a:graphic>
          <a:graphicData uri="http://schemas.openxmlformats.org/presentationml/2006/ole">
            <mc:AlternateContent xmlns:mc="http://schemas.openxmlformats.org/markup-compatibility/2006">
              <mc:Choice xmlns:v="urn:schemas-microsoft-com:vml" Requires="v">
                <p:oleObj spid="_x0000_s4109" name="Chart" r:id="rId4" imgW="8420180" imgH="8058270" progId="Excel.Chart.8">
                  <p:embed/>
                </p:oleObj>
              </mc:Choice>
              <mc:Fallback>
                <p:oleObj name="Chart" r:id="rId4" imgW="8420180" imgH="8058270"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343025"/>
                        <a:ext cx="8577262" cy="820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1" name="Text Box 4"/>
          <p:cNvSpPr txBox="1">
            <a:spLocks noChangeArrowheads="1"/>
          </p:cNvSpPr>
          <p:nvPr/>
        </p:nvSpPr>
        <p:spPr bwMode="auto">
          <a:xfrm>
            <a:off x="34925" y="6583363"/>
            <a:ext cx="9109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sz="1200"/>
              <a:t>Daly M, Wilson M, Vasdev S. Income inequality and homicide rates in Canada and the United States. </a:t>
            </a:r>
            <a:r>
              <a:rPr lang="en-GB" sz="1200" i="1"/>
              <a:t>Can J Crim</a:t>
            </a:r>
            <a:r>
              <a:rPr lang="en-GB" sz="1200"/>
              <a:t> 2001; 43: 219-36.</a:t>
            </a:r>
          </a:p>
        </p:txBody>
      </p:sp>
      <p:sp>
        <p:nvSpPr>
          <p:cNvPr id="17412" name="Text Box 4"/>
          <p:cNvSpPr txBox="1">
            <a:spLocks noChangeArrowheads="1"/>
          </p:cNvSpPr>
          <p:nvPr/>
        </p:nvSpPr>
        <p:spPr bwMode="auto">
          <a:xfrm>
            <a:off x="1042988" y="260350"/>
            <a:ext cx="741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GB" sz="2800" b="1">
                <a:solidFill>
                  <a:schemeClr val="accent2"/>
                </a:solidFill>
              </a:rPr>
              <a:t>Homicide rates are higher in more unequal </a:t>
            </a:r>
            <a:br>
              <a:rPr lang="en-GB" sz="2800" b="1">
                <a:solidFill>
                  <a:schemeClr val="accent2"/>
                </a:solidFill>
              </a:rPr>
            </a:br>
            <a:r>
              <a:rPr lang="en-GB" sz="2800" b="1">
                <a:solidFill>
                  <a:schemeClr val="accent2"/>
                </a:solidFill>
              </a:rPr>
              <a:t>US states and Canadian provinces</a:t>
            </a:r>
            <a:endParaRPr lang="en-US" sz="2800" b="1">
              <a:solidFill>
                <a:schemeClr val="accent2"/>
              </a:solidFill>
            </a:endParaRPr>
          </a:p>
        </p:txBody>
      </p:sp>
      <p:grpSp>
        <p:nvGrpSpPr>
          <p:cNvPr id="17413" name="Group 9"/>
          <p:cNvGrpSpPr>
            <a:grpSpLocks/>
          </p:cNvGrpSpPr>
          <p:nvPr/>
        </p:nvGrpSpPr>
        <p:grpSpPr bwMode="auto">
          <a:xfrm>
            <a:off x="1547813" y="1412875"/>
            <a:ext cx="2232025" cy="665163"/>
            <a:chOff x="975" y="890"/>
            <a:chExt cx="1406" cy="419"/>
          </a:xfrm>
        </p:grpSpPr>
        <p:sp>
          <p:nvSpPr>
            <p:cNvPr id="17414" name="Text Box 6"/>
            <p:cNvSpPr txBox="1">
              <a:spLocks noChangeArrowheads="1"/>
            </p:cNvSpPr>
            <p:nvPr/>
          </p:nvSpPr>
          <p:spPr bwMode="auto">
            <a:xfrm>
              <a:off x="975" y="890"/>
              <a:ext cx="1406" cy="41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sz="1600" b="1"/>
                <a:t>      </a:t>
              </a:r>
              <a:r>
                <a:rPr lang="en-GB" sz="1400" b="1"/>
                <a:t>USA states</a:t>
              </a:r>
            </a:p>
            <a:p>
              <a:pPr eaLnBrk="1" hangingPunct="1">
                <a:spcBef>
                  <a:spcPct val="50000"/>
                </a:spcBef>
              </a:pPr>
              <a:r>
                <a:rPr lang="en-GB" sz="1400" b="1"/>
                <a:t>      Canadian provinces</a:t>
              </a:r>
              <a:endParaRPr lang="en-US" sz="1400" b="1"/>
            </a:p>
          </p:txBody>
        </p:sp>
        <p:sp>
          <p:nvSpPr>
            <p:cNvPr id="17415" name="Oval 7"/>
            <p:cNvSpPr>
              <a:spLocks noChangeArrowheads="1"/>
            </p:cNvSpPr>
            <p:nvPr/>
          </p:nvSpPr>
          <p:spPr bwMode="auto">
            <a:xfrm>
              <a:off x="1065" y="935"/>
              <a:ext cx="91" cy="91"/>
            </a:xfrm>
            <a:prstGeom prst="ellipse">
              <a:avLst/>
            </a:prstGeom>
            <a:solidFill>
              <a:srgbClr val="E4130E"/>
            </a:solidFill>
            <a:ln w="9525" algn="ctr">
              <a:solidFill>
                <a:srgbClr val="E4130E"/>
              </a:solidFill>
              <a:round/>
              <a:headEnd/>
              <a:tailEnd/>
            </a:ln>
          </p:spPr>
          <p:txBody>
            <a:bodyPr wrap="none" anchor="ctr"/>
            <a:lstStyle/>
            <a:p>
              <a:endParaRPr lang="en-US"/>
            </a:p>
          </p:txBody>
        </p:sp>
        <p:sp>
          <p:nvSpPr>
            <p:cNvPr id="17416" name="AutoShape 8"/>
            <p:cNvSpPr>
              <a:spLocks noChangeArrowheads="1"/>
            </p:cNvSpPr>
            <p:nvPr/>
          </p:nvSpPr>
          <p:spPr bwMode="auto">
            <a:xfrm>
              <a:off x="1065" y="1162"/>
              <a:ext cx="91" cy="91"/>
            </a:xfrm>
            <a:prstGeom prst="triangle">
              <a:avLst>
                <a:gd name="adj" fmla="val 50000"/>
              </a:avLst>
            </a:prstGeom>
            <a:solidFill>
              <a:srgbClr val="0000FF"/>
            </a:solidFill>
            <a:ln w="9525" algn="ctr">
              <a:solidFill>
                <a:srgbClr val="0000FF"/>
              </a:solidFill>
              <a:miter lim="800000"/>
              <a:headEnd/>
              <a:tailEnd/>
            </a:ln>
          </p:spPr>
          <p:txBody>
            <a:bodyPr wrap="none" anchor="ctr"/>
            <a:lstStyle/>
            <a:p>
              <a:endParaRPr lang="en-US"/>
            </a:p>
          </p:txBody>
        </p:sp>
      </p:gr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576364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3" y="488500"/>
            <a:ext cx="7870825" cy="635000"/>
          </a:xfrm>
        </p:spPr>
        <p:txBody>
          <a:bodyPr/>
          <a:lstStyle/>
          <a:p>
            <a:r>
              <a:rPr lang="nl-NL" b="1" dirty="0" smtClean="0">
                <a:latin typeface="Calibri"/>
                <a:cs typeface="Calibri"/>
              </a:rPr>
              <a:t>Waarom een federaal Jaarboek?</a:t>
            </a:r>
            <a:endParaRPr lang="nl-NL" b="1" dirty="0">
              <a:latin typeface="Calibri"/>
              <a:cs typeface="Calibri"/>
            </a:endParaRPr>
          </a:p>
        </p:txBody>
      </p:sp>
      <p:sp>
        <p:nvSpPr>
          <p:cNvPr id="3" name="Content Placeholder 2"/>
          <p:cNvSpPr>
            <a:spLocks noGrp="1"/>
          </p:cNvSpPr>
          <p:nvPr>
            <p:ph idx="1"/>
          </p:nvPr>
        </p:nvSpPr>
        <p:spPr>
          <a:xfrm>
            <a:off x="633413" y="1595767"/>
            <a:ext cx="7870825" cy="4370058"/>
          </a:xfrm>
        </p:spPr>
        <p:txBody>
          <a:bodyPr/>
          <a:lstStyle/>
          <a:p>
            <a:r>
              <a:rPr lang="nl-BE" sz="2000" dirty="0">
                <a:latin typeface="Calibri"/>
                <a:cs typeface="Calibri"/>
              </a:rPr>
              <a:t>Om </a:t>
            </a:r>
            <a:r>
              <a:rPr lang="nl-NL" sz="2000" dirty="0">
                <a:latin typeface="Calibri"/>
                <a:cs typeface="Calibri"/>
              </a:rPr>
              <a:t>de </a:t>
            </a:r>
            <a:r>
              <a:rPr lang="nl-NL" sz="2000" dirty="0">
                <a:solidFill>
                  <a:srgbClr val="800000"/>
                </a:solidFill>
                <a:latin typeface="Calibri"/>
                <a:cs typeface="Calibri"/>
              </a:rPr>
              <a:t>dynamiek</a:t>
            </a:r>
            <a:r>
              <a:rPr lang="nl-NL" sz="2000" dirty="0">
                <a:latin typeface="Calibri"/>
                <a:cs typeface="Calibri"/>
              </a:rPr>
              <a:t> te ondersteunen die door het Belgische voorzitterschap tijdens het Europese jaar op gang is gebracht</a:t>
            </a:r>
            <a:r>
              <a:rPr lang="nl-BE" sz="2000" dirty="0" smtClean="0">
                <a:latin typeface="Calibri"/>
                <a:cs typeface="Calibri"/>
              </a:rPr>
              <a:t>, ook al staat </a:t>
            </a:r>
            <a:r>
              <a:rPr lang="nl-NL" sz="2000" dirty="0" smtClean="0">
                <a:latin typeface="Calibri"/>
                <a:cs typeface="Calibri"/>
              </a:rPr>
              <a:t>de </a:t>
            </a:r>
            <a:r>
              <a:rPr lang="nl-NL" sz="2000" dirty="0">
                <a:latin typeface="Calibri"/>
                <a:cs typeface="Calibri"/>
              </a:rPr>
              <a:t>strijd tegen armoede </a:t>
            </a:r>
            <a:r>
              <a:rPr lang="nl-NL" sz="2000" dirty="0" smtClean="0">
                <a:latin typeface="Calibri"/>
                <a:cs typeface="Calibri"/>
              </a:rPr>
              <a:t>centraal in </a:t>
            </a:r>
            <a:r>
              <a:rPr lang="nl-NL" sz="2000" dirty="0">
                <a:latin typeface="Calibri"/>
                <a:cs typeface="Calibri"/>
              </a:rPr>
              <a:t>het recente </a:t>
            </a:r>
            <a:r>
              <a:rPr lang="nl-NL" sz="2000" dirty="0" smtClean="0">
                <a:latin typeface="Calibri"/>
                <a:cs typeface="Calibri"/>
              </a:rPr>
              <a:t>regeerakkoord.</a:t>
            </a:r>
            <a:endParaRPr lang="en-GB" sz="2000" dirty="0" smtClean="0">
              <a:latin typeface="Calibri"/>
              <a:cs typeface="Calibri"/>
            </a:endParaRPr>
          </a:p>
          <a:p>
            <a:r>
              <a:rPr lang="nl-NL" sz="2000" dirty="0" smtClean="0">
                <a:latin typeface="Calibri"/>
                <a:cs typeface="Calibri"/>
              </a:rPr>
              <a:t>Om </a:t>
            </a:r>
            <a:r>
              <a:rPr lang="nl-NL" sz="2000" dirty="0">
                <a:latin typeface="Calibri"/>
                <a:cs typeface="Calibri"/>
              </a:rPr>
              <a:t>de federale overheid </a:t>
            </a:r>
            <a:r>
              <a:rPr lang="nl-NL" sz="2000" dirty="0" smtClean="0">
                <a:latin typeface="Calibri"/>
                <a:cs typeface="Calibri"/>
              </a:rPr>
              <a:t>een </a:t>
            </a:r>
            <a:r>
              <a:rPr lang="nl-NL" sz="2000" dirty="0">
                <a:solidFill>
                  <a:srgbClr val="800000"/>
                </a:solidFill>
                <a:latin typeface="Calibri"/>
                <a:cs typeface="Calibri"/>
              </a:rPr>
              <a:t>instrument</a:t>
            </a:r>
            <a:r>
              <a:rPr lang="nl-NL" sz="2000" dirty="0">
                <a:latin typeface="Calibri"/>
                <a:cs typeface="Calibri"/>
              </a:rPr>
              <a:t> </a:t>
            </a:r>
            <a:r>
              <a:rPr lang="nl-NL" sz="2000" dirty="0" smtClean="0">
                <a:latin typeface="Calibri"/>
                <a:cs typeface="Calibri"/>
              </a:rPr>
              <a:t>te verschaffen om </a:t>
            </a:r>
            <a:r>
              <a:rPr lang="nl-NL" sz="2000" dirty="0">
                <a:latin typeface="Calibri"/>
                <a:cs typeface="Calibri"/>
              </a:rPr>
              <a:t>de situatie en de maatregelen inzake armoede en sociale uitsluiting te evalueren en te </a:t>
            </a:r>
            <a:r>
              <a:rPr lang="nl-NL" sz="2000" dirty="0" smtClean="0">
                <a:latin typeface="Calibri"/>
                <a:cs typeface="Calibri"/>
              </a:rPr>
              <a:t>analyseren. </a:t>
            </a:r>
            <a:endParaRPr lang="nl-NL" sz="2000" dirty="0">
              <a:latin typeface="Calibri"/>
              <a:cs typeface="Calibri"/>
            </a:endParaRPr>
          </a:p>
          <a:p>
            <a:r>
              <a:rPr lang="nl-BE" sz="2000" dirty="0">
                <a:latin typeface="Calibri"/>
                <a:cs typeface="Calibri"/>
              </a:rPr>
              <a:t>Om armoede in de </a:t>
            </a:r>
            <a:r>
              <a:rPr lang="nl-BE" sz="2000" dirty="0">
                <a:solidFill>
                  <a:srgbClr val="800000"/>
                </a:solidFill>
                <a:latin typeface="Calibri"/>
                <a:cs typeface="Calibri"/>
              </a:rPr>
              <a:t>politieke en publieke belangstelling </a:t>
            </a:r>
            <a:r>
              <a:rPr lang="nl-BE" sz="2000" dirty="0">
                <a:latin typeface="Calibri"/>
                <a:cs typeface="Calibri"/>
              </a:rPr>
              <a:t>te </a:t>
            </a:r>
            <a:r>
              <a:rPr lang="nl-BE" sz="2000" dirty="0" smtClean="0">
                <a:latin typeface="Calibri"/>
                <a:cs typeface="Calibri"/>
              </a:rPr>
              <a:t>houden.</a:t>
            </a:r>
          </a:p>
          <a:p>
            <a:r>
              <a:rPr lang="nl-NL" sz="2000" dirty="0" smtClean="0">
                <a:latin typeface="Calibri"/>
                <a:cs typeface="Calibri"/>
              </a:rPr>
              <a:t>Om de </a:t>
            </a:r>
            <a:r>
              <a:rPr lang="nl-NL" sz="2000" dirty="0">
                <a:solidFill>
                  <a:srgbClr val="800000"/>
                </a:solidFill>
                <a:latin typeface="Calibri"/>
                <a:cs typeface="Calibri"/>
              </a:rPr>
              <a:t>kennis</a:t>
            </a:r>
            <a:r>
              <a:rPr lang="nl-NL" sz="2000" dirty="0">
                <a:latin typeface="Calibri"/>
                <a:cs typeface="Calibri"/>
              </a:rPr>
              <a:t> over armoede en sociale uitsluiting </a:t>
            </a:r>
            <a:r>
              <a:rPr lang="nl-NL" sz="2000" dirty="0" smtClean="0">
                <a:latin typeface="Calibri"/>
                <a:cs typeface="Calibri"/>
              </a:rPr>
              <a:t>te verzamelen, te cumuleren en toegankelijk te maken.</a:t>
            </a:r>
            <a:endParaRPr lang="nl-NL" sz="2000" dirty="0">
              <a:latin typeface="Calibri"/>
              <a:cs typeface="Calibri"/>
            </a:endParaRPr>
          </a:p>
          <a:p>
            <a:r>
              <a:rPr lang="nl-NL" sz="2000" dirty="0" smtClean="0">
                <a:latin typeface="Calibri"/>
                <a:cs typeface="Calibri"/>
              </a:rPr>
              <a:t>Om mensen </a:t>
            </a:r>
            <a:r>
              <a:rPr lang="nl-NL" sz="2000" dirty="0">
                <a:latin typeface="Calibri"/>
                <a:cs typeface="Calibri"/>
              </a:rPr>
              <a:t>en instellingen die bekommerd zijn om armoede en sociale uitsluiting en die elkaar anders niet of te zelden ontmoeten, </a:t>
            </a:r>
            <a:r>
              <a:rPr lang="nl-NL" sz="2000" dirty="0">
                <a:solidFill>
                  <a:srgbClr val="800000"/>
                </a:solidFill>
                <a:latin typeface="Calibri"/>
                <a:cs typeface="Calibri"/>
              </a:rPr>
              <a:t>samen te </a:t>
            </a:r>
            <a:r>
              <a:rPr lang="nl-NL" sz="2000" dirty="0" smtClean="0">
                <a:solidFill>
                  <a:srgbClr val="800000"/>
                </a:solidFill>
                <a:latin typeface="Calibri"/>
                <a:cs typeface="Calibri"/>
              </a:rPr>
              <a:t>brengen </a:t>
            </a:r>
            <a:r>
              <a:rPr lang="nl-NL" sz="2000" dirty="0" smtClean="0">
                <a:latin typeface="Calibri"/>
                <a:cs typeface="Calibri"/>
              </a:rPr>
              <a:t>– zeker wanneer </a:t>
            </a:r>
            <a:r>
              <a:rPr lang="nl-NL" sz="2000" dirty="0">
                <a:latin typeface="Calibri"/>
                <a:cs typeface="Calibri"/>
              </a:rPr>
              <a:t>taalkundige en institutionele grenzen het aantal plekken beperken en de communicatie </a:t>
            </a:r>
            <a:r>
              <a:rPr lang="nl-NL" sz="2000" dirty="0" smtClean="0">
                <a:latin typeface="Calibri"/>
                <a:cs typeface="Calibri"/>
              </a:rPr>
              <a:t>bemoeilijken</a:t>
            </a:r>
            <a:r>
              <a:rPr lang="en-GB" sz="2000" dirty="0" smtClean="0">
                <a:latin typeface="Calibri"/>
                <a:cs typeface="Calibri"/>
              </a:rPr>
              <a:t>.</a:t>
            </a:r>
            <a:endParaRPr lang="nl-BE" sz="2000" dirty="0">
              <a:latin typeface="Calibri"/>
              <a:cs typeface="Calibri"/>
            </a:endParaRPr>
          </a:p>
        </p:txBody>
      </p:sp>
    </p:spTree>
    <p:extLst>
      <p:ext uri="{BB962C8B-B14F-4D97-AF65-F5344CB8AC3E}">
        <p14:creationId xmlns:p14="http://schemas.microsoft.com/office/powerpoint/2010/main" val="101759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6" descr="TED 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981075"/>
            <a:ext cx="796607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5" name="Group 3"/>
          <p:cNvGrpSpPr>
            <a:grpSpLocks/>
          </p:cNvGrpSpPr>
          <p:nvPr/>
        </p:nvGrpSpPr>
        <p:grpSpPr bwMode="auto">
          <a:xfrm>
            <a:off x="6659563" y="6515100"/>
            <a:ext cx="2484437" cy="342900"/>
            <a:chOff x="4195" y="4104"/>
            <a:chExt cx="1565" cy="216"/>
          </a:xfrm>
        </p:grpSpPr>
        <p:pic>
          <p:nvPicPr>
            <p:cNvPr id="1843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5"/>
            <p:cNvSpPr txBox="1">
              <a:spLocks noChangeArrowheads="1"/>
            </p:cNvSpPr>
            <p:nvPr/>
          </p:nvSpPr>
          <p:spPr bwMode="auto">
            <a:xfrm>
              <a:off x="4195" y="4166"/>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a:solidFill>
                    <a:srgbClr val="009900"/>
                  </a:solidFill>
                </a:rPr>
                <a:t>www.equalitytrust.org.uk</a:t>
              </a:r>
            </a:p>
          </p:txBody>
        </p:sp>
      </p:grpSp>
      <p:sp>
        <p:nvSpPr>
          <p:cNvPr id="18436" name="Text Box 2"/>
          <p:cNvSpPr txBox="1">
            <a:spLocks noChangeArrowheads="1"/>
          </p:cNvSpPr>
          <p:nvPr/>
        </p:nvSpPr>
        <p:spPr bwMode="auto">
          <a:xfrm>
            <a:off x="-36513" y="6597650"/>
            <a:ext cx="2822576"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200" b="1" i="1">
                <a:solidFill>
                  <a:schemeClr val="accent2"/>
                </a:solidFill>
              </a:rPr>
              <a:t>Wilkinson &amp; Pickett, The Spirit Level</a:t>
            </a:r>
          </a:p>
        </p:txBody>
      </p:sp>
      <p:sp>
        <p:nvSpPr>
          <p:cNvPr id="18437" name="Text Box 7"/>
          <p:cNvSpPr txBox="1">
            <a:spLocks noChangeArrowheads="1"/>
          </p:cNvSpPr>
          <p:nvPr/>
        </p:nvSpPr>
        <p:spPr bwMode="auto">
          <a:xfrm>
            <a:off x="1871663" y="115888"/>
            <a:ext cx="59404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GB" sz="2800" b="1">
                <a:solidFill>
                  <a:schemeClr val="accent2"/>
                </a:solidFill>
              </a:rPr>
              <a:t>Imprisonment rates are higher in more unequal countries</a:t>
            </a:r>
            <a:endParaRPr lang="en-US" sz="2800" b="1">
              <a:solidFill>
                <a:schemeClr val="accent2"/>
              </a:solidFill>
            </a:endParaRP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10068019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endParaRPr lang="fr-BE"/>
          </a:p>
        </p:txBody>
      </p:sp>
      <p:sp>
        <p:nvSpPr>
          <p:cNvPr id="19458" name="Slide Number Placeholder 3"/>
          <p:cNvSpPr>
            <a:spLocks noGrp="1"/>
          </p:cNvSpPr>
          <p:nvPr>
            <p:ph type="sldNum" sz="quarter" idx="4"/>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ABF1D47-4254-4326-B45B-96BBA49AB294}" type="slidenum">
              <a:rPr lang="en-US" sz="1400" smtClean="0"/>
              <a:pPr eaLnBrk="1" hangingPunct="1"/>
              <a:t>51</a:t>
            </a:fld>
            <a:endParaRPr lang="en-US" sz="1400" smtClean="0"/>
          </a:p>
        </p:txBody>
      </p:sp>
      <p:sp>
        <p:nvSpPr>
          <p:cNvPr id="2" name="Titre 1"/>
          <p:cNvSpPr>
            <a:spLocks noGrp="1"/>
          </p:cNvSpPr>
          <p:nvPr>
            <p:ph type="ctrTitle"/>
          </p:nvPr>
        </p:nvSpPr>
        <p:spPr/>
        <p:txBody>
          <a:bodyPr/>
          <a:lstStyle/>
          <a:p>
            <a:endParaRPr lang="fr-BE"/>
          </a:p>
        </p:txBody>
      </p:sp>
      <p:sp>
        <p:nvSpPr>
          <p:cNvPr id="19459" name="Text Box 3"/>
          <p:cNvSpPr txBox="1">
            <a:spLocks noChangeArrowheads="1"/>
          </p:cNvSpPr>
          <p:nvPr/>
        </p:nvSpPr>
        <p:spPr bwMode="auto">
          <a:xfrm>
            <a:off x="684213" y="260350"/>
            <a:ext cx="7991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GB" sz="2000" b="1">
                <a:solidFill>
                  <a:schemeClr val="accent2"/>
                </a:solidFill>
              </a:rPr>
              <a:t>Teenage Birth Rates are Higher in More Unequal Rich Countries</a:t>
            </a:r>
          </a:p>
        </p:txBody>
      </p:sp>
      <p:sp>
        <p:nvSpPr>
          <p:cNvPr id="19460" name="Text Box 5"/>
          <p:cNvSpPr txBox="1">
            <a:spLocks noChangeArrowheads="1"/>
          </p:cNvSpPr>
          <p:nvPr/>
        </p:nvSpPr>
        <p:spPr bwMode="auto">
          <a:xfrm>
            <a:off x="15875" y="6546850"/>
            <a:ext cx="3913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200" b="1" i="1">
                <a:solidFill>
                  <a:schemeClr val="accent2"/>
                </a:solidFill>
              </a:rPr>
              <a:t>Source: Wilkinson &amp; Pickett, The Spirit Level (2009)</a:t>
            </a:r>
          </a:p>
        </p:txBody>
      </p:sp>
      <p:pic>
        <p:nvPicPr>
          <p:cNvPr id="19461" name="Picture 6" descr="Teenage births - internatio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863600"/>
            <a:ext cx="7488237" cy="544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2" name="Group 7"/>
          <p:cNvGrpSpPr>
            <a:grpSpLocks/>
          </p:cNvGrpSpPr>
          <p:nvPr/>
        </p:nvGrpSpPr>
        <p:grpSpPr bwMode="auto">
          <a:xfrm>
            <a:off x="6659563" y="6515100"/>
            <a:ext cx="2484437" cy="342900"/>
            <a:chOff x="4195" y="4104"/>
            <a:chExt cx="1565" cy="216"/>
          </a:xfrm>
        </p:grpSpPr>
        <p:pic>
          <p:nvPicPr>
            <p:cNvPr id="19463"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Text Box 9"/>
            <p:cNvSpPr txBox="1">
              <a:spLocks noChangeArrowheads="1"/>
            </p:cNvSpPr>
            <p:nvPr/>
          </p:nvSpPr>
          <p:spPr bwMode="auto">
            <a:xfrm>
              <a:off x="4195" y="4166"/>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a:solidFill>
                    <a:srgbClr val="009900"/>
                  </a:solidFill>
                </a:rPr>
                <a:t>www.equalitytrust.org.uk</a:t>
              </a:r>
            </a:p>
          </p:txBody>
        </p:sp>
      </p:grpSp>
    </p:spTree>
    <p:extLst>
      <p:ext uri="{BB962C8B-B14F-4D97-AF65-F5344CB8AC3E}">
        <p14:creationId xmlns:p14="http://schemas.microsoft.com/office/powerpoint/2010/main" val="17832442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6" descr="TED 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836613"/>
            <a:ext cx="8137525" cy="592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83" name="Group 3"/>
          <p:cNvGrpSpPr>
            <a:grpSpLocks/>
          </p:cNvGrpSpPr>
          <p:nvPr/>
        </p:nvGrpSpPr>
        <p:grpSpPr bwMode="auto">
          <a:xfrm>
            <a:off x="6659563" y="6515100"/>
            <a:ext cx="2484437" cy="342900"/>
            <a:chOff x="4195" y="4104"/>
            <a:chExt cx="1565" cy="216"/>
          </a:xfrm>
        </p:grpSpPr>
        <p:pic>
          <p:nvPicPr>
            <p:cNvPr id="2048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Text Box 5"/>
            <p:cNvSpPr txBox="1">
              <a:spLocks noChangeArrowheads="1"/>
            </p:cNvSpPr>
            <p:nvPr/>
          </p:nvSpPr>
          <p:spPr bwMode="auto">
            <a:xfrm>
              <a:off x="4195" y="4166"/>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a:solidFill>
                    <a:srgbClr val="009900"/>
                  </a:solidFill>
                </a:rPr>
                <a:t>www.equalitytrust.org.uk</a:t>
              </a:r>
            </a:p>
          </p:txBody>
        </p:sp>
      </p:grpSp>
      <p:sp>
        <p:nvSpPr>
          <p:cNvPr id="20484" name="Text Box 2"/>
          <p:cNvSpPr txBox="1">
            <a:spLocks noChangeArrowheads="1"/>
          </p:cNvSpPr>
          <p:nvPr/>
        </p:nvSpPr>
        <p:spPr bwMode="auto">
          <a:xfrm>
            <a:off x="-36513" y="6597650"/>
            <a:ext cx="2822576"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200" b="1" i="1">
                <a:solidFill>
                  <a:schemeClr val="accent2"/>
                </a:solidFill>
              </a:rPr>
              <a:t>Wilkinson &amp; Pickett, The Spirit Level</a:t>
            </a:r>
          </a:p>
        </p:txBody>
      </p:sp>
      <p:sp>
        <p:nvSpPr>
          <p:cNvPr id="20485" name="Text Box 7"/>
          <p:cNvSpPr txBox="1">
            <a:spLocks noChangeArrowheads="1"/>
          </p:cNvSpPr>
          <p:nvPr/>
        </p:nvSpPr>
        <p:spPr bwMode="auto">
          <a:xfrm>
            <a:off x="179388" y="333375"/>
            <a:ext cx="8713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sz="2800" b="1">
                <a:solidFill>
                  <a:schemeClr val="accent2"/>
                </a:solidFill>
              </a:rPr>
              <a:t>Social mobility is lower in more unequal countries</a:t>
            </a:r>
            <a:endParaRPr lang="en-US" sz="2800" b="1">
              <a:solidFill>
                <a:schemeClr val="accent2"/>
              </a:solidFill>
            </a:endParaRP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4312599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396875" y="1773238"/>
            <a:ext cx="3167063" cy="2736850"/>
          </a:xfrm>
          <a:prstGeom prst="rect">
            <a:avLst/>
          </a:prstGeom>
          <a:solidFill>
            <a:schemeClr val="bg1"/>
          </a:solidFill>
          <a:ln w="76200" cmpd="thickThin">
            <a:solidFill>
              <a:schemeClr val="accent2"/>
            </a:solidFill>
            <a:miter lim="800000"/>
            <a:headEnd/>
            <a:tailEnd/>
          </a:ln>
        </p:spPr>
        <p:txBody>
          <a:bodyPr wrap="none" anchor="ctr"/>
          <a:lstStyle/>
          <a:p>
            <a:r>
              <a:rPr lang="en-GB" b="1" u="sng">
                <a:solidFill>
                  <a:srgbClr val="008080"/>
                </a:solidFill>
              </a:rPr>
              <a:t/>
            </a:r>
            <a:br>
              <a:rPr lang="en-GB" b="1" u="sng">
                <a:solidFill>
                  <a:srgbClr val="008080"/>
                </a:solidFill>
              </a:rPr>
            </a:br>
            <a:r>
              <a:rPr lang="en-GB" sz="2800" b="1" u="sng">
                <a:solidFill>
                  <a:srgbClr val="008080"/>
                </a:solidFill>
              </a:rPr>
              <a:t>Social Relations</a:t>
            </a:r>
          </a:p>
          <a:p>
            <a:endParaRPr lang="en-GB" b="1"/>
          </a:p>
          <a:p>
            <a:pPr>
              <a:buFontTx/>
              <a:buChar char="•"/>
            </a:pPr>
            <a:r>
              <a:rPr lang="en-GB" b="1">
                <a:solidFill>
                  <a:srgbClr val="008080"/>
                </a:solidFill>
              </a:rPr>
              <a:t>  Child conflict</a:t>
            </a:r>
          </a:p>
          <a:p>
            <a:pPr>
              <a:buFontTx/>
              <a:buChar char="•"/>
            </a:pPr>
            <a:r>
              <a:rPr lang="en-GB" b="1">
                <a:solidFill>
                  <a:srgbClr val="008080"/>
                </a:solidFill>
              </a:rPr>
              <a:t>  Homicide</a:t>
            </a:r>
          </a:p>
          <a:p>
            <a:pPr>
              <a:buFontTx/>
              <a:buChar char="•"/>
            </a:pPr>
            <a:r>
              <a:rPr lang="en-GB" b="1">
                <a:solidFill>
                  <a:srgbClr val="008080"/>
                </a:solidFill>
              </a:rPr>
              <a:t>  Imprisonment</a:t>
            </a:r>
          </a:p>
          <a:p>
            <a:pPr>
              <a:buFontTx/>
              <a:buChar char="•"/>
            </a:pPr>
            <a:r>
              <a:rPr lang="en-GB" b="1">
                <a:solidFill>
                  <a:srgbClr val="008080"/>
                </a:solidFill>
              </a:rPr>
              <a:t>  Social capital</a:t>
            </a:r>
          </a:p>
          <a:p>
            <a:pPr>
              <a:buFontTx/>
              <a:buChar char="•"/>
            </a:pPr>
            <a:r>
              <a:rPr lang="en-GB" b="1">
                <a:solidFill>
                  <a:srgbClr val="008080"/>
                </a:solidFill>
              </a:rPr>
              <a:t>  Trust</a:t>
            </a:r>
          </a:p>
          <a:p>
            <a:pPr>
              <a:buFontTx/>
              <a:buChar char="•"/>
            </a:pPr>
            <a:endParaRPr lang="en-GB" b="1">
              <a:solidFill>
                <a:srgbClr val="008080"/>
              </a:solidFill>
            </a:endParaRPr>
          </a:p>
        </p:txBody>
      </p:sp>
      <p:sp>
        <p:nvSpPr>
          <p:cNvPr id="21507" name="Text Box 15"/>
          <p:cNvSpPr txBox="1">
            <a:spLocks noChangeArrowheads="1"/>
          </p:cNvSpPr>
          <p:nvPr/>
        </p:nvSpPr>
        <p:spPr bwMode="auto">
          <a:xfrm>
            <a:off x="539750" y="214313"/>
            <a:ext cx="78184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sz="3200" b="1">
                <a:solidFill>
                  <a:schemeClr val="accent2"/>
                </a:solidFill>
              </a:rPr>
              <a:t>In summary... bigger income gaps lead to deteriorations in:-</a:t>
            </a:r>
            <a:endParaRPr lang="en-US" sz="3200" b="1">
              <a:solidFill>
                <a:schemeClr val="accent2"/>
              </a:solidFill>
            </a:endParaRPr>
          </a:p>
        </p:txBody>
      </p:sp>
      <p:sp>
        <p:nvSpPr>
          <p:cNvPr id="21508" name="Rectangle 5"/>
          <p:cNvSpPr>
            <a:spLocks noChangeArrowheads="1"/>
          </p:cNvSpPr>
          <p:nvPr/>
        </p:nvSpPr>
        <p:spPr bwMode="auto">
          <a:xfrm>
            <a:off x="3059113" y="3573463"/>
            <a:ext cx="4176712" cy="2879725"/>
          </a:xfrm>
          <a:prstGeom prst="rect">
            <a:avLst/>
          </a:prstGeom>
          <a:solidFill>
            <a:schemeClr val="bg1"/>
          </a:solidFill>
          <a:ln w="76200" cmpd="thickThin">
            <a:solidFill>
              <a:schemeClr val="accent2"/>
            </a:solidFill>
            <a:miter lim="800000"/>
            <a:headEnd/>
            <a:tailEnd/>
          </a:ln>
        </p:spPr>
        <p:txBody>
          <a:bodyPr wrap="none" anchor="ctr"/>
          <a:lstStyle/>
          <a:p>
            <a:r>
              <a:rPr lang="en-GB" b="1">
                <a:solidFill>
                  <a:schemeClr val="accent2"/>
                </a:solidFill>
              </a:rPr>
              <a:t>   </a:t>
            </a:r>
            <a:r>
              <a:rPr lang="en-GB" sz="2800" b="1" u="sng">
                <a:solidFill>
                  <a:srgbClr val="0066FF"/>
                </a:solidFill>
              </a:rPr>
              <a:t>Human Capital</a:t>
            </a:r>
            <a:br>
              <a:rPr lang="en-GB" sz="2800" b="1" u="sng">
                <a:solidFill>
                  <a:srgbClr val="0066FF"/>
                </a:solidFill>
              </a:rPr>
            </a:br>
            <a:endParaRPr lang="en-GB" i="1">
              <a:solidFill>
                <a:srgbClr val="0066FF"/>
              </a:solidFill>
            </a:endParaRPr>
          </a:p>
          <a:p>
            <a:pPr>
              <a:buFontTx/>
              <a:buChar char="•"/>
            </a:pPr>
            <a:r>
              <a:rPr lang="en-GB" b="1">
                <a:solidFill>
                  <a:srgbClr val="0066FF"/>
                </a:solidFill>
              </a:rPr>
              <a:t>  Child wellbeing</a:t>
            </a:r>
          </a:p>
          <a:p>
            <a:pPr>
              <a:buFontTx/>
              <a:buChar char="•"/>
            </a:pPr>
            <a:r>
              <a:rPr lang="en-GB" b="1">
                <a:solidFill>
                  <a:srgbClr val="0066FF"/>
                </a:solidFill>
              </a:rPr>
              <a:t>  High school drop outs</a:t>
            </a:r>
          </a:p>
          <a:p>
            <a:pPr>
              <a:buFontTx/>
              <a:buChar char="•"/>
            </a:pPr>
            <a:r>
              <a:rPr lang="en-GB" b="1">
                <a:solidFill>
                  <a:srgbClr val="0066FF"/>
                </a:solidFill>
              </a:rPr>
              <a:t>  Math &amp; literacy scores</a:t>
            </a:r>
          </a:p>
          <a:p>
            <a:pPr>
              <a:buFontTx/>
              <a:buChar char="•"/>
            </a:pPr>
            <a:r>
              <a:rPr lang="en-GB" b="1">
                <a:solidFill>
                  <a:srgbClr val="0066FF"/>
                </a:solidFill>
              </a:rPr>
              <a:t>  Social mobility</a:t>
            </a:r>
          </a:p>
          <a:p>
            <a:pPr>
              <a:buFontTx/>
              <a:buChar char="•"/>
            </a:pPr>
            <a:r>
              <a:rPr lang="en-GB" b="1">
                <a:solidFill>
                  <a:srgbClr val="0066FF"/>
                </a:solidFill>
              </a:rPr>
              <a:t>  Teenage births</a:t>
            </a:r>
          </a:p>
        </p:txBody>
      </p:sp>
      <p:sp>
        <p:nvSpPr>
          <p:cNvPr id="21509" name="Rectangle 4"/>
          <p:cNvSpPr>
            <a:spLocks noChangeArrowheads="1"/>
          </p:cNvSpPr>
          <p:nvPr/>
        </p:nvSpPr>
        <p:spPr bwMode="auto">
          <a:xfrm>
            <a:off x="5364163" y="981075"/>
            <a:ext cx="3240087" cy="2663825"/>
          </a:xfrm>
          <a:prstGeom prst="rect">
            <a:avLst/>
          </a:prstGeom>
          <a:solidFill>
            <a:schemeClr val="bg1"/>
          </a:solidFill>
          <a:ln w="76200" cmpd="thickThin">
            <a:solidFill>
              <a:schemeClr val="accent2"/>
            </a:solidFill>
            <a:miter lim="800000"/>
            <a:headEnd/>
            <a:tailEnd/>
          </a:ln>
        </p:spPr>
        <p:txBody>
          <a:bodyPr wrap="none" anchor="ctr"/>
          <a:lstStyle/>
          <a:p>
            <a:r>
              <a:rPr lang="en-GB" b="1">
                <a:solidFill>
                  <a:schemeClr val="accent2"/>
                </a:solidFill>
              </a:rPr>
              <a:t>       </a:t>
            </a:r>
            <a:r>
              <a:rPr lang="en-GB" sz="2800" b="1" u="sng">
                <a:solidFill>
                  <a:srgbClr val="E4130E"/>
                </a:solidFill>
              </a:rPr>
              <a:t>Health</a:t>
            </a:r>
          </a:p>
          <a:p>
            <a:endParaRPr lang="en-GB" sz="2000" b="1">
              <a:solidFill>
                <a:srgbClr val="E4130E"/>
              </a:solidFill>
            </a:endParaRPr>
          </a:p>
          <a:p>
            <a:pPr>
              <a:buFontTx/>
              <a:buChar char="•"/>
            </a:pPr>
            <a:r>
              <a:rPr lang="en-GB" b="1">
                <a:solidFill>
                  <a:srgbClr val="E4130E"/>
                </a:solidFill>
              </a:rPr>
              <a:t>  Drug abuse</a:t>
            </a:r>
          </a:p>
          <a:p>
            <a:pPr>
              <a:buFontTx/>
              <a:buChar char="•"/>
            </a:pPr>
            <a:r>
              <a:rPr lang="en-GB" b="1">
                <a:solidFill>
                  <a:srgbClr val="E4130E"/>
                </a:solidFill>
              </a:rPr>
              <a:t>  Infant mortality</a:t>
            </a:r>
          </a:p>
          <a:p>
            <a:pPr>
              <a:buFontTx/>
              <a:buChar char="•"/>
            </a:pPr>
            <a:r>
              <a:rPr lang="en-GB" b="1">
                <a:solidFill>
                  <a:srgbClr val="E4130E"/>
                </a:solidFill>
              </a:rPr>
              <a:t>  Life expectancy</a:t>
            </a:r>
          </a:p>
          <a:p>
            <a:pPr>
              <a:buFontTx/>
              <a:buChar char="•"/>
            </a:pPr>
            <a:r>
              <a:rPr lang="en-GB" b="1">
                <a:solidFill>
                  <a:srgbClr val="E4130E"/>
                </a:solidFill>
              </a:rPr>
              <a:t>  Mental illness </a:t>
            </a:r>
          </a:p>
          <a:p>
            <a:pPr>
              <a:buFontTx/>
              <a:buChar char="•"/>
            </a:pPr>
            <a:r>
              <a:rPr lang="en-GB" b="1">
                <a:solidFill>
                  <a:srgbClr val="E4130E"/>
                </a:solidFill>
              </a:rPr>
              <a:t>  Obesity</a:t>
            </a:r>
          </a:p>
        </p:txBody>
      </p:sp>
      <p:sp>
        <p:nvSpPr>
          <p:cNvPr id="21510" name="TextBox 1"/>
          <p:cNvSpPr txBox="1">
            <a:spLocks noChangeArrowheads="1"/>
          </p:cNvSpPr>
          <p:nvPr/>
        </p:nvSpPr>
        <p:spPr bwMode="auto">
          <a:xfrm>
            <a:off x="395288" y="5334000"/>
            <a:ext cx="18002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b="1"/>
              <a:t>…but not suicide</a:t>
            </a: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30724471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TED 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052513"/>
            <a:ext cx="7235825"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 Box 8"/>
          <p:cNvSpPr txBox="1">
            <a:spLocks noChangeArrowheads="1"/>
          </p:cNvSpPr>
          <p:nvPr/>
        </p:nvSpPr>
        <p:spPr bwMode="auto">
          <a:xfrm>
            <a:off x="-36513" y="6597650"/>
            <a:ext cx="2822576"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200" b="1" i="1">
                <a:solidFill>
                  <a:schemeClr val="accent2"/>
                </a:solidFill>
              </a:rPr>
              <a:t>Wilkinson &amp; Pickett, The Spirit Level</a:t>
            </a:r>
          </a:p>
        </p:txBody>
      </p:sp>
      <p:sp>
        <p:nvSpPr>
          <p:cNvPr id="22532" name="Text Box 2"/>
          <p:cNvSpPr txBox="1">
            <a:spLocks noChangeArrowheads="1"/>
          </p:cNvSpPr>
          <p:nvPr/>
        </p:nvSpPr>
        <p:spPr bwMode="auto">
          <a:xfrm>
            <a:off x="250825" y="1773238"/>
            <a:ext cx="2160588" cy="372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sz="1600" b="1"/>
              <a:t>Index of:              </a:t>
            </a:r>
          </a:p>
          <a:p>
            <a:pPr eaLnBrk="1" hangingPunct="1">
              <a:spcAft>
                <a:spcPct val="10000"/>
              </a:spcAft>
              <a:buFontTx/>
              <a:buChar char="•"/>
            </a:pPr>
            <a:r>
              <a:rPr lang="en-GB" sz="1600" b="1"/>
              <a:t>Life expectancy</a:t>
            </a:r>
          </a:p>
          <a:p>
            <a:pPr eaLnBrk="1" hangingPunct="1">
              <a:spcAft>
                <a:spcPct val="10000"/>
              </a:spcAft>
              <a:buFontTx/>
              <a:buChar char="•"/>
            </a:pPr>
            <a:r>
              <a:rPr lang="en-GB" sz="1600" b="1"/>
              <a:t>Math &amp; Literacy        </a:t>
            </a:r>
          </a:p>
          <a:p>
            <a:pPr eaLnBrk="1" hangingPunct="1">
              <a:spcAft>
                <a:spcPct val="10000"/>
              </a:spcAft>
              <a:buFontTx/>
              <a:buChar char="•"/>
            </a:pPr>
            <a:r>
              <a:rPr lang="en-GB" sz="1600" b="1"/>
              <a:t>Infant mortality</a:t>
            </a:r>
          </a:p>
          <a:p>
            <a:pPr eaLnBrk="1" hangingPunct="1">
              <a:spcAft>
                <a:spcPct val="10000"/>
              </a:spcAft>
              <a:buFontTx/>
              <a:buChar char="•"/>
            </a:pPr>
            <a:r>
              <a:rPr lang="en-GB" sz="1600" b="1"/>
              <a:t>Homicides</a:t>
            </a:r>
          </a:p>
          <a:p>
            <a:pPr eaLnBrk="1" hangingPunct="1">
              <a:spcAft>
                <a:spcPct val="10000"/>
              </a:spcAft>
              <a:buFontTx/>
              <a:buChar char="•"/>
            </a:pPr>
            <a:r>
              <a:rPr lang="en-GB" sz="1600" b="1"/>
              <a:t>Imprisonment</a:t>
            </a:r>
          </a:p>
          <a:p>
            <a:pPr eaLnBrk="1" hangingPunct="1">
              <a:spcAft>
                <a:spcPct val="10000"/>
              </a:spcAft>
              <a:buFontTx/>
              <a:buChar char="•"/>
            </a:pPr>
            <a:r>
              <a:rPr lang="en-GB" sz="1600" b="1"/>
              <a:t>Teenage births    </a:t>
            </a:r>
          </a:p>
          <a:p>
            <a:pPr eaLnBrk="1" hangingPunct="1">
              <a:spcAft>
                <a:spcPct val="10000"/>
              </a:spcAft>
              <a:buFontTx/>
              <a:buChar char="•"/>
            </a:pPr>
            <a:r>
              <a:rPr lang="en-GB" sz="1600" b="1"/>
              <a:t>Trust</a:t>
            </a:r>
          </a:p>
          <a:p>
            <a:pPr eaLnBrk="1" hangingPunct="1">
              <a:spcAft>
                <a:spcPct val="10000"/>
              </a:spcAft>
              <a:buFontTx/>
              <a:buChar char="•"/>
            </a:pPr>
            <a:r>
              <a:rPr lang="en-GB" sz="1600" b="1"/>
              <a:t>Obesity</a:t>
            </a:r>
          </a:p>
          <a:p>
            <a:pPr eaLnBrk="1" hangingPunct="1">
              <a:spcAft>
                <a:spcPct val="10000"/>
              </a:spcAft>
              <a:buFontTx/>
              <a:buChar char="•"/>
            </a:pPr>
            <a:r>
              <a:rPr lang="en-GB" sz="1600" b="1"/>
              <a:t>Mental illness </a:t>
            </a:r>
            <a:br>
              <a:rPr lang="en-GB" sz="1600" b="1"/>
            </a:br>
            <a:r>
              <a:rPr lang="en-GB" sz="1600" b="1"/>
              <a:t>– incl. drug &amp; </a:t>
            </a:r>
            <a:br>
              <a:rPr lang="en-GB" sz="1600" b="1"/>
            </a:br>
            <a:r>
              <a:rPr lang="en-GB" sz="1600" b="1"/>
              <a:t>   alcohol addiction</a:t>
            </a:r>
          </a:p>
          <a:p>
            <a:pPr eaLnBrk="1" hangingPunct="1">
              <a:spcAft>
                <a:spcPct val="10000"/>
              </a:spcAft>
              <a:buFontTx/>
              <a:buChar char="•"/>
            </a:pPr>
            <a:r>
              <a:rPr lang="en-GB" sz="1600" b="1"/>
              <a:t>Social mobility</a:t>
            </a:r>
          </a:p>
        </p:txBody>
      </p:sp>
      <p:grpSp>
        <p:nvGrpSpPr>
          <p:cNvPr id="22533" name="Group 9"/>
          <p:cNvGrpSpPr>
            <a:grpSpLocks/>
          </p:cNvGrpSpPr>
          <p:nvPr/>
        </p:nvGrpSpPr>
        <p:grpSpPr bwMode="auto">
          <a:xfrm>
            <a:off x="6659563" y="6515100"/>
            <a:ext cx="2484437" cy="342900"/>
            <a:chOff x="4195" y="4104"/>
            <a:chExt cx="1565" cy="216"/>
          </a:xfrm>
        </p:grpSpPr>
        <p:pic>
          <p:nvPicPr>
            <p:cNvPr id="22536"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 y="4104"/>
              <a:ext cx="4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Text Box 11"/>
            <p:cNvSpPr txBox="1">
              <a:spLocks noChangeArrowheads="1"/>
            </p:cNvSpPr>
            <p:nvPr/>
          </p:nvSpPr>
          <p:spPr bwMode="auto">
            <a:xfrm>
              <a:off x="4195" y="4166"/>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000" b="1">
                  <a:solidFill>
                    <a:srgbClr val="009900"/>
                  </a:solidFill>
                </a:rPr>
                <a:t>www.equalitytrust.org.uk</a:t>
              </a:r>
            </a:p>
          </p:txBody>
        </p:sp>
      </p:grpSp>
      <p:sp>
        <p:nvSpPr>
          <p:cNvPr id="2" name="Sous-titre 1"/>
          <p:cNvSpPr>
            <a:spLocks noGrp="1"/>
          </p:cNvSpPr>
          <p:nvPr>
            <p:ph type="subTitle" idx="1"/>
          </p:nvPr>
        </p:nvSpPr>
        <p:spPr/>
        <p:txBody>
          <a:bodyPr/>
          <a:lstStyle/>
          <a:p>
            <a:endParaRPr lang="fr-BE"/>
          </a:p>
        </p:txBody>
      </p:sp>
      <p:sp>
        <p:nvSpPr>
          <p:cNvPr id="22534" name="Rectangle 4"/>
          <p:cNvSpPr>
            <a:spLocks noGrp="1" noChangeArrowheads="1"/>
          </p:cNvSpPr>
          <p:nvPr>
            <p:ph type="ctrTitle"/>
          </p:nvPr>
        </p:nvSpPr>
        <p:spPr>
          <a:xfrm>
            <a:off x="1115616" y="116632"/>
            <a:ext cx="7772400" cy="1143000"/>
          </a:xfrm>
        </p:spPr>
        <p:txBody>
          <a:bodyPr/>
          <a:lstStyle/>
          <a:p>
            <a:pPr eaLnBrk="1" hangingPunct="1"/>
            <a:r>
              <a:rPr lang="en-GB" sz="2800" b="1" dirty="0" smtClean="0">
                <a:solidFill>
                  <a:schemeClr val="accent2"/>
                </a:solidFill>
              </a:rPr>
              <a:t>Health and social problems are worse </a:t>
            </a:r>
            <a:br>
              <a:rPr lang="en-GB" sz="2800" b="1" dirty="0" smtClean="0">
                <a:solidFill>
                  <a:schemeClr val="accent2"/>
                </a:solidFill>
              </a:rPr>
            </a:br>
            <a:r>
              <a:rPr lang="en-GB" sz="2800" b="1" dirty="0" smtClean="0">
                <a:solidFill>
                  <a:schemeClr val="accent2"/>
                </a:solidFill>
              </a:rPr>
              <a:t>in more unequal countries</a:t>
            </a:r>
          </a:p>
        </p:txBody>
      </p:sp>
      <p:sp>
        <p:nvSpPr>
          <p:cNvPr id="22535" name="Text Box 9"/>
          <p:cNvSpPr txBox="1">
            <a:spLocks noChangeArrowheads="1"/>
          </p:cNvSpPr>
          <p:nvPr/>
        </p:nvSpPr>
        <p:spPr bwMode="auto">
          <a:xfrm rot="-5400000">
            <a:off x="564357" y="3477419"/>
            <a:ext cx="3744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sz="1600" b="1"/>
              <a:t>Index of health and social problems</a:t>
            </a:r>
            <a:endParaRPr lang="en-US" sz="1600" b="1"/>
          </a:p>
        </p:txBody>
      </p:sp>
    </p:spTree>
    <p:extLst>
      <p:ext uri="{BB962C8B-B14F-4D97-AF65-F5344CB8AC3E}">
        <p14:creationId xmlns:p14="http://schemas.microsoft.com/office/powerpoint/2010/main" val="915497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0" y="738188"/>
            <a:ext cx="8675688" cy="6119812"/>
            <a:chOff x="0" y="346"/>
            <a:chExt cx="5465" cy="3523"/>
          </a:xfrm>
        </p:grpSpPr>
        <p:graphicFrame>
          <p:nvGraphicFramePr>
            <p:cNvPr id="23557" name="Object 3"/>
            <p:cNvGraphicFramePr>
              <a:graphicFrameLocks noChangeAspect="1"/>
            </p:cNvGraphicFramePr>
            <p:nvPr/>
          </p:nvGraphicFramePr>
          <p:xfrm>
            <a:off x="0" y="346"/>
            <a:ext cx="5465" cy="3523"/>
          </p:xfrm>
          <a:graphic>
            <a:graphicData uri="http://schemas.openxmlformats.org/presentationml/2006/ole">
              <mc:AlternateContent xmlns:mc="http://schemas.openxmlformats.org/markup-compatibility/2006">
                <mc:Choice xmlns:v="urn:schemas-microsoft-com:vml" Requires="v">
                  <p:oleObj spid="_x0000_s5133" name="Chart" r:id="rId4" imgW="7181951" imgH="4629042" progId="MSGraph.Chart.8">
                    <p:embed followColorScheme="full"/>
                  </p:oleObj>
                </mc:Choice>
                <mc:Fallback>
                  <p:oleObj name="Chart" r:id="rId4" imgW="7181951" imgH="4629042" progId="MSGraph.Chart.8">
                    <p:embed followColorScheme="full"/>
                    <p:pic>
                      <p:nvPicPr>
                        <p:cNvPr id="0" name=""/>
                        <p:cNvPicPr>
                          <a:picLocks noChangeAspect="1" noChangeArrowheads="1"/>
                        </p:cNvPicPr>
                        <p:nvPr/>
                      </p:nvPicPr>
                      <p:blipFill>
                        <a:blip r:embed="rId5"/>
                        <a:srcRect/>
                        <a:stretch>
                          <a:fillRect/>
                        </a:stretch>
                      </p:blipFill>
                      <p:spPr bwMode="auto">
                        <a:xfrm>
                          <a:off x="0" y="346"/>
                          <a:ext cx="5465" cy="3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8" name="AutoShape 4"/>
            <p:cNvSpPr>
              <a:spLocks/>
            </p:cNvSpPr>
            <p:nvPr/>
          </p:nvSpPr>
          <p:spPr bwMode="auto">
            <a:xfrm rot="5400000">
              <a:off x="3220" y="1457"/>
              <a:ext cx="181" cy="3402"/>
            </a:xfrm>
            <a:prstGeom prst="rightBracket">
              <a:avLst>
                <a:gd name="adj" fmla="val 12991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en-US"/>
            </a:p>
          </p:txBody>
        </p:sp>
      </p:grpSp>
      <p:sp>
        <p:nvSpPr>
          <p:cNvPr id="23555" name="Text Box 4"/>
          <p:cNvSpPr txBox="1">
            <a:spLocks noChangeArrowheads="1"/>
          </p:cNvSpPr>
          <p:nvPr/>
        </p:nvSpPr>
        <p:spPr bwMode="auto">
          <a:xfrm>
            <a:off x="431800" y="6161088"/>
            <a:ext cx="8172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sz="1600" b="1"/>
              <a:t>Leon, D. A., D. Vagero, et al. (1992). "Social class differences in infant mortality </a:t>
            </a:r>
            <a:br>
              <a:rPr lang="en-GB" sz="1600" b="1"/>
            </a:br>
            <a:r>
              <a:rPr lang="en-GB" sz="1600" b="1"/>
              <a:t>in Sweden: comparison with England and Wales." </a:t>
            </a:r>
            <a:r>
              <a:rPr lang="en-GB" sz="1600" b="1" u="sng"/>
              <a:t>Brit Med J</a:t>
            </a:r>
            <a:r>
              <a:rPr lang="en-GB" sz="1600" b="1"/>
              <a:t> 305(6855): 687-91.</a:t>
            </a:r>
          </a:p>
        </p:txBody>
      </p:sp>
      <p:sp>
        <p:nvSpPr>
          <p:cNvPr id="23556" name="Text Box 6"/>
          <p:cNvSpPr txBox="1">
            <a:spLocks noChangeArrowheads="1"/>
          </p:cNvSpPr>
          <p:nvPr/>
        </p:nvSpPr>
        <p:spPr bwMode="auto">
          <a:xfrm>
            <a:off x="144463" y="115888"/>
            <a:ext cx="8748712"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GB" sz="2800" b="1">
                <a:solidFill>
                  <a:schemeClr val="accent2"/>
                </a:solidFill>
              </a:rPr>
              <a:t>The benefits of greater equality are not confined to the poor but extend to all social classes</a:t>
            </a:r>
          </a:p>
          <a:p>
            <a:pPr algn="ctr" eaLnBrk="1" hangingPunct="1">
              <a:spcBef>
                <a:spcPct val="50000"/>
              </a:spcBef>
            </a:pPr>
            <a:r>
              <a:rPr lang="en-GB" sz="2000" b="1"/>
              <a:t>Infant mortality by class: Sweden compared with England &amp; Wales</a:t>
            </a:r>
            <a:r>
              <a:rPr lang="en-GB" sz="2000" b="1">
                <a:solidFill>
                  <a:schemeClr val="accent2"/>
                </a:solidFill>
              </a:rPr>
              <a:t> </a:t>
            </a:r>
            <a:endParaRPr lang="en-US" sz="2000" b="1">
              <a:solidFill>
                <a:schemeClr val="accent2"/>
              </a:solidFill>
            </a:endParaRP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14175172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endParaRPr lang="fr-BE"/>
          </a:p>
        </p:txBody>
      </p:sp>
      <p:sp>
        <p:nvSpPr>
          <p:cNvPr id="24578" name="Slide Number Placeholder 3"/>
          <p:cNvSpPr>
            <a:spLocks noGrp="1"/>
          </p:cNvSpPr>
          <p:nvPr>
            <p:ph type="sldNum" sz="quarter" idx="4"/>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DFCD3B3-6688-4253-8A9A-B38BC431CB2E}" type="slidenum">
              <a:rPr lang="en-US" sz="1400" smtClean="0"/>
              <a:pPr eaLnBrk="1" hangingPunct="1"/>
              <a:t>56</a:t>
            </a:fld>
            <a:endParaRPr lang="en-US" sz="1400" smtClean="0"/>
          </a:p>
        </p:txBody>
      </p:sp>
      <p:sp>
        <p:nvSpPr>
          <p:cNvPr id="2" name="Titre 1"/>
          <p:cNvSpPr>
            <a:spLocks noGrp="1"/>
          </p:cNvSpPr>
          <p:nvPr>
            <p:ph type="ctrTitle"/>
          </p:nvPr>
        </p:nvSpPr>
        <p:spPr/>
        <p:txBody>
          <a:bodyPr/>
          <a:lstStyle/>
          <a:p>
            <a:endParaRPr lang="fr-BE"/>
          </a:p>
        </p:txBody>
      </p:sp>
      <p:grpSp>
        <p:nvGrpSpPr>
          <p:cNvPr id="24579" name="Group 2"/>
          <p:cNvGrpSpPr>
            <a:grpSpLocks/>
          </p:cNvGrpSpPr>
          <p:nvPr/>
        </p:nvGrpSpPr>
        <p:grpSpPr bwMode="auto">
          <a:xfrm>
            <a:off x="827088" y="836613"/>
            <a:ext cx="7110412" cy="5224462"/>
            <a:chOff x="521" y="527"/>
            <a:chExt cx="4479" cy="3291"/>
          </a:xfrm>
        </p:grpSpPr>
        <p:sp>
          <p:nvSpPr>
            <p:cNvPr id="24581" name="AutoShape 3"/>
            <p:cNvSpPr>
              <a:spLocks noChangeAspect="1" noChangeArrowheads="1" noTextEdit="1"/>
            </p:cNvSpPr>
            <p:nvPr/>
          </p:nvSpPr>
          <p:spPr bwMode="auto">
            <a:xfrm>
              <a:off x="521" y="527"/>
              <a:ext cx="4479" cy="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BE"/>
            </a:p>
          </p:txBody>
        </p:sp>
        <p:sp>
          <p:nvSpPr>
            <p:cNvPr id="24582" name="Rectangle 4"/>
            <p:cNvSpPr>
              <a:spLocks noChangeArrowheads="1"/>
            </p:cNvSpPr>
            <p:nvPr/>
          </p:nvSpPr>
          <p:spPr bwMode="auto">
            <a:xfrm>
              <a:off x="1011" y="1038"/>
              <a:ext cx="3122" cy="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3" name="Line 5"/>
            <p:cNvSpPr>
              <a:spLocks noChangeShapeType="1"/>
            </p:cNvSpPr>
            <p:nvPr/>
          </p:nvSpPr>
          <p:spPr bwMode="auto">
            <a:xfrm>
              <a:off x="1011" y="2826"/>
              <a:ext cx="31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584" name="Line 6"/>
            <p:cNvSpPr>
              <a:spLocks noChangeShapeType="1"/>
            </p:cNvSpPr>
            <p:nvPr/>
          </p:nvSpPr>
          <p:spPr bwMode="auto">
            <a:xfrm>
              <a:off x="1011" y="2377"/>
              <a:ext cx="31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585" name="Line 7"/>
            <p:cNvSpPr>
              <a:spLocks noChangeShapeType="1"/>
            </p:cNvSpPr>
            <p:nvPr/>
          </p:nvSpPr>
          <p:spPr bwMode="auto">
            <a:xfrm>
              <a:off x="1011" y="1936"/>
              <a:ext cx="31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586" name="Line 8"/>
            <p:cNvSpPr>
              <a:spLocks noChangeShapeType="1"/>
            </p:cNvSpPr>
            <p:nvPr/>
          </p:nvSpPr>
          <p:spPr bwMode="auto">
            <a:xfrm>
              <a:off x="1011" y="1487"/>
              <a:ext cx="31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587" name="Line 9"/>
            <p:cNvSpPr>
              <a:spLocks noChangeShapeType="1"/>
            </p:cNvSpPr>
            <p:nvPr/>
          </p:nvSpPr>
          <p:spPr bwMode="auto">
            <a:xfrm>
              <a:off x="1011" y="1038"/>
              <a:ext cx="31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588" name="Rectangle 10"/>
            <p:cNvSpPr>
              <a:spLocks noChangeArrowheads="1"/>
            </p:cNvSpPr>
            <p:nvPr/>
          </p:nvSpPr>
          <p:spPr bwMode="auto">
            <a:xfrm>
              <a:off x="1011" y="1038"/>
              <a:ext cx="3122" cy="2237"/>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9" name="Line 11"/>
            <p:cNvSpPr>
              <a:spLocks noChangeShapeType="1"/>
            </p:cNvSpPr>
            <p:nvPr/>
          </p:nvSpPr>
          <p:spPr bwMode="auto">
            <a:xfrm>
              <a:off x="1011" y="1038"/>
              <a:ext cx="1" cy="2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590" name="Line 12"/>
            <p:cNvSpPr>
              <a:spLocks noChangeShapeType="1"/>
            </p:cNvSpPr>
            <p:nvPr/>
          </p:nvSpPr>
          <p:spPr bwMode="auto">
            <a:xfrm>
              <a:off x="987" y="3275"/>
              <a:ext cx="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591" name="Line 13"/>
            <p:cNvSpPr>
              <a:spLocks noChangeShapeType="1"/>
            </p:cNvSpPr>
            <p:nvPr/>
          </p:nvSpPr>
          <p:spPr bwMode="auto">
            <a:xfrm>
              <a:off x="987" y="2826"/>
              <a:ext cx="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592" name="Line 14"/>
            <p:cNvSpPr>
              <a:spLocks noChangeShapeType="1"/>
            </p:cNvSpPr>
            <p:nvPr/>
          </p:nvSpPr>
          <p:spPr bwMode="auto">
            <a:xfrm>
              <a:off x="987" y="2377"/>
              <a:ext cx="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593" name="Line 15"/>
            <p:cNvSpPr>
              <a:spLocks noChangeShapeType="1"/>
            </p:cNvSpPr>
            <p:nvPr/>
          </p:nvSpPr>
          <p:spPr bwMode="auto">
            <a:xfrm>
              <a:off x="987" y="1936"/>
              <a:ext cx="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594" name="Line 16"/>
            <p:cNvSpPr>
              <a:spLocks noChangeShapeType="1"/>
            </p:cNvSpPr>
            <p:nvPr/>
          </p:nvSpPr>
          <p:spPr bwMode="auto">
            <a:xfrm>
              <a:off x="987" y="1487"/>
              <a:ext cx="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595" name="Line 17"/>
            <p:cNvSpPr>
              <a:spLocks noChangeShapeType="1"/>
            </p:cNvSpPr>
            <p:nvPr/>
          </p:nvSpPr>
          <p:spPr bwMode="auto">
            <a:xfrm>
              <a:off x="987" y="1038"/>
              <a:ext cx="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596" name="Line 18"/>
            <p:cNvSpPr>
              <a:spLocks noChangeShapeType="1"/>
            </p:cNvSpPr>
            <p:nvPr/>
          </p:nvSpPr>
          <p:spPr bwMode="auto">
            <a:xfrm>
              <a:off x="1011" y="3275"/>
              <a:ext cx="31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597" name="Line 19"/>
            <p:cNvSpPr>
              <a:spLocks noChangeShapeType="1"/>
            </p:cNvSpPr>
            <p:nvPr/>
          </p:nvSpPr>
          <p:spPr bwMode="auto">
            <a:xfrm flipV="1">
              <a:off x="1011" y="3275"/>
              <a:ext cx="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598" name="Line 20"/>
            <p:cNvSpPr>
              <a:spLocks noChangeShapeType="1"/>
            </p:cNvSpPr>
            <p:nvPr/>
          </p:nvSpPr>
          <p:spPr bwMode="auto">
            <a:xfrm flipV="1">
              <a:off x="1221" y="3275"/>
              <a:ext cx="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599" name="Line 21"/>
            <p:cNvSpPr>
              <a:spLocks noChangeShapeType="1"/>
            </p:cNvSpPr>
            <p:nvPr/>
          </p:nvSpPr>
          <p:spPr bwMode="auto">
            <a:xfrm flipV="1">
              <a:off x="1430" y="3275"/>
              <a:ext cx="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600" name="Line 22"/>
            <p:cNvSpPr>
              <a:spLocks noChangeShapeType="1"/>
            </p:cNvSpPr>
            <p:nvPr/>
          </p:nvSpPr>
          <p:spPr bwMode="auto">
            <a:xfrm flipV="1">
              <a:off x="1633" y="3275"/>
              <a:ext cx="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601" name="Line 23"/>
            <p:cNvSpPr>
              <a:spLocks noChangeShapeType="1"/>
            </p:cNvSpPr>
            <p:nvPr/>
          </p:nvSpPr>
          <p:spPr bwMode="auto">
            <a:xfrm flipV="1">
              <a:off x="1843" y="3275"/>
              <a:ext cx="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602" name="Line 24"/>
            <p:cNvSpPr>
              <a:spLocks noChangeShapeType="1"/>
            </p:cNvSpPr>
            <p:nvPr/>
          </p:nvSpPr>
          <p:spPr bwMode="auto">
            <a:xfrm flipV="1">
              <a:off x="2052" y="3275"/>
              <a:ext cx="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603" name="Line 25"/>
            <p:cNvSpPr>
              <a:spLocks noChangeShapeType="1"/>
            </p:cNvSpPr>
            <p:nvPr/>
          </p:nvSpPr>
          <p:spPr bwMode="auto">
            <a:xfrm flipV="1">
              <a:off x="2261" y="3275"/>
              <a:ext cx="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604" name="Line 26"/>
            <p:cNvSpPr>
              <a:spLocks noChangeShapeType="1"/>
            </p:cNvSpPr>
            <p:nvPr/>
          </p:nvSpPr>
          <p:spPr bwMode="auto">
            <a:xfrm flipV="1">
              <a:off x="2470" y="3275"/>
              <a:ext cx="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605" name="Line 27"/>
            <p:cNvSpPr>
              <a:spLocks noChangeShapeType="1"/>
            </p:cNvSpPr>
            <p:nvPr/>
          </p:nvSpPr>
          <p:spPr bwMode="auto">
            <a:xfrm flipV="1">
              <a:off x="2674" y="3275"/>
              <a:ext cx="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606" name="Line 28"/>
            <p:cNvSpPr>
              <a:spLocks noChangeShapeType="1"/>
            </p:cNvSpPr>
            <p:nvPr/>
          </p:nvSpPr>
          <p:spPr bwMode="auto">
            <a:xfrm flipV="1">
              <a:off x="2883" y="3275"/>
              <a:ext cx="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607" name="Line 29"/>
            <p:cNvSpPr>
              <a:spLocks noChangeShapeType="1"/>
            </p:cNvSpPr>
            <p:nvPr/>
          </p:nvSpPr>
          <p:spPr bwMode="auto">
            <a:xfrm flipV="1">
              <a:off x="3092" y="3275"/>
              <a:ext cx="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608" name="Line 30"/>
            <p:cNvSpPr>
              <a:spLocks noChangeShapeType="1"/>
            </p:cNvSpPr>
            <p:nvPr/>
          </p:nvSpPr>
          <p:spPr bwMode="auto">
            <a:xfrm flipV="1">
              <a:off x="3302" y="3275"/>
              <a:ext cx="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609" name="Line 31"/>
            <p:cNvSpPr>
              <a:spLocks noChangeShapeType="1"/>
            </p:cNvSpPr>
            <p:nvPr/>
          </p:nvSpPr>
          <p:spPr bwMode="auto">
            <a:xfrm flipV="1">
              <a:off x="3511" y="3275"/>
              <a:ext cx="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610" name="Line 32"/>
            <p:cNvSpPr>
              <a:spLocks noChangeShapeType="1"/>
            </p:cNvSpPr>
            <p:nvPr/>
          </p:nvSpPr>
          <p:spPr bwMode="auto">
            <a:xfrm flipV="1">
              <a:off x="3714" y="3275"/>
              <a:ext cx="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611" name="Line 33"/>
            <p:cNvSpPr>
              <a:spLocks noChangeShapeType="1"/>
            </p:cNvSpPr>
            <p:nvPr/>
          </p:nvSpPr>
          <p:spPr bwMode="auto">
            <a:xfrm flipV="1">
              <a:off x="3924" y="3275"/>
              <a:ext cx="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612" name="Line 34"/>
            <p:cNvSpPr>
              <a:spLocks noChangeShapeType="1"/>
            </p:cNvSpPr>
            <p:nvPr/>
          </p:nvSpPr>
          <p:spPr bwMode="auto">
            <a:xfrm flipV="1">
              <a:off x="4133" y="3275"/>
              <a:ext cx="1"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24613" name="Freeform 35"/>
            <p:cNvSpPr>
              <a:spLocks/>
            </p:cNvSpPr>
            <p:nvPr/>
          </p:nvSpPr>
          <p:spPr bwMode="auto">
            <a:xfrm>
              <a:off x="1633" y="1551"/>
              <a:ext cx="2291" cy="1503"/>
            </a:xfrm>
            <a:custGeom>
              <a:avLst/>
              <a:gdLst>
                <a:gd name="T0" fmla="*/ 0 w 383"/>
                <a:gd name="T1" fmla="*/ 2147483647 h 238"/>
                <a:gd name="T2" fmla="*/ 2147483647 w 383"/>
                <a:gd name="T3" fmla="*/ 2147483647 h 238"/>
                <a:gd name="T4" fmla="*/ 2147483647 w 383"/>
                <a:gd name="T5" fmla="*/ 2147483647 h 238"/>
                <a:gd name="T6" fmla="*/ 2147483647 w 383"/>
                <a:gd name="T7" fmla="*/ 2147483647 h 238"/>
                <a:gd name="T8" fmla="*/ 2147483647 w 383"/>
                <a:gd name="T9" fmla="*/ 2147483647 h 238"/>
                <a:gd name="T10" fmla="*/ 2147483647 w 383"/>
                <a:gd name="T11" fmla="*/ 2147483647 h 238"/>
                <a:gd name="T12" fmla="*/ 2147483647 w 383"/>
                <a:gd name="T13" fmla="*/ 2147483647 h 238"/>
                <a:gd name="T14" fmla="*/ 2147483647 w 383"/>
                <a:gd name="T15" fmla="*/ 2147483647 h 238"/>
                <a:gd name="T16" fmla="*/ 2147483647 w 383"/>
                <a:gd name="T17" fmla="*/ 2147483647 h 238"/>
                <a:gd name="T18" fmla="*/ 2147483647 w 383"/>
                <a:gd name="T19" fmla="*/ 2147483647 h 238"/>
                <a:gd name="T20" fmla="*/ 2147483647 w 383"/>
                <a:gd name="T21" fmla="*/ 2147483647 h 238"/>
                <a:gd name="T22" fmla="*/ 2147483647 w 383"/>
                <a:gd name="T23" fmla="*/ 0 h 2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3"/>
                <a:gd name="T37" fmla="*/ 0 h 238"/>
                <a:gd name="T38" fmla="*/ 383 w 383"/>
                <a:gd name="T39" fmla="*/ 238 h 2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3" h="238">
                  <a:moveTo>
                    <a:pt x="0" y="238"/>
                  </a:moveTo>
                  <a:lnTo>
                    <a:pt x="35" y="216"/>
                  </a:lnTo>
                  <a:lnTo>
                    <a:pt x="70" y="195"/>
                  </a:lnTo>
                  <a:lnTo>
                    <a:pt x="105" y="160"/>
                  </a:lnTo>
                  <a:lnTo>
                    <a:pt x="140" y="131"/>
                  </a:lnTo>
                  <a:lnTo>
                    <a:pt x="174" y="124"/>
                  </a:lnTo>
                  <a:lnTo>
                    <a:pt x="209" y="103"/>
                  </a:lnTo>
                  <a:lnTo>
                    <a:pt x="244" y="71"/>
                  </a:lnTo>
                  <a:lnTo>
                    <a:pt x="279" y="61"/>
                  </a:lnTo>
                  <a:lnTo>
                    <a:pt x="314" y="39"/>
                  </a:lnTo>
                  <a:lnTo>
                    <a:pt x="348" y="18"/>
                  </a:lnTo>
                  <a:lnTo>
                    <a:pt x="383" y="0"/>
                  </a:lnTo>
                </a:path>
              </a:pathLst>
            </a:cu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fr-BE"/>
            </a:p>
          </p:txBody>
        </p:sp>
        <p:sp>
          <p:nvSpPr>
            <p:cNvPr id="24614" name="Freeform 36"/>
            <p:cNvSpPr>
              <a:spLocks/>
            </p:cNvSpPr>
            <p:nvPr/>
          </p:nvSpPr>
          <p:spPr bwMode="auto">
            <a:xfrm>
              <a:off x="1633" y="1487"/>
              <a:ext cx="2291" cy="802"/>
            </a:xfrm>
            <a:custGeom>
              <a:avLst/>
              <a:gdLst>
                <a:gd name="T0" fmla="*/ 0 w 383"/>
                <a:gd name="T1" fmla="*/ 2147483647 h 127"/>
                <a:gd name="T2" fmla="*/ 2147483647 w 383"/>
                <a:gd name="T3" fmla="*/ 2147483647 h 127"/>
                <a:gd name="T4" fmla="*/ 2147483647 w 383"/>
                <a:gd name="T5" fmla="*/ 2147483647 h 127"/>
                <a:gd name="T6" fmla="*/ 2147483647 w 383"/>
                <a:gd name="T7" fmla="*/ 2147483647 h 127"/>
                <a:gd name="T8" fmla="*/ 2147483647 w 383"/>
                <a:gd name="T9" fmla="*/ 2147483647 h 127"/>
                <a:gd name="T10" fmla="*/ 2147483647 w 383"/>
                <a:gd name="T11" fmla="*/ 2147483647 h 127"/>
                <a:gd name="T12" fmla="*/ 2147483647 w 383"/>
                <a:gd name="T13" fmla="*/ 2147483647 h 127"/>
                <a:gd name="T14" fmla="*/ 2147483647 w 383"/>
                <a:gd name="T15" fmla="*/ 2147483647 h 127"/>
                <a:gd name="T16" fmla="*/ 2147483647 w 383"/>
                <a:gd name="T17" fmla="*/ 2147483647 h 127"/>
                <a:gd name="T18" fmla="*/ 2147483647 w 383"/>
                <a:gd name="T19" fmla="*/ 2147483647 h 127"/>
                <a:gd name="T20" fmla="*/ 2147483647 w 383"/>
                <a:gd name="T21" fmla="*/ 2147483647 h 127"/>
                <a:gd name="T22" fmla="*/ 2147483647 w 383"/>
                <a:gd name="T23" fmla="*/ 0 h 1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3"/>
                <a:gd name="T37" fmla="*/ 0 h 127"/>
                <a:gd name="T38" fmla="*/ 383 w 383"/>
                <a:gd name="T39" fmla="*/ 127 h 1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3" h="127">
                  <a:moveTo>
                    <a:pt x="0" y="127"/>
                  </a:moveTo>
                  <a:lnTo>
                    <a:pt x="35" y="120"/>
                  </a:lnTo>
                  <a:lnTo>
                    <a:pt x="70" y="113"/>
                  </a:lnTo>
                  <a:lnTo>
                    <a:pt x="105" y="92"/>
                  </a:lnTo>
                  <a:lnTo>
                    <a:pt x="140" y="85"/>
                  </a:lnTo>
                  <a:lnTo>
                    <a:pt x="174" y="64"/>
                  </a:lnTo>
                  <a:lnTo>
                    <a:pt x="209" y="56"/>
                  </a:lnTo>
                  <a:lnTo>
                    <a:pt x="244" y="42"/>
                  </a:lnTo>
                  <a:lnTo>
                    <a:pt x="279" y="28"/>
                  </a:lnTo>
                  <a:lnTo>
                    <a:pt x="314" y="24"/>
                  </a:lnTo>
                  <a:lnTo>
                    <a:pt x="348" y="14"/>
                  </a:lnTo>
                  <a:lnTo>
                    <a:pt x="383" y="0"/>
                  </a:lnTo>
                </a:path>
              </a:pathLst>
            </a:custGeom>
            <a:noFill/>
            <a:ln w="1905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fr-BE"/>
            </a:p>
          </p:txBody>
        </p:sp>
        <p:sp>
          <p:nvSpPr>
            <p:cNvPr id="24615" name="Freeform 37"/>
            <p:cNvSpPr>
              <a:spLocks/>
            </p:cNvSpPr>
            <p:nvPr/>
          </p:nvSpPr>
          <p:spPr bwMode="auto">
            <a:xfrm>
              <a:off x="1221" y="1355"/>
              <a:ext cx="2493" cy="398"/>
            </a:xfrm>
            <a:custGeom>
              <a:avLst/>
              <a:gdLst>
                <a:gd name="T0" fmla="*/ 0 w 417"/>
                <a:gd name="T1" fmla="*/ 2147483647 h 63"/>
                <a:gd name="T2" fmla="*/ 2147483647 w 417"/>
                <a:gd name="T3" fmla="*/ 2147483647 h 63"/>
                <a:gd name="T4" fmla="*/ 2147483647 w 417"/>
                <a:gd name="T5" fmla="*/ 2147483647 h 63"/>
                <a:gd name="T6" fmla="*/ 2147483647 w 417"/>
                <a:gd name="T7" fmla="*/ 2147483647 h 63"/>
                <a:gd name="T8" fmla="*/ 2147483647 w 417"/>
                <a:gd name="T9" fmla="*/ 2147483647 h 63"/>
                <a:gd name="T10" fmla="*/ 2147483647 w 417"/>
                <a:gd name="T11" fmla="*/ 2147483647 h 63"/>
                <a:gd name="T12" fmla="*/ 2147483647 w 417"/>
                <a:gd name="T13" fmla="*/ 2147483647 h 63"/>
                <a:gd name="T14" fmla="*/ 2147483647 w 417"/>
                <a:gd name="T15" fmla="*/ 2147483647 h 63"/>
                <a:gd name="T16" fmla="*/ 2147483647 w 417"/>
                <a:gd name="T17" fmla="*/ 2147483647 h 63"/>
                <a:gd name="T18" fmla="*/ 2147483647 w 417"/>
                <a:gd name="T19" fmla="*/ 2147483647 h 63"/>
                <a:gd name="T20" fmla="*/ 2147483647 w 417"/>
                <a:gd name="T21" fmla="*/ 2147483647 h 63"/>
                <a:gd name="T22" fmla="*/ 2147483647 w 417"/>
                <a:gd name="T23" fmla="*/ 2147483647 h 63"/>
                <a:gd name="T24" fmla="*/ 2147483647 w 417"/>
                <a:gd name="T25" fmla="*/ 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7"/>
                <a:gd name="T40" fmla="*/ 0 h 63"/>
                <a:gd name="T41" fmla="*/ 417 w 417"/>
                <a:gd name="T42" fmla="*/ 63 h 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7" h="63">
                  <a:moveTo>
                    <a:pt x="0" y="63"/>
                  </a:moveTo>
                  <a:lnTo>
                    <a:pt x="35" y="56"/>
                  </a:lnTo>
                  <a:lnTo>
                    <a:pt x="69" y="53"/>
                  </a:lnTo>
                  <a:lnTo>
                    <a:pt x="104" y="49"/>
                  </a:lnTo>
                  <a:lnTo>
                    <a:pt x="139" y="45"/>
                  </a:lnTo>
                  <a:lnTo>
                    <a:pt x="174" y="41"/>
                  </a:lnTo>
                  <a:lnTo>
                    <a:pt x="209" y="38"/>
                  </a:lnTo>
                  <a:lnTo>
                    <a:pt x="243" y="32"/>
                  </a:lnTo>
                  <a:lnTo>
                    <a:pt x="278" y="26"/>
                  </a:lnTo>
                  <a:lnTo>
                    <a:pt x="313" y="21"/>
                  </a:lnTo>
                  <a:lnTo>
                    <a:pt x="348" y="14"/>
                  </a:lnTo>
                  <a:lnTo>
                    <a:pt x="383" y="7"/>
                  </a:lnTo>
                  <a:lnTo>
                    <a:pt x="417" y="0"/>
                  </a:lnTo>
                </a:path>
              </a:pathLst>
            </a:custGeom>
            <a:noFill/>
            <a:ln w="1905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BE"/>
            </a:p>
          </p:txBody>
        </p:sp>
        <p:sp>
          <p:nvSpPr>
            <p:cNvPr id="24616" name="Freeform 38"/>
            <p:cNvSpPr>
              <a:spLocks/>
            </p:cNvSpPr>
            <p:nvPr/>
          </p:nvSpPr>
          <p:spPr bwMode="auto">
            <a:xfrm>
              <a:off x="1603" y="3022"/>
              <a:ext cx="60" cy="63"/>
            </a:xfrm>
            <a:custGeom>
              <a:avLst/>
              <a:gdLst>
                <a:gd name="T0" fmla="*/ 30 w 60"/>
                <a:gd name="T1" fmla="*/ 0 h 60"/>
                <a:gd name="T2" fmla="*/ 60 w 60"/>
                <a:gd name="T3" fmla="*/ 835 h 60"/>
                <a:gd name="T4" fmla="*/ 30 w 60"/>
                <a:gd name="T5" fmla="*/ 1654 h 60"/>
                <a:gd name="T6" fmla="*/ 0 w 60"/>
                <a:gd name="T7" fmla="*/ 835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60" y="30"/>
                  </a:lnTo>
                  <a:lnTo>
                    <a:pt x="30" y="60"/>
                  </a:lnTo>
                  <a:lnTo>
                    <a:pt x="0" y="30"/>
                  </a:lnTo>
                  <a:lnTo>
                    <a:pt x="30" y="0"/>
                  </a:lnTo>
                  <a:close/>
                </a:path>
              </a:pathLst>
            </a:custGeom>
            <a:solidFill>
              <a:srgbClr val="000080"/>
            </a:solidFill>
            <a:ln w="9525">
              <a:solidFill>
                <a:srgbClr val="000080"/>
              </a:solidFill>
              <a:round/>
              <a:headEnd/>
              <a:tailEnd/>
            </a:ln>
          </p:spPr>
          <p:txBody>
            <a:bodyPr/>
            <a:lstStyle/>
            <a:p>
              <a:endParaRPr lang="fr-BE"/>
            </a:p>
          </p:txBody>
        </p:sp>
        <p:sp>
          <p:nvSpPr>
            <p:cNvPr id="24617" name="Freeform 39"/>
            <p:cNvSpPr>
              <a:spLocks/>
            </p:cNvSpPr>
            <p:nvPr/>
          </p:nvSpPr>
          <p:spPr bwMode="auto">
            <a:xfrm>
              <a:off x="1813" y="2883"/>
              <a:ext cx="59" cy="64"/>
            </a:xfrm>
            <a:custGeom>
              <a:avLst/>
              <a:gdLst>
                <a:gd name="T0" fmla="*/ 30 w 59"/>
                <a:gd name="T1" fmla="*/ 0 h 60"/>
                <a:gd name="T2" fmla="*/ 59 w 59"/>
                <a:gd name="T3" fmla="*/ 2406 h 60"/>
                <a:gd name="T4" fmla="*/ 30 w 59"/>
                <a:gd name="T5" fmla="*/ 4886 h 60"/>
                <a:gd name="T6" fmla="*/ 0 w 59"/>
                <a:gd name="T7" fmla="*/ 2406 h 60"/>
                <a:gd name="T8" fmla="*/ 30 w 59"/>
                <a:gd name="T9" fmla="*/ 0 h 60"/>
                <a:gd name="T10" fmla="*/ 0 60000 65536"/>
                <a:gd name="T11" fmla="*/ 0 60000 65536"/>
                <a:gd name="T12" fmla="*/ 0 60000 65536"/>
                <a:gd name="T13" fmla="*/ 0 60000 65536"/>
                <a:gd name="T14" fmla="*/ 0 60000 65536"/>
                <a:gd name="T15" fmla="*/ 0 w 59"/>
                <a:gd name="T16" fmla="*/ 0 h 60"/>
                <a:gd name="T17" fmla="*/ 59 w 59"/>
                <a:gd name="T18" fmla="*/ 60 h 60"/>
              </a:gdLst>
              <a:ahLst/>
              <a:cxnLst>
                <a:cxn ang="T10">
                  <a:pos x="T0" y="T1"/>
                </a:cxn>
                <a:cxn ang="T11">
                  <a:pos x="T2" y="T3"/>
                </a:cxn>
                <a:cxn ang="T12">
                  <a:pos x="T4" y="T5"/>
                </a:cxn>
                <a:cxn ang="T13">
                  <a:pos x="T6" y="T7"/>
                </a:cxn>
                <a:cxn ang="T14">
                  <a:pos x="T8" y="T9"/>
                </a:cxn>
              </a:cxnLst>
              <a:rect l="T15" t="T16" r="T17" b="T18"/>
              <a:pathLst>
                <a:path w="59" h="60">
                  <a:moveTo>
                    <a:pt x="30" y="0"/>
                  </a:moveTo>
                  <a:lnTo>
                    <a:pt x="59" y="30"/>
                  </a:lnTo>
                  <a:lnTo>
                    <a:pt x="30" y="60"/>
                  </a:lnTo>
                  <a:lnTo>
                    <a:pt x="0" y="30"/>
                  </a:lnTo>
                  <a:lnTo>
                    <a:pt x="30" y="0"/>
                  </a:lnTo>
                  <a:close/>
                </a:path>
              </a:pathLst>
            </a:custGeom>
            <a:solidFill>
              <a:srgbClr val="000080"/>
            </a:solidFill>
            <a:ln w="9525">
              <a:solidFill>
                <a:srgbClr val="000080"/>
              </a:solidFill>
              <a:round/>
              <a:headEnd/>
              <a:tailEnd/>
            </a:ln>
          </p:spPr>
          <p:txBody>
            <a:bodyPr/>
            <a:lstStyle/>
            <a:p>
              <a:endParaRPr lang="fr-BE"/>
            </a:p>
          </p:txBody>
        </p:sp>
        <p:sp>
          <p:nvSpPr>
            <p:cNvPr id="24618" name="Freeform 40"/>
            <p:cNvSpPr>
              <a:spLocks/>
            </p:cNvSpPr>
            <p:nvPr/>
          </p:nvSpPr>
          <p:spPr bwMode="auto">
            <a:xfrm>
              <a:off x="2022" y="2751"/>
              <a:ext cx="60" cy="62"/>
            </a:xfrm>
            <a:custGeom>
              <a:avLst/>
              <a:gdLst>
                <a:gd name="T0" fmla="*/ 30 w 60"/>
                <a:gd name="T1" fmla="*/ 0 h 59"/>
                <a:gd name="T2" fmla="*/ 60 w 60"/>
                <a:gd name="T3" fmla="*/ 854 h 59"/>
                <a:gd name="T4" fmla="*/ 30 w 60"/>
                <a:gd name="T5" fmla="*/ 1710 h 59"/>
                <a:gd name="T6" fmla="*/ 0 w 60"/>
                <a:gd name="T7" fmla="*/ 854 h 59"/>
                <a:gd name="T8" fmla="*/ 30 w 60"/>
                <a:gd name="T9" fmla="*/ 0 h 59"/>
                <a:gd name="T10" fmla="*/ 0 60000 65536"/>
                <a:gd name="T11" fmla="*/ 0 60000 65536"/>
                <a:gd name="T12" fmla="*/ 0 60000 65536"/>
                <a:gd name="T13" fmla="*/ 0 60000 65536"/>
                <a:gd name="T14" fmla="*/ 0 60000 65536"/>
                <a:gd name="T15" fmla="*/ 0 w 60"/>
                <a:gd name="T16" fmla="*/ 0 h 59"/>
                <a:gd name="T17" fmla="*/ 60 w 60"/>
                <a:gd name="T18" fmla="*/ 59 h 59"/>
              </a:gdLst>
              <a:ahLst/>
              <a:cxnLst>
                <a:cxn ang="T10">
                  <a:pos x="T0" y="T1"/>
                </a:cxn>
                <a:cxn ang="T11">
                  <a:pos x="T2" y="T3"/>
                </a:cxn>
                <a:cxn ang="T12">
                  <a:pos x="T4" y="T5"/>
                </a:cxn>
                <a:cxn ang="T13">
                  <a:pos x="T6" y="T7"/>
                </a:cxn>
                <a:cxn ang="T14">
                  <a:pos x="T8" y="T9"/>
                </a:cxn>
              </a:cxnLst>
              <a:rect l="T15" t="T16" r="T17" b="T18"/>
              <a:pathLst>
                <a:path w="60" h="59">
                  <a:moveTo>
                    <a:pt x="30" y="0"/>
                  </a:moveTo>
                  <a:lnTo>
                    <a:pt x="60" y="29"/>
                  </a:lnTo>
                  <a:lnTo>
                    <a:pt x="30" y="59"/>
                  </a:lnTo>
                  <a:lnTo>
                    <a:pt x="0" y="29"/>
                  </a:lnTo>
                  <a:lnTo>
                    <a:pt x="30" y="0"/>
                  </a:lnTo>
                  <a:close/>
                </a:path>
              </a:pathLst>
            </a:custGeom>
            <a:solidFill>
              <a:srgbClr val="000080"/>
            </a:solidFill>
            <a:ln w="9525">
              <a:solidFill>
                <a:srgbClr val="000080"/>
              </a:solidFill>
              <a:round/>
              <a:headEnd/>
              <a:tailEnd/>
            </a:ln>
          </p:spPr>
          <p:txBody>
            <a:bodyPr/>
            <a:lstStyle/>
            <a:p>
              <a:endParaRPr lang="fr-BE"/>
            </a:p>
          </p:txBody>
        </p:sp>
        <p:sp>
          <p:nvSpPr>
            <p:cNvPr id="24619" name="Freeform 41"/>
            <p:cNvSpPr>
              <a:spLocks/>
            </p:cNvSpPr>
            <p:nvPr/>
          </p:nvSpPr>
          <p:spPr bwMode="auto">
            <a:xfrm>
              <a:off x="2231" y="2530"/>
              <a:ext cx="60" cy="62"/>
            </a:xfrm>
            <a:custGeom>
              <a:avLst/>
              <a:gdLst>
                <a:gd name="T0" fmla="*/ 30 w 60"/>
                <a:gd name="T1" fmla="*/ 0 h 59"/>
                <a:gd name="T2" fmla="*/ 60 w 60"/>
                <a:gd name="T3" fmla="*/ 897 h 59"/>
                <a:gd name="T4" fmla="*/ 30 w 60"/>
                <a:gd name="T5" fmla="*/ 1710 h 59"/>
                <a:gd name="T6" fmla="*/ 0 w 60"/>
                <a:gd name="T7" fmla="*/ 897 h 59"/>
                <a:gd name="T8" fmla="*/ 30 w 60"/>
                <a:gd name="T9" fmla="*/ 0 h 59"/>
                <a:gd name="T10" fmla="*/ 0 60000 65536"/>
                <a:gd name="T11" fmla="*/ 0 60000 65536"/>
                <a:gd name="T12" fmla="*/ 0 60000 65536"/>
                <a:gd name="T13" fmla="*/ 0 60000 65536"/>
                <a:gd name="T14" fmla="*/ 0 60000 65536"/>
                <a:gd name="T15" fmla="*/ 0 w 60"/>
                <a:gd name="T16" fmla="*/ 0 h 59"/>
                <a:gd name="T17" fmla="*/ 60 w 60"/>
                <a:gd name="T18" fmla="*/ 59 h 59"/>
              </a:gdLst>
              <a:ahLst/>
              <a:cxnLst>
                <a:cxn ang="T10">
                  <a:pos x="T0" y="T1"/>
                </a:cxn>
                <a:cxn ang="T11">
                  <a:pos x="T2" y="T3"/>
                </a:cxn>
                <a:cxn ang="T12">
                  <a:pos x="T4" y="T5"/>
                </a:cxn>
                <a:cxn ang="T13">
                  <a:pos x="T6" y="T7"/>
                </a:cxn>
                <a:cxn ang="T14">
                  <a:pos x="T8" y="T9"/>
                </a:cxn>
              </a:cxnLst>
              <a:rect l="T15" t="T16" r="T17" b="T18"/>
              <a:pathLst>
                <a:path w="60" h="59">
                  <a:moveTo>
                    <a:pt x="30" y="0"/>
                  </a:moveTo>
                  <a:lnTo>
                    <a:pt x="60" y="30"/>
                  </a:lnTo>
                  <a:lnTo>
                    <a:pt x="30" y="59"/>
                  </a:lnTo>
                  <a:lnTo>
                    <a:pt x="0" y="30"/>
                  </a:lnTo>
                  <a:lnTo>
                    <a:pt x="30" y="0"/>
                  </a:lnTo>
                  <a:close/>
                </a:path>
              </a:pathLst>
            </a:custGeom>
            <a:solidFill>
              <a:srgbClr val="000080"/>
            </a:solidFill>
            <a:ln w="9525">
              <a:solidFill>
                <a:srgbClr val="000080"/>
              </a:solidFill>
              <a:round/>
              <a:headEnd/>
              <a:tailEnd/>
            </a:ln>
          </p:spPr>
          <p:txBody>
            <a:bodyPr/>
            <a:lstStyle/>
            <a:p>
              <a:endParaRPr lang="fr-BE"/>
            </a:p>
          </p:txBody>
        </p:sp>
        <p:sp>
          <p:nvSpPr>
            <p:cNvPr id="24620" name="Freeform 42"/>
            <p:cNvSpPr>
              <a:spLocks/>
            </p:cNvSpPr>
            <p:nvPr/>
          </p:nvSpPr>
          <p:spPr bwMode="auto">
            <a:xfrm>
              <a:off x="2441" y="2347"/>
              <a:ext cx="59" cy="62"/>
            </a:xfrm>
            <a:custGeom>
              <a:avLst/>
              <a:gdLst>
                <a:gd name="T0" fmla="*/ 29 w 59"/>
                <a:gd name="T1" fmla="*/ 0 h 59"/>
                <a:gd name="T2" fmla="*/ 59 w 59"/>
                <a:gd name="T3" fmla="*/ 854 h 59"/>
                <a:gd name="T4" fmla="*/ 29 w 59"/>
                <a:gd name="T5" fmla="*/ 1710 h 59"/>
                <a:gd name="T6" fmla="*/ 0 w 59"/>
                <a:gd name="T7" fmla="*/ 854 h 59"/>
                <a:gd name="T8" fmla="*/ 29 w 59"/>
                <a:gd name="T9" fmla="*/ 0 h 59"/>
                <a:gd name="T10" fmla="*/ 0 60000 65536"/>
                <a:gd name="T11" fmla="*/ 0 60000 65536"/>
                <a:gd name="T12" fmla="*/ 0 60000 65536"/>
                <a:gd name="T13" fmla="*/ 0 60000 65536"/>
                <a:gd name="T14" fmla="*/ 0 60000 65536"/>
                <a:gd name="T15" fmla="*/ 0 w 59"/>
                <a:gd name="T16" fmla="*/ 0 h 59"/>
                <a:gd name="T17" fmla="*/ 59 w 59"/>
                <a:gd name="T18" fmla="*/ 59 h 59"/>
              </a:gdLst>
              <a:ahLst/>
              <a:cxnLst>
                <a:cxn ang="T10">
                  <a:pos x="T0" y="T1"/>
                </a:cxn>
                <a:cxn ang="T11">
                  <a:pos x="T2" y="T3"/>
                </a:cxn>
                <a:cxn ang="T12">
                  <a:pos x="T4" y="T5"/>
                </a:cxn>
                <a:cxn ang="T13">
                  <a:pos x="T6" y="T7"/>
                </a:cxn>
                <a:cxn ang="T14">
                  <a:pos x="T8" y="T9"/>
                </a:cxn>
              </a:cxnLst>
              <a:rect l="T15" t="T16" r="T17" b="T18"/>
              <a:pathLst>
                <a:path w="59" h="59">
                  <a:moveTo>
                    <a:pt x="29" y="0"/>
                  </a:moveTo>
                  <a:lnTo>
                    <a:pt x="59" y="29"/>
                  </a:lnTo>
                  <a:lnTo>
                    <a:pt x="29" y="59"/>
                  </a:lnTo>
                  <a:lnTo>
                    <a:pt x="0" y="29"/>
                  </a:lnTo>
                  <a:lnTo>
                    <a:pt x="29" y="0"/>
                  </a:lnTo>
                  <a:close/>
                </a:path>
              </a:pathLst>
            </a:custGeom>
            <a:solidFill>
              <a:srgbClr val="000080"/>
            </a:solidFill>
            <a:ln w="9525">
              <a:solidFill>
                <a:srgbClr val="000080"/>
              </a:solidFill>
              <a:round/>
              <a:headEnd/>
              <a:tailEnd/>
            </a:ln>
          </p:spPr>
          <p:txBody>
            <a:bodyPr/>
            <a:lstStyle/>
            <a:p>
              <a:endParaRPr lang="fr-BE"/>
            </a:p>
          </p:txBody>
        </p:sp>
        <p:sp>
          <p:nvSpPr>
            <p:cNvPr id="24621" name="Freeform 43"/>
            <p:cNvSpPr>
              <a:spLocks/>
            </p:cNvSpPr>
            <p:nvPr/>
          </p:nvSpPr>
          <p:spPr bwMode="auto">
            <a:xfrm>
              <a:off x="2644" y="2302"/>
              <a:ext cx="60" cy="64"/>
            </a:xfrm>
            <a:custGeom>
              <a:avLst/>
              <a:gdLst>
                <a:gd name="T0" fmla="*/ 30 w 60"/>
                <a:gd name="T1" fmla="*/ 0 h 60"/>
                <a:gd name="T2" fmla="*/ 60 w 60"/>
                <a:gd name="T3" fmla="*/ 2406 h 60"/>
                <a:gd name="T4" fmla="*/ 30 w 60"/>
                <a:gd name="T5" fmla="*/ 4886 h 60"/>
                <a:gd name="T6" fmla="*/ 0 w 60"/>
                <a:gd name="T7" fmla="*/ 2406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60" y="30"/>
                  </a:lnTo>
                  <a:lnTo>
                    <a:pt x="30" y="60"/>
                  </a:lnTo>
                  <a:lnTo>
                    <a:pt x="0" y="30"/>
                  </a:lnTo>
                  <a:lnTo>
                    <a:pt x="30" y="0"/>
                  </a:lnTo>
                  <a:close/>
                </a:path>
              </a:pathLst>
            </a:custGeom>
            <a:solidFill>
              <a:srgbClr val="000080"/>
            </a:solidFill>
            <a:ln w="9525">
              <a:solidFill>
                <a:srgbClr val="000080"/>
              </a:solidFill>
              <a:round/>
              <a:headEnd/>
              <a:tailEnd/>
            </a:ln>
          </p:spPr>
          <p:txBody>
            <a:bodyPr/>
            <a:lstStyle/>
            <a:p>
              <a:endParaRPr lang="fr-BE"/>
            </a:p>
          </p:txBody>
        </p:sp>
        <p:sp>
          <p:nvSpPr>
            <p:cNvPr id="24622" name="Freeform 44"/>
            <p:cNvSpPr>
              <a:spLocks/>
            </p:cNvSpPr>
            <p:nvPr/>
          </p:nvSpPr>
          <p:spPr bwMode="auto">
            <a:xfrm>
              <a:off x="2853" y="2170"/>
              <a:ext cx="60" cy="62"/>
            </a:xfrm>
            <a:custGeom>
              <a:avLst/>
              <a:gdLst>
                <a:gd name="T0" fmla="*/ 30 w 60"/>
                <a:gd name="T1" fmla="*/ 0 h 59"/>
                <a:gd name="T2" fmla="*/ 60 w 60"/>
                <a:gd name="T3" fmla="*/ 854 h 59"/>
                <a:gd name="T4" fmla="*/ 30 w 60"/>
                <a:gd name="T5" fmla="*/ 1710 h 59"/>
                <a:gd name="T6" fmla="*/ 0 w 60"/>
                <a:gd name="T7" fmla="*/ 854 h 59"/>
                <a:gd name="T8" fmla="*/ 30 w 60"/>
                <a:gd name="T9" fmla="*/ 0 h 59"/>
                <a:gd name="T10" fmla="*/ 0 60000 65536"/>
                <a:gd name="T11" fmla="*/ 0 60000 65536"/>
                <a:gd name="T12" fmla="*/ 0 60000 65536"/>
                <a:gd name="T13" fmla="*/ 0 60000 65536"/>
                <a:gd name="T14" fmla="*/ 0 60000 65536"/>
                <a:gd name="T15" fmla="*/ 0 w 60"/>
                <a:gd name="T16" fmla="*/ 0 h 59"/>
                <a:gd name="T17" fmla="*/ 60 w 60"/>
                <a:gd name="T18" fmla="*/ 59 h 59"/>
              </a:gdLst>
              <a:ahLst/>
              <a:cxnLst>
                <a:cxn ang="T10">
                  <a:pos x="T0" y="T1"/>
                </a:cxn>
                <a:cxn ang="T11">
                  <a:pos x="T2" y="T3"/>
                </a:cxn>
                <a:cxn ang="T12">
                  <a:pos x="T4" y="T5"/>
                </a:cxn>
                <a:cxn ang="T13">
                  <a:pos x="T6" y="T7"/>
                </a:cxn>
                <a:cxn ang="T14">
                  <a:pos x="T8" y="T9"/>
                </a:cxn>
              </a:cxnLst>
              <a:rect l="T15" t="T16" r="T17" b="T18"/>
              <a:pathLst>
                <a:path w="60" h="59">
                  <a:moveTo>
                    <a:pt x="30" y="0"/>
                  </a:moveTo>
                  <a:lnTo>
                    <a:pt x="60" y="29"/>
                  </a:lnTo>
                  <a:lnTo>
                    <a:pt x="30" y="59"/>
                  </a:lnTo>
                  <a:lnTo>
                    <a:pt x="0" y="29"/>
                  </a:lnTo>
                  <a:lnTo>
                    <a:pt x="30" y="0"/>
                  </a:lnTo>
                  <a:close/>
                </a:path>
              </a:pathLst>
            </a:custGeom>
            <a:solidFill>
              <a:srgbClr val="000080"/>
            </a:solidFill>
            <a:ln w="9525">
              <a:solidFill>
                <a:srgbClr val="000080"/>
              </a:solidFill>
              <a:round/>
              <a:headEnd/>
              <a:tailEnd/>
            </a:ln>
          </p:spPr>
          <p:txBody>
            <a:bodyPr/>
            <a:lstStyle/>
            <a:p>
              <a:endParaRPr lang="fr-BE"/>
            </a:p>
          </p:txBody>
        </p:sp>
        <p:sp>
          <p:nvSpPr>
            <p:cNvPr id="24623" name="Freeform 45"/>
            <p:cNvSpPr>
              <a:spLocks/>
            </p:cNvSpPr>
            <p:nvPr/>
          </p:nvSpPr>
          <p:spPr bwMode="auto">
            <a:xfrm>
              <a:off x="3063" y="1968"/>
              <a:ext cx="59" cy="62"/>
            </a:xfrm>
            <a:custGeom>
              <a:avLst/>
              <a:gdLst>
                <a:gd name="T0" fmla="*/ 29 w 59"/>
                <a:gd name="T1" fmla="*/ 0 h 59"/>
                <a:gd name="T2" fmla="*/ 59 w 59"/>
                <a:gd name="T3" fmla="*/ 854 h 59"/>
                <a:gd name="T4" fmla="*/ 29 w 59"/>
                <a:gd name="T5" fmla="*/ 1710 h 59"/>
                <a:gd name="T6" fmla="*/ 0 w 59"/>
                <a:gd name="T7" fmla="*/ 854 h 59"/>
                <a:gd name="T8" fmla="*/ 29 w 59"/>
                <a:gd name="T9" fmla="*/ 0 h 59"/>
                <a:gd name="T10" fmla="*/ 0 60000 65536"/>
                <a:gd name="T11" fmla="*/ 0 60000 65536"/>
                <a:gd name="T12" fmla="*/ 0 60000 65536"/>
                <a:gd name="T13" fmla="*/ 0 60000 65536"/>
                <a:gd name="T14" fmla="*/ 0 60000 65536"/>
                <a:gd name="T15" fmla="*/ 0 w 59"/>
                <a:gd name="T16" fmla="*/ 0 h 59"/>
                <a:gd name="T17" fmla="*/ 59 w 59"/>
                <a:gd name="T18" fmla="*/ 59 h 59"/>
              </a:gdLst>
              <a:ahLst/>
              <a:cxnLst>
                <a:cxn ang="T10">
                  <a:pos x="T0" y="T1"/>
                </a:cxn>
                <a:cxn ang="T11">
                  <a:pos x="T2" y="T3"/>
                </a:cxn>
                <a:cxn ang="T12">
                  <a:pos x="T4" y="T5"/>
                </a:cxn>
                <a:cxn ang="T13">
                  <a:pos x="T6" y="T7"/>
                </a:cxn>
                <a:cxn ang="T14">
                  <a:pos x="T8" y="T9"/>
                </a:cxn>
              </a:cxnLst>
              <a:rect l="T15" t="T16" r="T17" b="T18"/>
              <a:pathLst>
                <a:path w="59" h="59">
                  <a:moveTo>
                    <a:pt x="29" y="0"/>
                  </a:moveTo>
                  <a:lnTo>
                    <a:pt x="59" y="29"/>
                  </a:lnTo>
                  <a:lnTo>
                    <a:pt x="29" y="59"/>
                  </a:lnTo>
                  <a:lnTo>
                    <a:pt x="0" y="29"/>
                  </a:lnTo>
                  <a:lnTo>
                    <a:pt x="29" y="0"/>
                  </a:lnTo>
                  <a:close/>
                </a:path>
              </a:pathLst>
            </a:custGeom>
            <a:solidFill>
              <a:srgbClr val="000080"/>
            </a:solidFill>
            <a:ln w="9525">
              <a:solidFill>
                <a:srgbClr val="000080"/>
              </a:solidFill>
              <a:round/>
              <a:headEnd/>
              <a:tailEnd/>
            </a:ln>
          </p:spPr>
          <p:txBody>
            <a:bodyPr/>
            <a:lstStyle/>
            <a:p>
              <a:endParaRPr lang="fr-BE"/>
            </a:p>
          </p:txBody>
        </p:sp>
        <p:sp>
          <p:nvSpPr>
            <p:cNvPr id="24624" name="Freeform 46"/>
            <p:cNvSpPr>
              <a:spLocks/>
            </p:cNvSpPr>
            <p:nvPr/>
          </p:nvSpPr>
          <p:spPr bwMode="auto">
            <a:xfrm>
              <a:off x="3272" y="1904"/>
              <a:ext cx="60" cy="64"/>
            </a:xfrm>
            <a:custGeom>
              <a:avLst/>
              <a:gdLst>
                <a:gd name="T0" fmla="*/ 30 w 60"/>
                <a:gd name="T1" fmla="*/ 0 h 60"/>
                <a:gd name="T2" fmla="*/ 60 w 60"/>
                <a:gd name="T3" fmla="*/ 2406 h 60"/>
                <a:gd name="T4" fmla="*/ 30 w 60"/>
                <a:gd name="T5" fmla="*/ 4886 h 60"/>
                <a:gd name="T6" fmla="*/ 0 w 60"/>
                <a:gd name="T7" fmla="*/ 2406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60" y="30"/>
                  </a:lnTo>
                  <a:lnTo>
                    <a:pt x="30" y="60"/>
                  </a:lnTo>
                  <a:lnTo>
                    <a:pt x="0" y="30"/>
                  </a:lnTo>
                  <a:lnTo>
                    <a:pt x="30" y="0"/>
                  </a:lnTo>
                  <a:close/>
                </a:path>
              </a:pathLst>
            </a:custGeom>
            <a:solidFill>
              <a:srgbClr val="000080"/>
            </a:solidFill>
            <a:ln w="9525">
              <a:solidFill>
                <a:srgbClr val="000080"/>
              </a:solidFill>
              <a:round/>
              <a:headEnd/>
              <a:tailEnd/>
            </a:ln>
          </p:spPr>
          <p:txBody>
            <a:bodyPr/>
            <a:lstStyle/>
            <a:p>
              <a:endParaRPr lang="fr-BE"/>
            </a:p>
          </p:txBody>
        </p:sp>
        <p:sp>
          <p:nvSpPr>
            <p:cNvPr id="24625" name="Freeform 47"/>
            <p:cNvSpPr>
              <a:spLocks/>
            </p:cNvSpPr>
            <p:nvPr/>
          </p:nvSpPr>
          <p:spPr bwMode="auto">
            <a:xfrm>
              <a:off x="3481" y="1765"/>
              <a:ext cx="60" cy="63"/>
            </a:xfrm>
            <a:custGeom>
              <a:avLst/>
              <a:gdLst>
                <a:gd name="T0" fmla="*/ 30 w 60"/>
                <a:gd name="T1" fmla="*/ 0 h 59"/>
                <a:gd name="T2" fmla="*/ 60 w 60"/>
                <a:gd name="T3" fmla="*/ 2499 h 59"/>
                <a:gd name="T4" fmla="*/ 30 w 60"/>
                <a:gd name="T5" fmla="*/ 5131 h 59"/>
                <a:gd name="T6" fmla="*/ 0 w 60"/>
                <a:gd name="T7" fmla="*/ 2499 h 59"/>
                <a:gd name="T8" fmla="*/ 30 w 60"/>
                <a:gd name="T9" fmla="*/ 0 h 59"/>
                <a:gd name="T10" fmla="*/ 0 60000 65536"/>
                <a:gd name="T11" fmla="*/ 0 60000 65536"/>
                <a:gd name="T12" fmla="*/ 0 60000 65536"/>
                <a:gd name="T13" fmla="*/ 0 60000 65536"/>
                <a:gd name="T14" fmla="*/ 0 60000 65536"/>
                <a:gd name="T15" fmla="*/ 0 w 60"/>
                <a:gd name="T16" fmla="*/ 0 h 59"/>
                <a:gd name="T17" fmla="*/ 60 w 60"/>
                <a:gd name="T18" fmla="*/ 59 h 59"/>
              </a:gdLst>
              <a:ahLst/>
              <a:cxnLst>
                <a:cxn ang="T10">
                  <a:pos x="T0" y="T1"/>
                </a:cxn>
                <a:cxn ang="T11">
                  <a:pos x="T2" y="T3"/>
                </a:cxn>
                <a:cxn ang="T12">
                  <a:pos x="T4" y="T5"/>
                </a:cxn>
                <a:cxn ang="T13">
                  <a:pos x="T6" y="T7"/>
                </a:cxn>
                <a:cxn ang="T14">
                  <a:pos x="T8" y="T9"/>
                </a:cxn>
              </a:cxnLst>
              <a:rect l="T15" t="T16" r="T17" b="T18"/>
              <a:pathLst>
                <a:path w="60" h="59">
                  <a:moveTo>
                    <a:pt x="30" y="0"/>
                  </a:moveTo>
                  <a:lnTo>
                    <a:pt x="60" y="29"/>
                  </a:lnTo>
                  <a:lnTo>
                    <a:pt x="30" y="59"/>
                  </a:lnTo>
                  <a:lnTo>
                    <a:pt x="0" y="29"/>
                  </a:lnTo>
                  <a:lnTo>
                    <a:pt x="30" y="0"/>
                  </a:lnTo>
                  <a:close/>
                </a:path>
              </a:pathLst>
            </a:custGeom>
            <a:solidFill>
              <a:srgbClr val="000080"/>
            </a:solidFill>
            <a:ln w="9525">
              <a:solidFill>
                <a:srgbClr val="000080"/>
              </a:solidFill>
              <a:round/>
              <a:headEnd/>
              <a:tailEnd/>
            </a:ln>
          </p:spPr>
          <p:txBody>
            <a:bodyPr/>
            <a:lstStyle/>
            <a:p>
              <a:endParaRPr lang="fr-BE"/>
            </a:p>
          </p:txBody>
        </p:sp>
        <p:sp>
          <p:nvSpPr>
            <p:cNvPr id="24626" name="Freeform 48"/>
            <p:cNvSpPr>
              <a:spLocks/>
            </p:cNvSpPr>
            <p:nvPr/>
          </p:nvSpPr>
          <p:spPr bwMode="auto">
            <a:xfrm>
              <a:off x="3684" y="1632"/>
              <a:ext cx="60" cy="64"/>
            </a:xfrm>
            <a:custGeom>
              <a:avLst/>
              <a:gdLst>
                <a:gd name="T0" fmla="*/ 30 w 60"/>
                <a:gd name="T1" fmla="*/ 0 h 60"/>
                <a:gd name="T2" fmla="*/ 60 w 60"/>
                <a:gd name="T3" fmla="*/ 2406 h 60"/>
                <a:gd name="T4" fmla="*/ 30 w 60"/>
                <a:gd name="T5" fmla="*/ 4886 h 60"/>
                <a:gd name="T6" fmla="*/ 0 w 60"/>
                <a:gd name="T7" fmla="*/ 2406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60" y="30"/>
                  </a:lnTo>
                  <a:lnTo>
                    <a:pt x="30" y="60"/>
                  </a:lnTo>
                  <a:lnTo>
                    <a:pt x="0" y="30"/>
                  </a:lnTo>
                  <a:lnTo>
                    <a:pt x="30" y="0"/>
                  </a:lnTo>
                  <a:close/>
                </a:path>
              </a:pathLst>
            </a:custGeom>
            <a:solidFill>
              <a:srgbClr val="000080"/>
            </a:solidFill>
            <a:ln w="9525">
              <a:solidFill>
                <a:srgbClr val="000080"/>
              </a:solidFill>
              <a:round/>
              <a:headEnd/>
              <a:tailEnd/>
            </a:ln>
          </p:spPr>
          <p:txBody>
            <a:bodyPr/>
            <a:lstStyle/>
            <a:p>
              <a:endParaRPr lang="fr-BE"/>
            </a:p>
          </p:txBody>
        </p:sp>
        <p:sp>
          <p:nvSpPr>
            <p:cNvPr id="24627" name="Freeform 49"/>
            <p:cNvSpPr>
              <a:spLocks/>
            </p:cNvSpPr>
            <p:nvPr/>
          </p:nvSpPr>
          <p:spPr bwMode="auto">
            <a:xfrm>
              <a:off x="3894" y="1519"/>
              <a:ext cx="60" cy="63"/>
            </a:xfrm>
            <a:custGeom>
              <a:avLst/>
              <a:gdLst>
                <a:gd name="T0" fmla="*/ 30 w 60"/>
                <a:gd name="T1" fmla="*/ 0 h 60"/>
                <a:gd name="T2" fmla="*/ 60 w 60"/>
                <a:gd name="T3" fmla="*/ 835 h 60"/>
                <a:gd name="T4" fmla="*/ 30 w 60"/>
                <a:gd name="T5" fmla="*/ 1654 h 60"/>
                <a:gd name="T6" fmla="*/ 0 w 60"/>
                <a:gd name="T7" fmla="*/ 835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60" y="30"/>
                  </a:lnTo>
                  <a:lnTo>
                    <a:pt x="30" y="60"/>
                  </a:lnTo>
                  <a:lnTo>
                    <a:pt x="0" y="30"/>
                  </a:lnTo>
                  <a:lnTo>
                    <a:pt x="30" y="0"/>
                  </a:lnTo>
                  <a:close/>
                </a:path>
              </a:pathLst>
            </a:custGeom>
            <a:solidFill>
              <a:srgbClr val="000080"/>
            </a:solidFill>
            <a:ln w="9525">
              <a:solidFill>
                <a:srgbClr val="000080"/>
              </a:solidFill>
              <a:round/>
              <a:headEnd/>
              <a:tailEnd/>
            </a:ln>
          </p:spPr>
          <p:txBody>
            <a:bodyPr/>
            <a:lstStyle/>
            <a:p>
              <a:endParaRPr lang="fr-BE"/>
            </a:p>
          </p:txBody>
        </p:sp>
        <p:sp>
          <p:nvSpPr>
            <p:cNvPr id="24628" name="Rectangle 50"/>
            <p:cNvSpPr>
              <a:spLocks noChangeArrowheads="1"/>
            </p:cNvSpPr>
            <p:nvPr/>
          </p:nvSpPr>
          <p:spPr bwMode="auto">
            <a:xfrm>
              <a:off x="1603" y="2258"/>
              <a:ext cx="54" cy="57"/>
            </a:xfrm>
            <a:prstGeom prst="rect">
              <a:avLst/>
            </a:prstGeom>
            <a:solidFill>
              <a:srgbClr val="FF00FF"/>
            </a:solidFill>
            <a:ln w="9525">
              <a:solidFill>
                <a:srgbClr val="FF00FF"/>
              </a:solidFill>
              <a:miter lim="800000"/>
              <a:headEnd/>
              <a:tailEnd/>
            </a:ln>
          </p:spPr>
          <p:txBody>
            <a:bodyPr/>
            <a:lstStyle/>
            <a:p>
              <a:endParaRPr lang="en-US"/>
            </a:p>
          </p:txBody>
        </p:sp>
        <p:sp>
          <p:nvSpPr>
            <p:cNvPr id="24629" name="Rectangle 51"/>
            <p:cNvSpPr>
              <a:spLocks noChangeArrowheads="1"/>
            </p:cNvSpPr>
            <p:nvPr/>
          </p:nvSpPr>
          <p:spPr bwMode="auto">
            <a:xfrm>
              <a:off x="1813" y="2213"/>
              <a:ext cx="54" cy="57"/>
            </a:xfrm>
            <a:prstGeom prst="rect">
              <a:avLst/>
            </a:prstGeom>
            <a:solidFill>
              <a:srgbClr val="FF00FF"/>
            </a:solidFill>
            <a:ln w="9525">
              <a:solidFill>
                <a:srgbClr val="FF00FF"/>
              </a:solidFill>
              <a:miter lim="800000"/>
              <a:headEnd/>
              <a:tailEnd/>
            </a:ln>
          </p:spPr>
          <p:txBody>
            <a:bodyPr/>
            <a:lstStyle/>
            <a:p>
              <a:endParaRPr lang="en-US"/>
            </a:p>
          </p:txBody>
        </p:sp>
        <p:sp>
          <p:nvSpPr>
            <p:cNvPr id="24630" name="Rectangle 52"/>
            <p:cNvSpPr>
              <a:spLocks noChangeArrowheads="1"/>
            </p:cNvSpPr>
            <p:nvPr/>
          </p:nvSpPr>
          <p:spPr bwMode="auto">
            <a:xfrm>
              <a:off x="2022" y="2170"/>
              <a:ext cx="54" cy="56"/>
            </a:xfrm>
            <a:prstGeom prst="rect">
              <a:avLst/>
            </a:prstGeom>
            <a:solidFill>
              <a:srgbClr val="FF00FF"/>
            </a:solidFill>
            <a:ln w="9525">
              <a:solidFill>
                <a:srgbClr val="FF00FF"/>
              </a:solidFill>
              <a:miter lim="800000"/>
              <a:headEnd/>
              <a:tailEnd/>
            </a:ln>
          </p:spPr>
          <p:txBody>
            <a:bodyPr/>
            <a:lstStyle/>
            <a:p>
              <a:endParaRPr lang="en-US"/>
            </a:p>
          </p:txBody>
        </p:sp>
        <p:sp>
          <p:nvSpPr>
            <p:cNvPr id="24631" name="Rectangle 53"/>
            <p:cNvSpPr>
              <a:spLocks noChangeArrowheads="1"/>
            </p:cNvSpPr>
            <p:nvPr/>
          </p:nvSpPr>
          <p:spPr bwMode="auto">
            <a:xfrm>
              <a:off x="2231" y="2036"/>
              <a:ext cx="54" cy="58"/>
            </a:xfrm>
            <a:prstGeom prst="rect">
              <a:avLst/>
            </a:prstGeom>
            <a:solidFill>
              <a:srgbClr val="FF00FF"/>
            </a:solidFill>
            <a:ln w="9525">
              <a:solidFill>
                <a:srgbClr val="FF00FF"/>
              </a:solidFill>
              <a:miter lim="800000"/>
              <a:headEnd/>
              <a:tailEnd/>
            </a:ln>
          </p:spPr>
          <p:txBody>
            <a:bodyPr/>
            <a:lstStyle/>
            <a:p>
              <a:endParaRPr lang="en-US"/>
            </a:p>
          </p:txBody>
        </p:sp>
        <p:sp>
          <p:nvSpPr>
            <p:cNvPr id="24632" name="Rectangle 54"/>
            <p:cNvSpPr>
              <a:spLocks noChangeArrowheads="1"/>
            </p:cNvSpPr>
            <p:nvPr/>
          </p:nvSpPr>
          <p:spPr bwMode="auto">
            <a:xfrm>
              <a:off x="2441" y="1992"/>
              <a:ext cx="53" cy="57"/>
            </a:xfrm>
            <a:prstGeom prst="rect">
              <a:avLst/>
            </a:prstGeom>
            <a:solidFill>
              <a:srgbClr val="FF00FF"/>
            </a:solidFill>
            <a:ln w="9525">
              <a:solidFill>
                <a:srgbClr val="FF00FF"/>
              </a:solidFill>
              <a:miter lim="800000"/>
              <a:headEnd/>
              <a:tailEnd/>
            </a:ln>
          </p:spPr>
          <p:txBody>
            <a:bodyPr/>
            <a:lstStyle/>
            <a:p>
              <a:endParaRPr lang="en-US"/>
            </a:p>
          </p:txBody>
        </p:sp>
        <p:sp>
          <p:nvSpPr>
            <p:cNvPr id="24633" name="Rectangle 55"/>
            <p:cNvSpPr>
              <a:spLocks noChangeArrowheads="1"/>
            </p:cNvSpPr>
            <p:nvPr/>
          </p:nvSpPr>
          <p:spPr bwMode="auto">
            <a:xfrm>
              <a:off x="2644" y="1860"/>
              <a:ext cx="54" cy="57"/>
            </a:xfrm>
            <a:prstGeom prst="rect">
              <a:avLst/>
            </a:prstGeom>
            <a:solidFill>
              <a:srgbClr val="FF00FF"/>
            </a:solidFill>
            <a:ln w="9525">
              <a:solidFill>
                <a:srgbClr val="FF00FF"/>
              </a:solidFill>
              <a:miter lim="800000"/>
              <a:headEnd/>
              <a:tailEnd/>
            </a:ln>
          </p:spPr>
          <p:txBody>
            <a:bodyPr/>
            <a:lstStyle/>
            <a:p>
              <a:endParaRPr lang="en-US"/>
            </a:p>
          </p:txBody>
        </p:sp>
        <p:sp>
          <p:nvSpPr>
            <p:cNvPr id="24634" name="Rectangle 56"/>
            <p:cNvSpPr>
              <a:spLocks noChangeArrowheads="1"/>
            </p:cNvSpPr>
            <p:nvPr/>
          </p:nvSpPr>
          <p:spPr bwMode="auto">
            <a:xfrm>
              <a:off x="2853" y="1809"/>
              <a:ext cx="54" cy="57"/>
            </a:xfrm>
            <a:prstGeom prst="rect">
              <a:avLst/>
            </a:prstGeom>
            <a:solidFill>
              <a:srgbClr val="FF00FF"/>
            </a:solidFill>
            <a:ln w="9525">
              <a:solidFill>
                <a:srgbClr val="FF00FF"/>
              </a:solidFill>
              <a:miter lim="800000"/>
              <a:headEnd/>
              <a:tailEnd/>
            </a:ln>
          </p:spPr>
          <p:txBody>
            <a:bodyPr/>
            <a:lstStyle/>
            <a:p>
              <a:endParaRPr lang="en-US"/>
            </a:p>
          </p:txBody>
        </p:sp>
        <p:sp>
          <p:nvSpPr>
            <p:cNvPr id="24635" name="Rectangle 57"/>
            <p:cNvSpPr>
              <a:spLocks noChangeArrowheads="1"/>
            </p:cNvSpPr>
            <p:nvPr/>
          </p:nvSpPr>
          <p:spPr bwMode="auto">
            <a:xfrm>
              <a:off x="3063" y="1721"/>
              <a:ext cx="53" cy="57"/>
            </a:xfrm>
            <a:prstGeom prst="rect">
              <a:avLst/>
            </a:prstGeom>
            <a:solidFill>
              <a:srgbClr val="FF00FF"/>
            </a:solidFill>
            <a:ln w="9525">
              <a:solidFill>
                <a:srgbClr val="FF00FF"/>
              </a:solidFill>
              <a:miter lim="800000"/>
              <a:headEnd/>
              <a:tailEnd/>
            </a:ln>
          </p:spPr>
          <p:txBody>
            <a:bodyPr/>
            <a:lstStyle/>
            <a:p>
              <a:endParaRPr lang="en-US"/>
            </a:p>
          </p:txBody>
        </p:sp>
        <p:sp>
          <p:nvSpPr>
            <p:cNvPr id="24636" name="Rectangle 58"/>
            <p:cNvSpPr>
              <a:spLocks noChangeArrowheads="1"/>
            </p:cNvSpPr>
            <p:nvPr/>
          </p:nvSpPr>
          <p:spPr bwMode="auto">
            <a:xfrm>
              <a:off x="3272" y="1632"/>
              <a:ext cx="54" cy="57"/>
            </a:xfrm>
            <a:prstGeom prst="rect">
              <a:avLst/>
            </a:prstGeom>
            <a:solidFill>
              <a:srgbClr val="FF00FF"/>
            </a:solidFill>
            <a:ln w="9525">
              <a:solidFill>
                <a:srgbClr val="FF00FF"/>
              </a:solidFill>
              <a:miter lim="800000"/>
              <a:headEnd/>
              <a:tailEnd/>
            </a:ln>
          </p:spPr>
          <p:txBody>
            <a:bodyPr/>
            <a:lstStyle/>
            <a:p>
              <a:endParaRPr lang="en-US"/>
            </a:p>
          </p:txBody>
        </p:sp>
        <p:sp>
          <p:nvSpPr>
            <p:cNvPr id="24637" name="Rectangle 59"/>
            <p:cNvSpPr>
              <a:spLocks noChangeArrowheads="1"/>
            </p:cNvSpPr>
            <p:nvPr/>
          </p:nvSpPr>
          <p:spPr bwMode="auto">
            <a:xfrm>
              <a:off x="3481" y="1607"/>
              <a:ext cx="54" cy="57"/>
            </a:xfrm>
            <a:prstGeom prst="rect">
              <a:avLst/>
            </a:prstGeom>
            <a:solidFill>
              <a:srgbClr val="FF00FF"/>
            </a:solidFill>
            <a:ln w="9525">
              <a:solidFill>
                <a:srgbClr val="FF00FF"/>
              </a:solidFill>
              <a:miter lim="800000"/>
              <a:headEnd/>
              <a:tailEnd/>
            </a:ln>
          </p:spPr>
          <p:txBody>
            <a:bodyPr/>
            <a:lstStyle/>
            <a:p>
              <a:endParaRPr lang="en-US"/>
            </a:p>
          </p:txBody>
        </p:sp>
        <p:sp>
          <p:nvSpPr>
            <p:cNvPr id="24638" name="Rectangle 60"/>
            <p:cNvSpPr>
              <a:spLocks noChangeArrowheads="1"/>
            </p:cNvSpPr>
            <p:nvPr/>
          </p:nvSpPr>
          <p:spPr bwMode="auto">
            <a:xfrm>
              <a:off x="3684" y="1544"/>
              <a:ext cx="54" cy="56"/>
            </a:xfrm>
            <a:prstGeom prst="rect">
              <a:avLst/>
            </a:prstGeom>
            <a:solidFill>
              <a:srgbClr val="FF00FF"/>
            </a:solidFill>
            <a:ln w="9525">
              <a:solidFill>
                <a:srgbClr val="FF00FF"/>
              </a:solidFill>
              <a:miter lim="800000"/>
              <a:headEnd/>
              <a:tailEnd/>
            </a:ln>
          </p:spPr>
          <p:txBody>
            <a:bodyPr/>
            <a:lstStyle/>
            <a:p>
              <a:endParaRPr lang="en-US"/>
            </a:p>
          </p:txBody>
        </p:sp>
        <p:sp>
          <p:nvSpPr>
            <p:cNvPr id="24639" name="Rectangle 61"/>
            <p:cNvSpPr>
              <a:spLocks noChangeArrowheads="1"/>
            </p:cNvSpPr>
            <p:nvPr/>
          </p:nvSpPr>
          <p:spPr bwMode="auto">
            <a:xfrm>
              <a:off x="3894" y="1455"/>
              <a:ext cx="54" cy="58"/>
            </a:xfrm>
            <a:prstGeom prst="rect">
              <a:avLst/>
            </a:prstGeom>
            <a:solidFill>
              <a:srgbClr val="FF00FF"/>
            </a:solidFill>
            <a:ln w="9525">
              <a:solidFill>
                <a:srgbClr val="FF00FF"/>
              </a:solidFill>
              <a:miter lim="800000"/>
              <a:headEnd/>
              <a:tailEnd/>
            </a:ln>
          </p:spPr>
          <p:txBody>
            <a:bodyPr/>
            <a:lstStyle/>
            <a:p>
              <a:endParaRPr lang="en-US"/>
            </a:p>
          </p:txBody>
        </p:sp>
        <p:sp>
          <p:nvSpPr>
            <p:cNvPr id="24640" name="Freeform 62"/>
            <p:cNvSpPr>
              <a:spLocks/>
            </p:cNvSpPr>
            <p:nvPr/>
          </p:nvSpPr>
          <p:spPr bwMode="auto">
            <a:xfrm>
              <a:off x="1191" y="1721"/>
              <a:ext cx="60" cy="64"/>
            </a:xfrm>
            <a:custGeom>
              <a:avLst/>
              <a:gdLst>
                <a:gd name="T0" fmla="*/ 30 w 60"/>
                <a:gd name="T1" fmla="*/ 0 h 60"/>
                <a:gd name="T2" fmla="*/ 60 w 60"/>
                <a:gd name="T3" fmla="*/ 4886 h 60"/>
                <a:gd name="T4" fmla="*/ 0 w 60"/>
                <a:gd name="T5" fmla="*/ 4886 h 60"/>
                <a:gd name="T6" fmla="*/ 30 w 60"/>
                <a:gd name="T7" fmla="*/ 0 h 60"/>
                <a:gd name="T8" fmla="*/ 0 60000 65536"/>
                <a:gd name="T9" fmla="*/ 0 60000 65536"/>
                <a:gd name="T10" fmla="*/ 0 60000 65536"/>
                <a:gd name="T11" fmla="*/ 0 60000 65536"/>
                <a:gd name="T12" fmla="*/ 0 w 60"/>
                <a:gd name="T13" fmla="*/ 0 h 60"/>
                <a:gd name="T14" fmla="*/ 60 w 60"/>
                <a:gd name="T15" fmla="*/ 60 h 60"/>
              </a:gdLst>
              <a:ahLst/>
              <a:cxnLst>
                <a:cxn ang="T8">
                  <a:pos x="T0" y="T1"/>
                </a:cxn>
                <a:cxn ang="T9">
                  <a:pos x="T2" y="T3"/>
                </a:cxn>
                <a:cxn ang="T10">
                  <a:pos x="T4" y="T5"/>
                </a:cxn>
                <a:cxn ang="T11">
                  <a:pos x="T6" y="T7"/>
                </a:cxn>
              </a:cxnLst>
              <a:rect l="T12" t="T13" r="T14" b="T15"/>
              <a:pathLst>
                <a:path w="60" h="60">
                  <a:moveTo>
                    <a:pt x="30" y="0"/>
                  </a:moveTo>
                  <a:lnTo>
                    <a:pt x="60" y="60"/>
                  </a:lnTo>
                  <a:lnTo>
                    <a:pt x="0" y="60"/>
                  </a:lnTo>
                  <a:lnTo>
                    <a:pt x="30" y="0"/>
                  </a:lnTo>
                  <a:close/>
                </a:path>
              </a:pathLst>
            </a:custGeom>
            <a:solidFill>
              <a:srgbClr val="FFFF00"/>
            </a:solidFill>
            <a:ln w="9525">
              <a:solidFill>
                <a:srgbClr val="008000"/>
              </a:solidFill>
              <a:round/>
              <a:headEnd/>
              <a:tailEnd/>
            </a:ln>
          </p:spPr>
          <p:txBody>
            <a:bodyPr/>
            <a:lstStyle/>
            <a:p>
              <a:endParaRPr lang="fr-BE"/>
            </a:p>
          </p:txBody>
        </p:sp>
        <p:sp>
          <p:nvSpPr>
            <p:cNvPr id="24641" name="Freeform 63"/>
            <p:cNvSpPr>
              <a:spLocks/>
            </p:cNvSpPr>
            <p:nvPr/>
          </p:nvSpPr>
          <p:spPr bwMode="auto">
            <a:xfrm>
              <a:off x="1400" y="1677"/>
              <a:ext cx="60" cy="63"/>
            </a:xfrm>
            <a:custGeom>
              <a:avLst/>
              <a:gdLst>
                <a:gd name="T0" fmla="*/ 30 w 60"/>
                <a:gd name="T1" fmla="*/ 0 h 60"/>
                <a:gd name="T2" fmla="*/ 60 w 60"/>
                <a:gd name="T3" fmla="*/ 1654 h 60"/>
                <a:gd name="T4" fmla="*/ 0 w 60"/>
                <a:gd name="T5" fmla="*/ 1654 h 60"/>
                <a:gd name="T6" fmla="*/ 30 w 60"/>
                <a:gd name="T7" fmla="*/ 0 h 60"/>
                <a:gd name="T8" fmla="*/ 0 60000 65536"/>
                <a:gd name="T9" fmla="*/ 0 60000 65536"/>
                <a:gd name="T10" fmla="*/ 0 60000 65536"/>
                <a:gd name="T11" fmla="*/ 0 60000 65536"/>
                <a:gd name="T12" fmla="*/ 0 w 60"/>
                <a:gd name="T13" fmla="*/ 0 h 60"/>
                <a:gd name="T14" fmla="*/ 60 w 60"/>
                <a:gd name="T15" fmla="*/ 60 h 60"/>
              </a:gdLst>
              <a:ahLst/>
              <a:cxnLst>
                <a:cxn ang="T8">
                  <a:pos x="T0" y="T1"/>
                </a:cxn>
                <a:cxn ang="T9">
                  <a:pos x="T2" y="T3"/>
                </a:cxn>
                <a:cxn ang="T10">
                  <a:pos x="T4" y="T5"/>
                </a:cxn>
                <a:cxn ang="T11">
                  <a:pos x="T6" y="T7"/>
                </a:cxn>
              </a:cxnLst>
              <a:rect l="T12" t="T13" r="T14" b="T15"/>
              <a:pathLst>
                <a:path w="60" h="60">
                  <a:moveTo>
                    <a:pt x="30" y="0"/>
                  </a:moveTo>
                  <a:lnTo>
                    <a:pt x="60" y="60"/>
                  </a:lnTo>
                  <a:lnTo>
                    <a:pt x="0" y="60"/>
                  </a:lnTo>
                  <a:lnTo>
                    <a:pt x="30" y="0"/>
                  </a:lnTo>
                  <a:close/>
                </a:path>
              </a:pathLst>
            </a:custGeom>
            <a:solidFill>
              <a:srgbClr val="FFFF00"/>
            </a:solidFill>
            <a:ln w="9525">
              <a:solidFill>
                <a:srgbClr val="008000"/>
              </a:solidFill>
              <a:round/>
              <a:headEnd/>
              <a:tailEnd/>
            </a:ln>
          </p:spPr>
          <p:txBody>
            <a:bodyPr/>
            <a:lstStyle/>
            <a:p>
              <a:endParaRPr lang="fr-BE"/>
            </a:p>
          </p:txBody>
        </p:sp>
        <p:sp>
          <p:nvSpPr>
            <p:cNvPr id="24642" name="Freeform 64"/>
            <p:cNvSpPr>
              <a:spLocks/>
            </p:cNvSpPr>
            <p:nvPr/>
          </p:nvSpPr>
          <p:spPr bwMode="auto">
            <a:xfrm>
              <a:off x="1603" y="1658"/>
              <a:ext cx="60" cy="63"/>
            </a:xfrm>
            <a:custGeom>
              <a:avLst/>
              <a:gdLst>
                <a:gd name="T0" fmla="*/ 30 w 60"/>
                <a:gd name="T1" fmla="*/ 0 h 60"/>
                <a:gd name="T2" fmla="*/ 60 w 60"/>
                <a:gd name="T3" fmla="*/ 1654 h 60"/>
                <a:gd name="T4" fmla="*/ 0 w 60"/>
                <a:gd name="T5" fmla="*/ 1654 h 60"/>
                <a:gd name="T6" fmla="*/ 30 w 60"/>
                <a:gd name="T7" fmla="*/ 0 h 60"/>
                <a:gd name="T8" fmla="*/ 0 60000 65536"/>
                <a:gd name="T9" fmla="*/ 0 60000 65536"/>
                <a:gd name="T10" fmla="*/ 0 60000 65536"/>
                <a:gd name="T11" fmla="*/ 0 60000 65536"/>
                <a:gd name="T12" fmla="*/ 0 w 60"/>
                <a:gd name="T13" fmla="*/ 0 h 60"/>
                <a:gd name="T14" fmla="*/ 60 w 60"/>
                <a:gd name="T15" fmla="*/ 60 h 60"/>
              </a:gdLst>
              <a:ahLst/>
              <a:cxnLst>
                <a:cxn ang="T8">
                  <a:pos x="T0" y="T1"/>
                </a:cxn>
                <a:cxn ang="T9">
                  <a:pos x="T2" y="T3"/>
                </a:cxn>
                <a:cxn ang="T10">
                  <a:pos x="T4" y="T5"/>
                </a:cxn>
                <a:cxn ang="T11">
                  <a:pos x="T6" y="T7"/>
                </a:cxn>
              </a:cxnLst>
              <a:rect l="T12" t="T13" r="T14" b="T15"/>
              <a:pathLst>
                <a:path w="60" h="60">
                  <a:moveTo>
                    <a:pt x="30" y="0"/>
                  </a:moveTo>
                  <a:lnTo>
                    <a:pt x="60" y="60"/>
                  </a:lnTo>
                  <a:lnTo>
                    <a:pt x="0" y="60"/>
                  </a:lnTo>
                  <a:lnTo>
                    <a:pt x="30" y="0"/>
                  </a:lnTo>
                  <a:close/>
                </a:path>
              </a:pathLst>
            </a:custGeom>
            <a:solidFill>
              <a:srgbClr val="FFFF00"/>
            </a:solidFill>
            <a:ln w="9525">
              <a:solidFill>
                <a:srgbClr val="008000"/>
              </a:solidFill>
              <a:round/>
              <a:headEnd/>
              <a:tailEnd/>
            </a:ln>
          </p:spPr>
          <p:txBody>
            <a:bodyPr/>
            <a:lstStyle/>
            <a:p>
              <a:endParaRPr lang="fr-BE"/>
            </a:p>
          </p:txBody>
        </p:sp>
        <p:sp>
          <p:nvSpPr>
            <p:cNvPr id="24643" name="Freeform 65"/>
            <p:cNvSpPr>
              <a:spLocks/>
            </p:cNvSpPr>
            <p:nvPr/>
          </p:nvSpPr>
          <p:spPr bwMode="auto">
            <a:xfrm>
              <a:off x="1813" y="1632"/>
              <a:ext cx="59" cy="64"/>
            </a:xfrm>
            <a:custGeom>
              <a:avLst/>
              <a:gdLst>
                <a:gd name="T0" fmla="*/ 30 w 59"/>
                <a:gd name="T1" fmla="*/ 0 h 60"/>
                <a:gd name="T2" fmla="*/ 59 w 59"/>
                <a:gd name="T3" fmla="*/ 4886 h 60"/>
                <a:gd name="T4" fmla="*/ 0 w 59"/>
                <a:gd name="T5" fmla="*/ 4886 h 60"/>
                <a:gd name="T6" fmla="*/ 30 w 59"/>
                <a:gd name="T7" fmla="*/ 0 h 60"/>
                <a:gd name="T8" fmla="*/ 0 60000 65536"/>
                <a:gd name="T9" fmla="*/ 0 60000 65536"/>
                <a:gd name="T10" fmla="*/ 0 60000 65536"/>
                <a:gd name="T11" fmla="*/ 0 60000 65536"/>
                <a:gd name="T12" fmla="*/ 0 w 59"/>
                <a:gd name="T13" fmla="*/ 0 h 60"/>
                <a:gd name="T14" fmla="*/ 59 w 59"/>
                <a:gd name="T15" fmla="*/ 60 h 60"/>
              </a:gdLst>
              <a:ahLst/>
              <a:cxnLst>
                <a:cxn ang="T8">
                  <a:pos x="T0" y="T1"/>
                </a:cxn>
                <a:cxn ang="T9">
                  <a:pos x="T2" y="T3"/>
                </a:cxn>
                <a:cxn ang="T10">
                  <a:pos x="T4" y="T5"/>
                </a:cxn>
                <a:cxn ang="T11">
                  <a:pos x="T6" y="T7"/>
                </a:cxn>
              </a:cxnLst>
              <a:rect l="T12" t="T13" r="T14" b="T15"/>
              <a:pathLst>
                <a:path w="59" h="60">
                  <a:moveTo>
                    <a:pt x="30" y="0"/>
                  </a:moveTo>
                  <a:lnTo>
                    <a:pt x="59" y="60"/>
                  </a:lnTo>
                  <a:lnTo>
                    <a:pt x="0" y="60"/>
                  </a:lnTo>
                  <a:lnTo>
                    <a:pt x="30" y="0"/>
                  </a:lnTo>
                  <a:close/>
                </a:path>
              </a:pathLst>
            </a:custGeom>
            <a:solidFill>
              <a:srgbClr val="FFFF00"/>
            </a:solidFill>
            <a:ln w="9525">
              <a:solidFill>
                <a:srgbClr val="008000"/>
              </a:solidFill>
              <a:round/>
              <a:headEnd/>
              <a:tailEnd/>
            </a:ln>
          </p:spPr>
          <p:txBody>
            <a:bodyPr/>
            <a:lstStyle/>
            <a:p>
              <a:endParaRPr lang="fr-BE"/>
            </a:p>
          </p:txBody>
        </p:sp>
        <p:sp>
          <p:nvSpPr>
            <p:cNvPr id="24644" name="Freeform 66"/>
            <p:cNvSpPr>
              <a:spLocks/>
            </p:cNvSpPr>
            <p:nvPr/>
          </p:nvSpPr>
          <p:spPr bwMode="auto">
            <a:xfrm>
              <a:off x="2022" y="1607"/>
              <a:ext cx="60" cy="63"/>
            </a:xfrm>
            <a:custGeom>
              <a:avLst/>
              <a:gdLst>
                <a:gd name="T0" fmla="*/ 30 w 60"/>
                <a:gd name="T1" fmla="*/ 0 h 60"/>
                <a:gd name="T2" fmla="*/ 60 w 60"/>
                <a:gd name="T3" fmla="*/ 1654 h 60"/>
                <a:gd name="T4" fmla="*/ 0 w 60"/>
                <a:gd name="T5" fmla="*/ 1654 h 60"/>
                <a:gd name="T6" fmla="*/ 30 w 60"/>
                <a:gd name="T7" fmla="*/ 0 h 60"/>
                <a:gd name="T8" fmla="*/ 0 60000 65536"/>
                <a:gd name="T9" fmla="*/ 0 60000 65536"/>
                <a:gd name="T10" fmla="*/ 0 60000 65536"/>
                <a:gd name="T11" fmla="*/ 0 60000 65536"/>
                <a:gd name="T12" fmla="*/ 0 w 60"/>
                <a:gd name="T13" fmla="*/ 0 h 60"/>
                <a:gd name="T14" fmla="*/ 60 w 60"/>
                <a:gd name="T15" fmla="*/ 60 h 60"/>
              </a:gdLst>
              <a:ahLst/>
              <a:cxnLst>
                <a:cxn ang="T8">
                  <a:pos x="T0" y="T1"/>
                </a:cxn>
                <a:cxn ang="T9">
                  <a:pos x="T2" y="T3"/>
                </a:cxn>
                <a:cxn ang="T10">
                  <a:pos x="T4" y="T5"/>
                </a:cxn>
                <a:cxn ang="T11">
                  <a:pos x="T6" y="T7"/>
                </a:cxn>
              </a:cxnLst>
              <a:rect l="T12" t="T13" r="T14" b="T15"/>
              <a:pathLst>
                <a:path w="60" h="60">
                  <a:moveTo>
                    <a:pt x="30" y="0"/>
                  </a:moveTo>
                  <a:lnTo>
                    <a:pt x="60" y="60"/>
                  </a:lnTo>
                  <a:lnTo>
                    <a:pt x="0" y="60"/>
                  </a:lnTo>
                  <a:lnTo>
                    <a:pt x="30" y="0"/>
                  </a:lnTo>
                  <a:close/>
                </a:path>
              </a:pathLst>
            </a:custGeom>
            <a:solidFill>
              <a:srgbClr val="FFFF00"/>
            </a:solidFill>
            <a:ln w="9525">
              <a:solidFill>
                <a:srgbClr val="008000"/>
              </a:solidFill>
              <a:round/>
              <a:headEnd/>
              <a:tailEnd/>
            </a:ln>
          </p:spPr>
          <p:txBody>
            <a:bodyPr/>
            <a:lstStyle/>
            <a:p>
              <a:endParaRPr lang="fr-BE"/>
            </a:p>
          </p:txBody>
        </p:sp>
        <p:sp>
          <p:nvSpPr>
            <p:cNvPr id="24645" name="Freeform 67"/>
            <p:cNvSpPr>
              <a:spLocks/>
            </p:cNvSpPr>
            <p:nvPr/>
          </p:nvSpPr>
          <p:spPr bwMode="auto">
            <a:xfrm>
              <a:off x="2231" y="1582"/>
              <a:ext cx="60" cy="63"/>
            </a:xfrm>
            <a:custGeom>
              <a:avLst/>
              <a:gdLst>
                <a:gd name="T0" fmla="*/ 30 w 60"/>
                <a:gd name="T1" fmla="*/ 0 h 59"/>
                <a:gd name="T2" fmla="*/ 60 w 60"/>
                <a:gd name="T3" fmla="*/ 5131 h 59"/>
                <a:gd name="T4" fmla="*/ 0 w 60"/>
                <a:gd name="T5" fmla="*/ 5131 h 59"/>
                <a:gd name="T6" fmla="*/ 30 w 60"/>
                <a:gd name="T7" fmla="*/ 0 h 59"/>
                <a:gd name="T8" fmla="*/ 0 60000 65536"/>
                <a:gd name="T9" fmla="*/ 0 60000 65536"/>
                <a:gd name="T10" fmla="*/ 0 60000 65536"/>
                <a:gd name="T11" fmla="*/ 0 60000 65536"/>
                <a:gd name="T12" fmla="*/ 0 w 60"/>
                <a:gd name="T13" fmla="*/ 0 h 59"/>
                <a:gd name="T14" fmla="*/ 60 w 60"/>
                <a:gd name="T15" fmla="*/ 59 h 59"/>
              </a:gdLst>
              <a:ahLst/>
              <a:cxnLst>
                <a:cxn ang="T8">
                  <a:pos x="T0" y="T1"/>
                </a:cxn>
                <a:cxn ang="T9">
                  <a:pos x="T2" y="T3"/>
                </a:cxn>
                <a:cxn ang="T10">
                  <a:pos x="T4" y="T5"/>
                </a:cxn>
                <a:cxn ang="T11">
                  <a:pos x="T6" y="T7"/>
                </a:cxn>
              </a:cxnLst>
              <a:rect l="T12" t="T13" r="T14" b="T15"/>
              <a:pathLst>
                <a:path w="60" h="59">
                  <a:moveTo>
                    <a:pt x="30" y="0"/>
                  </a:moveTo>
                  <a:lnTo>
                    <a:pt x="60" y="59"/>
                  </a:lnTo>
                  <a:lnTo>
                    <a:pt x="0" y="59"/>
                  </a:lnTo>
                  <a:lnTo>
                    <a:pt x="30" y="0"/>
                  </a:lnTo>
                  <a:close/>
                </a:path>
              </a:pathLst>
            </a:custGeom>
            <a:solidFill>
              <a:srgbClr val="FFFF00"/>
            </a:solidFill>
            <a:ln w="9525">
              <a:solidFill>
                <a:srgbClr val="008000"/>
              </a:solidFill>
              <a:round/>
              <a:headEnd/>
              <a:tailEnd/>
            </a:ln>
          </p:spPr>
          <p:txBody>
            <a:bodyPr/>
            <a:lstStyle/>
            <a:p>
              <a:endParaRPr lang="fr-BE"/>
            </a:p>
          </p:txBody>
        </p:sp>
        <p:sp>
          <p:nvSpPr>
            <p:cNvPr id="24646" name="Freeform 68"/>
            <p:cNvSpPr>
              <a:spLocks/>
            </p:cNvSpPr>
            <p:nvPr/>
          </p:nvSpPr>
          <p:spPr bwMode="auto">
            <a:xfrm>
              <a:off x="2441" y="1563"/>
              <a:ext cx="59" cy="63"/>
            </a:xfrm>
            <a:custGeom>
              <a:avLst/>
              <a:gdLst>
                <a:gd name="T0" fmla="*/ 29 w 59"/>
                <a:gd name="T1" fmla="*/ 0 h 59"/>
                <a:gd name="T2" fmla="*/ 59 w 59"/>
                <a:gd name="T3" fmla="*/ 5131 h 59"/>
                <a:gd name="T4" fmla="*/ 0 w 59"/>
                <a:gd name="T5" fmla="*/ 5131 h 59"/>
                <a:gd name="T6" fmla="*/ 29 w 59"/>
                <a:gd name="T7" fmla="*/ 0 h 59"/>
                <a:gd name="T8" fmla="*/ 0 60000 65536"/>
                <a:gd name="T9" fmla="*/ 0 60000 65536"/>
                <a:gd name="T10" fmla="*/ 0 60000 65536"/>
                <a:gd name="T11" fmla="*/ 0 60000 65536"/>
                <a:gd name="T12" fmla="*/ 0 w 59"/>
                <a:gd name="T13" fmla="*/ 0 h 59"/>
                <a:gd name="T14" fmla="*/ 59 w 59"/>
                <a:gd name="T15" fmla="*/ 59 h 59"/>
              </a:gdLst>
              <a:ahLst/>
              <a:cxnLst>
                <a:cxn ang="T8">
                  <a:pos x="T0" y="T1"/>
                </a:cxn>
                <a:cxn ang="T9">
                  <a:pos x="T2" y="T3"/>
                </a:cxn>
                <a:cxn ang="T10">
                  <a:pos x="T4" y="T5"/>
                </a:cxn>
                <a:cxn ang="T11">
                  <a:pos x="T6" y="T7"/>
                </a:cxn>
              </a:cxnLst>
              <a:rect l="T12" t="T13" r="T14" b="T15"/>
              <a:pathLst>
                <a:path w="59" h="59">
                  <a:moveTo>
                    <a:pt x="29" y="0"/>
                  </a:moveTo>
                  <a:lnTo>
                    <a:pt x="59" y="59"/>
                  </a:lnTo>
                  <a:lnTo>
                    <a:pt x="0" y="59"/>
                  </a:lnTo>
                  <a:lnTo>
                    <a:pt x="29" y="0"/>
                  </a:lnTo>
                  <a:close/>
                </a:path>
              </a:pathLst>
            </a:custGeom>
            <a:solidFill>
              <a:srgbClr val="FFFF00"/>
            </a:solidFill>
            <a:ln w="9525">
              <a:solidFill>
                <a:srgbClr val="008000"/>
              </a:solidFill>
              <a:round/>
              <a:headEnd/>
              <a:tailEnd/>
            </a:ln>
          </p:spPr>
          <p:txBody>
            <a:bodyPr/>
            <a:lstStyle/>
            <a:p>
              <a:endParaRPr lang="fr-BE"/>
            </a:p>
          </p:txBody>
        </p:sp>
        <p:sp>
          <p:nvSpPr>
            <p:cNvPr id="24647" name="Freeform 69"/>
            <p:cNvSpPr>
              <a:spLocks/>
            </p:cNvSpPr>
            <p:nvPr/>
          </p:nvSpPr>
          <p:spPr bwMode="auto">
            <a:xfrm>
              <a:off x="2644" y="1525"/>
              <a:ext cx="60" cy="64"/>
            </a:xfrm>
            <a:custGeom>
              <a:avLst/>
              <a:gdLst>
                <a:gd name="T0" fmla="*/ 30 w 60"/>
                <a:gd name="T1" fmla="*/ 0 h 60"/>
                <a:gd name="T2" fmla="*/ 60 w 60"/>
                <a:gd name="T3" fmla="*/ 4886 h 60"/>
                <a:gd name="T4" fmla="*/ 0 w 60"/>
                <a:gd name="T5" fmla="*/ 4886 h 60"/>
                <a:gd name="T6" fmla="*/ 30 w 60"/>
                <a:gd name="T7" fmla="*/ 0 h 60"/>
                <a:gd name="T8" fmla="*/ 0 60000 65536"/>
                <a:gd name="T9" fmla="*/ 0 60000 65536"/>
                <a:gd name="T10" fmla="*/ 0 60000 65536"/>
                <a:gd name="T11" fmla="*/ 0 60000 65536"/>
                <a:gd name="T12" fmla="*/ 0 w 60"/>
                <a:gd name="T13" fmla="*/ 0 h 60"/>
                <a:gd name="T14" fmla="*/ 60 w 60"/>
                <a:gd name="T15" fmla="*/ 60 h 60"/>
              </a:gdLst>
              <a:ahLst/>
              <a:cxnLst>
                <a:cxn ang="T8">
                  <a:pos x="T0" y="T1"/>
                </a:cxn>
                <a:cxn ang="T9">
                  <a:pos x="T2" y="T3"/>
                </a:cxn>
                <a:cxn ang="T10">
                  <a:pos x="T4" y="T5"/>
                </a:cxn>
                <a:cxn ang="T11">
                  <a:pos x="T6" y="T7"/>
                </a:cxn>
              </a:cxnLst>
              <a:rect l="T12" t="T13" r="T14" b="T15"/>
              <a:pathLst>
                <a:path w="60" h="60">
                  <a:moveTo>
                    <a:pt x="30" y="0"/>
                  </a:moveTo>
                  <a:lnTo>
                    <a:pt x="60" y="60"/>
                  </a:lnTo>
                  <a:lnTo>
                    <a:pt x="0" y="60"/>
                  </a:lnTo>
                  <a:lnTo>
                    <a:pt x="30" y="0"/>
                  </a:lnTo>
                  <a:close/>
                </a:path>
              </a:pathLst>
            </a:custGeom>
            <a:solidFill>
              <a:srgbClr val="FFFF00"/>
            </a:solidFill>
            <a:ln w="9525">
              <a:solidFill>
                <a:srgbClr val="008000"/>
              </a:solidFill>
              <a:round/>
              <a:headEnd/>
              <a:tailEnd/>
            </a:ln>
          </p:spPr>
          <p:txBody>
            <a:bodyPr/>
            <a:lstStyle/>
            <a:p>
              <a:endParaRPr lang="fr-BE"/>
            </a:p>
          </p:txBody>
        </p:sp>
        <p:sp>
          <p:nvSpPr>
            <p:cNvPr id="24648" name="Freeform 70"/>
            <p:cNvSpPr>
              <a:spLocks/>
            </p:cNvSpPr>
            <p:nvPr/>
          </p:nvSpPr>
          <p:spPr bwMode="auto">
            <a:xfrm>
              <a:off x="2853" y="1487"/>
              <a:ext cx="60" cy="64"/>
            </a:xfrm>
            <a:custGeom>
              <a:avLst/>
              <a:gdLst>
                <a:gd name="T0" fmla="*/ 30 w 60"/>
                <a:gd name="T1" fmla="*/ 0 h 60"/>
                <a:gd name="T2" fmla="*/ 60 w 60"/>
                <a:gd name="T3" fmla="*/ 4886 h 60"/>
                <a:gd name="T4" fmla="*/ 0 w 60"/>
                <a:gd name="T5" fmla="*/ 4886 h 60"/>
                <a:gd name="T6" fmla="*/ 30 w 60"/>
                <a:gd name="T7" fmla="*/ 0 h 60"/>
                <a:gd name="T8" fmla="*/ 0 60000 65536"/>
                <a:gd name="T9" fmla="*/ 0 60000 65536"/>
                <a:gd name="T10" fmla="*/ 0 60000 65536"/>
                <a:gd name="T11" fmla="*/ 0 60000 65536"/>
                <a:gd name="T12" fmla="*/ 0 w 60"/>
                <a:gd name="T13" fmla="*/ 0 h 60"/>
                <a:gd name="T14" fmla="*/ 60 w 60"/>
                <a:gd name="T15" fmla="*/ 60 h 60"/>
              </a:gdLst>
              <a:ahLst/>
              <a:cxnLst>
                <a:cxn ang="T8">
                  <a:pos x="T0" y="T1"/>
                </a:cxn>
                <a:cxn ang="T9">
                  <a:pos x="T2" y="T3"/>
                </a:cxn>
                <a:cxn ang="T10">
                  <a:pos x="T4" y="T5"/>
                </a:cxn>
                <a:cxn ang="T11">
                  <a:pos x="T6" y="T7"/>
                </a:cxn>
              </a:cxnLst>
              <a:rect l="T12" t="T13" r="T14" b="T15"/>
              <a:pathLst>
                <a:path w="60" h="60">
                  <a:moveTo>
                    <a:pt x="30" y="0"/>
                  </a:moveTo>
                  <a:lnTo>
                    <a:pt x="60" y="60"/>
                  </a:lnTo>
                  <a:lnTo>
                    <a:pt x="0" y="60"/>
                  </a:lnTo>
                  <a:lnTo>
                    <a:pt x="30" y="0"/>
                  </a:lnTo>
                  <a:close/>
                </a:path>
              </a:pathLst>
            </a:custGeom>
            <a:solidFill>
              <a:srgbClr val="FFFF00"/>
            </a:solidFill>
            <a:ln w="9525">
              <a:solidFill>
                <a:srgbClr val="008000"/>
              </a:solidFill>
              <a:round/>
              <a:headEnd/>
              <a:tailEnd/>
            </a:ln>
          </p:spPr>
          <p:txBody>
            <a:bodyPr/>
            <a:lstStyle/>
            <a:p>
              <a:endParaRPr lang="fr-BE"/>
            </a:p>
          </p:txBody>
        </p:sp>
        <p:sp>
          <p:nvSpPr>
            <p:cNvPr id="24649" name="Freeform 71"/>
            <p:cNvSpPr>
              <a:spLocks/>
            </p:cNvSpPr>
            <p:nvPr/>
          </p:nvSpPr>
          <p:spPr bwMode="auto">
            <a:xfrm>
              <a:off x="3063" y="1455"/>
              <a:ext cx="59" cy="64"/>
            </a:xfrm>
            <a:custGeom>
              <a:avLst/>
              <a:gdLst>
                <a:gd name="T0" fmla="*/ 29 w 59"/>
                <a:gd name="T1" fmla="*/ 0 h 60"/>
                <a:gd name="T2" fmla="*/ 59 w 59"/>
                <a:gd name="T3" fmla="*/ 4886 h 60"/>
                <a:gd name="T4" fmla="*/ 0 w 59"/>
                <a:gd name="T5" fmla="*/ 4886 h 60"/>
                <a:gd name="T6" fmla="*/ 29 w 59"/>
                <a:gd name="T7" fmla="*/ 0 h 60"/>
                <a:gd name="T8" fmla="*/ 0 60000 65536"/>
                <a:gd name="T9" fmla="*/ 0 60000 65536"/>
                <a:gd name="T10" fmla="*/ 0 60000 65536"/>
                <a:gd name="T11" fmla="*/ 0 60000 65536"/>
                <a:gd name="T12" fmla="*/ 0 w 59"/>
                <a:gd name="T13" fmla="*/ 0 h 60"/>
                <a:gd name="T14" fmla="*/ 59 w 59"/>
                <a:gd name="T15" fmla="*/ 60 h 60"/>
              </a:gdLst>
              <a:ahLst/>
              <a:cxnLst>
                <a:cxn ang="T8">
                  <a:pos x="T0" y="T1"/>
                </a:cxn>
                <a:cxn ang="T9">
                  <a:pos x="T2" y="T3"/>
                </a:cxn>
                <a:cxn ang="T10">
                  <a:pos x="T4" y="T5"/>
                </a:cxn>
                <a:cxn ang="T11">
                  <a:pos x="T6" y="T7"/>
                </a:cxn>
              </a:cxnLst>
              <a:rect l="T12" t="T13" r="T14" b="T15"/>
              <a:pathLst>
                <a:path w="59" h="60">
                  <a:moveTo>
                    <a:pt x="29" y="0"/>
                  </a:moveTo>
                  <a:lnTo>
                    <a:pt x="59" y="60"/>
                  </a:lnTo>
                  <a:lnTo>
                    <a:pt x="0" y="60"/>
                  </a:lnTo>
                  <a:lnTo>
                    <a:pt x="29" y="0"/>
                  </a:lnTo>
                  <a:close/>
                </a:path>
              </a:pathLst>
            </a:custGeom>
            <a:solidFill>
              <a:srgbClr val="FFFF00"/>
            </a:solidFill>
            <a:ln w="9525">
              <a:solidFill>
                <a:srgbClr val="008000"/>
              </a:solidFill>
              <a:round/>
              <a:headEnd/>
              <a:tailEnd/>
            </a:ln>
          </p:spPr>
          <p:txBody>
            <a:bodyPr/>
            <a:lstStyle/>
            <a:p>
              <a:endParaRPr lang="fr-BE"/>
            </a:p>
          </p:txBody>
        </p:sp>
        <p:sp>
          <p:nvSpPr>
            <p:cNvPr id="24650" name="Freeform 72"/>
            <p:cNvSpPr>
              <a:spLocks/>
            </p:cNvSpPr>
            <p:nvPr/>
          </p:nvSpPr>
          <p:spPr bwMode="auto">
            <a:xfrm>
              <a:off x="3272" y="1411"/>
              <a:ext cx="60" cy="63"/>
            </a:xfrm>
            <a:custGeom>
              <a:avLst/>
              <a:gdLst>
                <a:gd name="T0" fmla="*/ 30 w 60"/>
                <a:gd name="T1" fmla="*/ 0 h 60"/>
                <a:gd name="T2" fmla="*/ 60 w 60"/>
                <a:gd name="T3" fmla="*/ 1654 h 60"/>
                <a:gd name="T4" fmla="*/ 0 w 60"/>
                <a:gd name="T5" fmla="*/ 1654 h 60"/>
                <a:gd name="T6" fmla="*/ 30 w 60"/>
                <a:gd name="T7" fmla="*/ 0 h 60"/>
                <a:gd name="T8" fmla="*/ 0 60000 65536"/>
                <a:gd name="T9" fmla="*/ 0 60000 65536"/>
                <a:gd name="T10" fmla="*/ 0 60000 65536"/>
                <a:gd name="T11" fmla="*/ 0 60000 65536"/>
                <a:gd name="T12" fmla="*/ 0 w 60"/>
                <a:gd name="T13" fmla="*/ 0 h 60"/>
                <a:gd name="T14" fmla="*/ 60 w 60"/>
                <a:gd name="T15" fmla="*/ 60 h 60"/>
              </a:gdLst>
              <a:ahLst/>
              <a:cxnLst>
                <a:cxn ang="T8">
                  <a:pos x="T0" y="T1"/>
                </a:cxn>
                <a:cxn ang="T9">
                  <a:pos x="T2" y="T3"/>
                </a:cxn>
                <a:cxn ang="T10">
                  <a:pos x="T4" y="T5"/>
                </a:cxn>
                <a:cxn ang="T11">
                  <a:pos x="T6" y="T7"/>
                </a:cxn>
              </a:cxnLst>
              <a:rect l="T12" t="T13" r="T14" b="T15"/>
              <a:pathLst>
                <a:path w="60" h="60">
                  <a:moveTo>
                    <a:pt x="30" y="0"/>
                  </a:moveTo>
                  <a:lnTo>
                    <a:pt x="60" y="60"/>
                  </a:lnTo>
                  <a:lnTo>
                    <a:pt x="0" y="60"/>
                  </a:lnTo>
                  <a:lnTo>
                    <a:pt x="30" y="0"/>
                  </a:lnTo>
                  <a:close/>
                </a:path>
              </a:pathLst>
            </a:custGeom>
            <a:solidFill>
              <a:srgbClr val="FFFF00"/>
            </a:solidFill>
            <a:ln w="9525">
              <a:solidFill>
                <a:srgbClr val="008000"/>
              </a:solidFill>
              <a:round/>
              <a:headEnd/>
              <a:tailEnd/>
            </a:ln>
          </p:spPr>
          <p:txBody>
            <a:bodyPr/>
            <a:lstStyle/>
            <a:p>
              <a:endParaRPr lang="fr-BE"/>
            </a:p>
          </p:txBody>
        </p:sp>
        <p:sp>
          <p:nvSpPr>
            <p:cNvPr id="24651" name="Freeform 73"/>
            <p:cNvSpPr>
              <a:spLocks/>
            </p:cNvSpPr>
            <p:nvPr/>
          </p:nvSpPr>
          <p:spPr bwMode="auto">
            <a:xfrm>
              <a:off x="3481" y="1367"/>
              <a:ext cx="60" cy="63"/>
            </a:xfrm>
            <a:custGeom>
              <a:avLst/>
              <a:gdLst>
                <a:gd name="T0" fmla="*/ 30 w 60"/>
                <a:gd name="T1" fmla="*/ 0 h 59"/>
                <a:gd name="T2" fmla="*/ 60 w 60"/>
                <a:gd name="T3" fmla="*/ 5131 h 59"/>
                <a:gd name="T4" fmla="*/ 0 w 60"/>
                <a:gd name="T5" fmla="*/ 5131 h 59"/>
                <a:gd name="T6" fmla="*/ 30 w 60"/>
                <a:gd name="T7" fmla="*/ 0 h 59"/>
                <a:gd name="T8" fmla="*/ 0 60000 65536"/>
                <a:gd name="T9" fmla="*/ 0 60000 65536"/>
                <a:gd name="T10" fmla="*/ 0 60000 65536"/>
                <a:gd name="T11" fmla="*/ 0 60000 65536"/>
                <a:gd name="T12" fmla="*/ 0 w 60"/>
                <a:gd name="T13" fmla="*/ 0 h 59"/>
                <a:gd name="T14" fmla="*/ 60 w 60"/>
                <a:gd name="T15" fmla="*/ 59 h 59"/>
              </a:gdLst>
              <a:ahLst/>
              <a:cxnLst>
                <a:cxn ang="T8">
                  <a:pos x="T0" y="T1"/>
                </a:cxn>
                <a:cxn ang="T9">
                  <a:pos x="T2" y="T3"/>
                </a:cxn>
                <a:cxn ang="T10">
                  <a:pos x="T4" y="T5"/>
                </a:cxn>
                <a:cxn ang="T11">
                  <a:pos x="T6" y="T7"/>
                </a:cxn>
              </a:cxnLst>
              <a:rect l="T12" t="T13" r="T14" b="T15"/>
              <a:pathLst>
                <a:path w="60" h="59">
                  <a:moveTo>
                    <a:pt x="30" y="0"/>
                  </a:moveTo>
                  <a:lnTo>
                    <a:pt x="60" y="59"/>
                  </a:lnTo>
                  <a:lnTo>
                    <a:pt x="0" y="59"/>
                  </a:lnTo>
                  <a:lnTo>
                    <a:pt x="30" y="0"/>
                  </a:lnTo>
                  <a:close/>
                </a:path>
              </a:pathLst>
            </a:custGeom>
            <a:solidFill>
              <a:srgbClr val="FFFF00"/>
            </a:solidFill>
            <a:ln w="9525">
              <a:solidFill>
                <a:srgbClr val="008000"/>
              </a:solidFill>
              <a:round/>
              <a:headEnd/>
              <a:tailEnd/>
            </a:ln>
          </p:spPr>
          <p:txBody>
            <a:bodyPr/>
            <a:lstStyle/>
            <a:p>
              <a:endParaRPr lang="fr-BE"/>
            </a:p>
          </p:txBody>
        </p:sp>
        <p:sp>
          <p:nvSpPr>
            <p:cNvPr id="24652" name="Freeform 74"/>
            <p:cNvSpPr>
              <a:spLocks/>
            </p:cNvSpPr>
            <p:nvPr/>
          </p:nvSpPr>
          <p:spPr bwMode="auto">
            <a:xfrm>
              <a:off x="3684" y="1323"/>
              <a:ext cx="60" cy="64"/>
            </a:xfrm>
            <a:custGeom>
              <a:avLst/>
              <a:gdLst>
                <a:gd name="T0" fmla="*/ 30 w 60"/>
                <a:gd name="T1" fmla="*/ 0 h 60"/>
                <a:gd name="T2" fmla="*/ 60 w 60"/>
                <a:gd name="T3" fmla="*/ 4886 h 60"/>
                <a:gd name="T4" fmla="*/ 0 w 60"/>
                <a:gd name="T5" fmla="*/ 4886 h 60"/>
                <a:gd name="T6" fmla="*/ 30 w 60"/>
                <a:gd name="T7" fmla="*/ 0 h 60"/>
                <a:gd name="T8" fmla="*/ 0 60000 65536"/>
                <a:gd name="T9" fmla="*/ 0 60000 65536"/>
                <a:gd name="T10" fmla="*/ 0 60000 65536"/>
                <a:gd name="T11" fmla="*/ 0 60000 65536"/>
                <a:gd name="T12" fmla="*/ 0 w 60"/>
                <a:gd name="T13" fmla="*/ 0 h 60"/>
                <a:gd name="T14" fmla="*/ 60 w 60"/>
                <a:gd name="T15" fmla="*/ 60 h 60"/>
              </a:gdLst>
              <a:ahLst/>
              <a:cxnLst>
                <a:cxn ang="T8">
                  <a:pos x="T0" y="T1"/>
                </a:cxn>
                <a:cxn ang="T9">
                  <a:pos x="T2" y="T3"/>
                </a:cxn>
                <a:cxn ang="T10">
                  <a:pos x="T4" y="T5"/>
                </a:cxn>
                <a:cxn ang="T11">
                  <a:pos x="T6" y="T7"/>
                </a:cxn>
              </a:cxnLst>
              <a:rect l="T12" t="T13" r="T14" b="T15"/>
              <a:pathLst>
                <a:path w="60" h="60">
                  <a:moveTo>
                    <a:pt x="30" y="0"/>
                  </a:moveTo>
                  <a:lnTo>
                    <a:pt x="60" y="60"/>
                  </a:lnTo>
                  <a:lnTo>
                    <a:pt x="0" y="60"/>
                  </a:lnTo>
                  <a:lnTo>
                    <a:pt x="30" y="0"/>
                  </a:lnTo>
                  <a:close/>
                </a:path>
              </a:pathLst>
            </a:custGeom>
            <a:solidFill>
              <a:srgbClr val="FFFF00"/>
            </a:solidFill>
            <a:ln w="9525">
              <a:solidFill>
                <a:srgbClr val="008000"/>
              </a:solidFill>
              <a:round/>
              <a:headEnd/>
              <a:tailEnd/>
            </a:ln>
          </p:spPr>
          <p:txBody>
            <a:bodyPr/>
            <a:lstStyle/>
            <a:p>
              <a:endParaRPr lang="fr-BE"/>
            </a:p>
          </p:txBody>
        </p:sp>
        <p:sp>
          <p:nvSpPr>
            <p:cNvPr id="24653" name="Rectangle 75"/>
            <p:cNvSpPr>
              <a:spLocks noChangeArrowheads="1"/>
            </p:cNvSpPr>
            <p:nvPr/>
          </p:nvSpPr>
          <p:spPr bwMode="auto">
            <a:xfrm>
              <a:off x="1149" y="622"/>
              <a:ext cx="330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b="1">
                  <a:solidFill>
                    <a:srgbClr val="333399"/>
                  </a:solidFill>
                </a:rPr>
                <a:t> Literacy Scores of 16-25 year olds  by  </a:t>
              </a:r>
              <a:endParaRPr lang="en-GB"/>
            </a:p>
          </p:txBody>
        </p:sp>
        <p:sp>
          <p:nvSpPr>
            <p:cNvPr id="24654" name="Rectangle 76"/>
            <p:cNvSpPr>
              <a:spLocks noChangeArrowheads="1"/>
            </p:cNvSpPr>
            <p:nvPr/>
          </p:nvSpPr>
          <p:spPr bwMode="auto">
            <a:xfrm>
              <a:off x="1938" y="855"/>
              <a:ext cx="159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b="1">
                  <a:solidFill>
                    <a:srgbClr val="333399"/>
                  </a:solidFill>
                </a:rPr>
                <a:t>Parents' Education</a:t>
              </a:r>
              <a:endParaRPr lang="en-GB"/>
            </a:p>
          </p:txBody>
        </p:sp>
        <p:sp>
          <p:nvSpPr>
            <p:cNvPr id="24655" name="Rectangle 77"/>
            <p:cNvSpPr>
              <a:spLocks noChangeArrowheads="1"/>
            </p:cNvSpPr>
            <p:nvPr/>
          </p:nvSpPr>
          <p:spPr bwMode="auto">
            <a:xfrm>
              <a:off x="820" y="3224"/>
              <a:ext cx="13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-1.5</a:t>
              </a:r>
              <a:endParaRPr lang="en-GB"/>
            </a:p>
          </p:txBody>
        </p:sp>
        <p:sp>
          <p:nvSpPr>
            <p:cNvPr id="24656" name="Rectangle 78"/>
            <p:cNvSpPr>
              <a:spLocks noChangeArrowheads="1"/>
            </p:cNvSpPr>
            <p:nvPr/>
          </p:nvSpPr>
          <p:spPr bwMode="auto">
            <a:xfrm>
              <a:off x="886" y="2775"/>
              <a:ext cx="7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-1</a:t>
              </a:r>
              <a:endParaRPr lang="en-GB"/>
            </a:p>
          </p:txBody>
        </p:sp>
        <p:sp>
          <p:nvSpPr>
            <p:cNvPr id="24657" name="Rectangle 79"/>
            <p:cNvSpPr>
              <a:spLocks noChangeArrowheads="1"/>
            </p:cNvSpPr>
            <p:nvPr/>
          </p:nvSpPr>
          <p:spPr bwMode="auto">
            <a:xfrm>
              <a:off x="820" y="2328"/>
              <a:ext cx="13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-0.5</a:t>
              </a:r>
              <a:endParaRPr lang="en-GB"/>
            </a:p>
          </p:txBody>
        </p:sp>
        <p:sp>
          <p:nvSpPr>
            <p:cNvPr id="24658" name="Rectangle 80"/>
            <p:cNvSpPr>
              <a:spLocks noChangeArrowheads="1"/>
            </p:cNvSpPr>
            <p:nvPr/>
          </p:nvSpPr>
          <p:spPr bwMode="auto">
            <a:xfrm>
              <a:off x="910" y="188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0</a:t>
              </a:r>
              <a:endParaRPr lang="en-GB"/>
            </a:p>
          </p:txBody>
        </p:sp>
        <p:sp>
          <p:nvSpPr>
            <p:cNvPr id="24659" name="Rectangle 81"/>
            <p:cNvSpPr>
              <a:spLocks noChangeArrowheads="1"/>
            </p:cNvSpPr>
            <p:nvPr/>
          </p:nvSpPr>
          <p:spPr bwMode="auto">
            <a:xfrm>
              <a:off x="844" y="1436"/>
              <a:ext cx="11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0.5</a:t>
              </a:r>
              <a:endParaRPr lang="en-GB"/>
            </a:p>
          </p:txBody>
        </p:sp>
        <p:sp>
          <p:nvSpPr>
            <p:cNvPr id="24660" name="Rectangle 82"/>
            <p:cNvSpPr>
              <a:spLocks noChangeArrowheads="1"/>
            </p:cNvSpPr>
            <p:nvPr/>
          </p:nvSpPr>
          <p:spPr bwMode="auto">
            <a:xfrm>
              <a:off x="910" y="98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1</a:t>
              </a:r>
              <a:endParaRPr lang="en-GB"/>
            </a:p>
          </p:txBody>
        </p:sp>
        <p:sp>
          <p:nvSpPr>
            <p:cNvPr id="24661" name="Rectangle 83"/>
            <p:cNvSpPr>
              <a:spLocks noChangeArrowheads="1"/>
            </p:cNvSpPr>
            <p:nvPr/>
          </p:nvSpPr>
          <p:spPr bwMode="auto">
            <a:xfrm>
              <a:off x="993" y="334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2</a:t>
              </a:r>
              <a:endParaRPr lang="en-GB"/>
            </a:p>
          </p:txBody>
        </p:sp>
        <p:sp>
          <p:nvSpPr>
            <p:cNvPr id="24662" name="Rectangle 84"/>
            <p:cNvSpPr>
              <a:spLocks noChangeArrowheads="1"/>
            </p:cNvSpPr>
            <p:nvPr/>
          </p:nvSpPr>
          <p:spPr bwMode="auto">
            <a:xfrm>
              <a:off x="1203" y="334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3</a:t>
              </a:r>
              <a:endParaRPr lang="en-GB"/>
            </a:p>
          </p:txBody>
        </p:sp>
        <p:sp>
          <p:nvSpPr>
            <p:cNvPr id="24663" name="Rectangle 85"/>
            <p:cNvSpPr>
              <a:spLocks noChangeArrowheads="1"/>
            </p:cNvSpPr>
            <p:nvPr/>
          </p:nvSpPr>
          <p:spPr bwMode="auto">
            <a:xfrm>
              <a:off x="1412" y="334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4</a:t>
              </a:r>
              <a:endParaRPr lang="en-GB"/>
            </a:p>
          </p:txBody>
        </p:sp>
        <p:sp>
          <p:nvSpPr>
            <p:cNvPr id="24664" name="Rectangle 86"/>
            <p:cNvSpPr>
              <a:spLocks noChangeArrowheads="1"/>
            </p:cNvSpPr>
            <p:nvPr/>
          </p:nvSpPr>
          <p:spPr bwMode="auto">
            <a:xfrm>
              <a:off x="1615" y="334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5</a:t>
              </a:r>
              <a:endParaRPr lang="en-GB"/>
            </a:p>
          </p:txBody>
        </p:sp>
        <p:sp>
          <p:nvSpPr>
            <p:cNvPr id="24665" name="Rectangle 87"/>
            <p:cNvSpPr>
              <a:spLocks noChangeArrowheads="1"/>
            </p:cNvSpPr>
            <p:nvPr/>
          </p:nvSpPr>
          <p:spPr bwMode="auto">
            <a:xfrm>
              <a:off x="1825" y="334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6</a:t>
              </a:r>
              <a:endParaRPr lang="en-GB"/>
            </a:p>
          </p:txBody>
        </p:sp>
        <p:sp>
          <p:nvSpPr>
            <p:cNvPr id="24666" name="Rectangle 88"/>
            <p:cNvSpPr>
              <a:spLocks noChangeArrowheads="1"/>
            </p:cNvSpPr>
            <p:nvPr/>
          </p:nvSpPr>
          <p:spPr bwMode="auto">
            <a:xfrm>
              <a:off x="2034" y="334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7</a:t>
              </a:r>
              <a:endParaRPr lang="en-GB"/>
            </a:p>
          </p:txBody>
        </p:sp>
        <p:sp>
          <p:nvSpPr>
            <p:cNvPr id="24667" name="Rectangle 89"/>
            <p:cNvSpPr>
              <a:spLocks noChangeArrowheads="1"/>
            </p:cNvSpPr>
            <p:nvPr/>
          </p:nvSpPr>
          <p:spPr bwMode="auto">
            <a:xfrm>
              <a:off x="2243" y="334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8</a:t>
              </a:r>
              <a:endParaRPr lang="en-GB"/>
            </a:p>
          </p:txBody>
        </p:sp>
        <p:sp>
          <p:nvSpPr>
            <p:cNvPr id="24668" name="Rectangle 90"/>
            <p:cNvSpPr>
              <a:spLocks noChangeArrowheads="1"/>
            </p:cNvSpPr>
            <p:nvPr/>
          </p:nvSpPr>
          <p:spPr bwMode="auto">
            <a:xfrm>
              <a:off x="2453" y="334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9</a:t>
              </a:r>
              <a:endParaRPr lang="en-GB"/>
            </a:p>
          </p:txBody>
        </p:sp>
        <p:sp>
          <p:nvSpPr>
            <p:cNvPr id="24669" name="Rectangle 91"/>
            <p:cNvSpPr>
              <a:spLocks noChangeArrowheads="1"/>
            </p:cNvSpPr>
            <p:nvPr/>
          </p:nvSpPr>
          <p:spPr bwMode="auto">
            <a:xfrm>
              <a:off x="2632" y="3344"/>
              <a:ext cx="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10</a:t>
              </a:r>
              <a:endParaRPr lang="en-GB"/>
            </a:p>
          </p:txBody>
        </p:sp>
        <p:sp>
          <p:nvSpPr>
            <p:cNvPr id="24670" name="Rectangle 92"/>
            <p:cNvSpPr>
              <a:spLocks noChangeArrowheads="1"/>
            </p:cNvSpPr>
            <p:nvPr/>
          </p:nvSpPr>
          <p:spPr bwMode="auto">
            <a:xfrm>
              <a:off x="2841" y="3344"/>
              <a:ext cx="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11</a:t>
              </a:r>
              <a:endParaRPr lang="en-GB"/>
            </a:p>
          </p:txBody>
        </p:sp>
        <p:sp>
          <p:nvSpPr>
            <p:cNvPr id="24671" name="Rectangle 93"/>
            <p:cNvSpPr>
              <a:spLocks noChangeArrowheads="1"/>
            </p:cNvSpPr>
            <p:nvPr/>
          </p:nvSpPr>
          <p:spPr bwMode="auto">
            <a:xfrm>
              <a:off x="3051" y="3344"/>
              <a:ext cx="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12</a:t>
              </a:r>
              <a:endParaRPr lang="en-GB"/>
            </a:p>
          </p:txBody>
        </p:sp>
        <p:sp>
          <p:nvSpPr>
            <p:cNvPr id="24672" name="Rectangle 94"/>
            <p:cNvSpPr>
              <a:spLocks noChangeArrowheads="1"/>
            </p:cNvSpPr>
            <p:nvPr/>
          </p:nvSpPr>
          <p:spPr bwMode="auto">
            <a:xfrm>
              <a:off x="3260" y="3344"/>
              <a:ext cx="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13</a:t>
              </a:r>
              <a:endParaRPr lang="en-GB"/>
            </a:p>
          </p:txBody>
        </p:sp>
        <p:sp>
          <p:nvSpPr>
            <p:cNvPr id="24673" name="Rectangle 95"/>
            <p:cNvSpPr>
              <a:spLocks noChangeArrowheads="1"/>
            </p:cNvSpPr>
            <p:nvPr/>
          </p:nvSpPr>
          <p:spPr bwMode="auto">
            <a:xfrm>
              <a:off x="3469" y="3344"/>
              <a:ext cx="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14</a:t>
              </a:r>
              <a:endParaRPr lang="en-GB"/>
            </a:p>
          </p:txBody>
        </p:sp>
        <p:sp>
          <p:nvSpPr>
            <p:cNvPr id="24674" name="Rectangle 96"/>
            <p:cNvSpPr>
              <a:spLocks noChangeArrowheads="1"/>
            </p:cNvSpPr>
            <p:nvPr/>
          </p:nvSpPr>
          <p:spPr bwMode="auto">
            <a:xfrm>
              <a:off x="3672" y="3344"/>
              <a:ext cx="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15</a:t>
              </a:r>
              <a:endParaRPr lang="en-GB"/>
            </a:p>
          </p:txBody>
        </p:sp>
        <p:sp>
          <p:nvSpPr>
            <p:cNvPr id="24675" name="Rectangle 97"/>
            <p:cNvSpPr>
              <a:spLocks noChangeArrowheads="1"/>
            </p:cNvSpPr>
            <p:nvPr/>
          </p:nvSpPr>
          <p:spPr bwMode="auto">
            <a:xfrm>
              <a:off x="3882" y="3344"/>
              <a:ext cx="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16</a:t>
              </a:r>
              <a:endParaRPr lang="en-GB"/>
            </a:p>
          </p:txBody>
        </p:sp>
        <p:sp>
          <p:nvSpPr>
            <p:cNvPr id="24676" name="Rectangle 98"/>
            <p:cNvSpPr>
              <a:spLocks noChangeArrowheads="1"/>
            </p:cNvSpPr>
            <p:nvPr/>
          </p:nvSpPr>
          <p:spPr bwMode="auto">
            <a:xfrm>
              <a:off x="4091" y="3344"/>
              <a:ext cx="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solidFill>
                    <a:srgbClr val="000000"/>
                  </a:solidFill>
                </a:rPr>
                <a:t>17</a:t>
              </a:r>
              <a:endParaRPr lang="en-GB"/>
            </a:p>
          </p:txBody>
        </p:sp>
        <p:sp>
          <p:nvSpPr>
            <p:cNvPr id="24677" name="Rectangle 99"/>
            <p:cNvSpPr>
              <a:spLocks noChangeArrowheads="1"/>
            </p:cNvSpPr>
            <p:nvPr/>
          </p:nvSpPr>
          <p:spPr bwMode="auto">
            <a:xfrm>
              <a:off x="1825" y="3445"/>
              <a:ext cx="151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500" b="1">
                  <a:solidFill>
                    <a:srgbClr val="000000"/>
                  </a:solidFill>
                </a:rPr>
                <a:t>Parents' Education (years)</a:t>
              </a:r>
              <a:endParaRPr lang="en-GB"/>
            </a:p>
          </p:txBody>
        </p:sp>
        <p:sp>
          <p:nvSpPr>
            <p:cNvPr id="24678" name="Rectangle 100"/>
            <p:cNvSpPr>
              <a:spLocks noChangeArrowheads="1"/>
            </p:cNvSpPr>
            <p:nvPr/>
          </p:nvSpPr>
          <p:spPr bwMode="auto">
            <a:xfrm rot="-5400000">
              <a:off x="287" y="2106"/>
              <a:ext cx="81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500" b="1">
                  <a:solidFill>
                    <a:srgbClr val="000000"/>
                  </a:solidFill>
                </a:rPr>
                <a:t>Literacy score</a:t>
              </a:r>
              <a:endParaRPr lang="en-GB"/>
            </a:p>
          </p:txBody>
        </p:sp>
        <p:sp>
          <p:nvSpPr>
            <p:cNvPr id="24679" name="Rectangle 101"/>
            <p:cNvSpPr>
              <a:spLocks noChangeArrowheads="1"/>
            </p:cNvSpPr>
            <p:nvPr/>
          </p:nvSpPr>
          <p:spPr bwMode="auto">
            <a:xfrm>
              <a:off x="1059" y="1519"/>
              <a:ext cx="39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300" b="1">
                  <a:solidFill>
                    <a:srgbClr val="000000"/>
                  </a:solidFill>
                </a:rPr>
                <a:t>Sweden</a:t>
              </a:r>
              <a:endParaRPr lang="en-GB"/>
            </a:p>
          </p:txBody>
        </p:sp>
        <p:sp>
          <p:nvSpPr>
            <p:cNvPr id="24680" name="Rectangle 102"/>
            <p:cNvSpPr>
              <a:spLocks noChangeArrowheads="1"/>
            </p:cNvSpPr>
            <p:nvPr/>
          </p:nvSpPr>
          <p:spPr bwMode="auto">
            <a:xfrm>
              <a:off x="1107" y="2106"/>
              <a:ext cx="3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300" b="1">
                  <a:solidFill>
                    <a:srgbClr val="000000"/>
                  </a:solidFill>
                </a:rPr>
                <a:t>Canada</a:t>
              </a:r>
              <a:endParaRPr lang="en-GB"/>
            </a:p>
          </p:txBody>
        </p:sp>
        <p:sp>
          <p:nvSpPr>
            <p:cNvPr id="24681" name="Rectangle 103"/>
            <p:cNvSpPr>
              <a:spLocks noChangeArrowheads="1"/>
            </p:cNvSpPr>
            <p:nvPr/>
          </p:nvSpPr>
          <p:spPr bwMode="auto">
            <a:xfrm>
              <a:off x="1065" y="2839"/>
              <a:ext cx="69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300" b="1">
                  <a:solidFill>
                    <a:srgbClr val="000000"/>
                  </a:solidFill>
                </a:rPr>
                <a:t>United States </a:t>
              </a:r>
              <a:endParaRPr lang="en-GB"/>
            </a:p>
          </p:txBody>
        </p:sp>
      </p:grpSp>
      <p:sp>
        <p:nvSpPr>
          <p:cNvPr id="24580" name="Rectangle 104"/>
          <p:cNvSpPr>
            <a:spLocks noChangeArrowheads="1"/>
          </p:cNvSpPr>
          <p:nvPr/>
        </p:nvSpPr>
        <p:spPr bwMode="auto">
          <a:xfrm>
            <a:off x="107950" y="6524625"/>
            <a:ext cx="68770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GB" sz="1200" b="1" i="1">
                <a:solidFill>
                  <a:schemeClr val="accent2"/>
                </a:solidFill>
              </a:rPr>
              <a:t>Source:  Willms JD. 1997. Data from OECD Programme for International Student Assessment.</a:t>
            </a:r>
          </a:p>
        </p:txBody>
      </p:sp>
    </p:spTree>
    <p:extLst>
      <p:ext uri="{BB962C8B-B14F-4D97-AF65-F5344CB8AC3E}">
        <p14:creationId xmlns:p14="http://schemas.microsoft.com/office/powerpoint/2010/main" val="39987679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5" descr="rank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2275" y="46038"/>
            <a:ext cx="5427663" cy="669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31032227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12"/>
          <p:cNvSpPr>
            <a:spLocks noChangeArrowheads="1"/>
          </p:cNvSpPr>
          <p:nvPr/>
        </p:nvSpPr>
        <p:spPr bwMode="auto">
          <a:xfrm>
            <a:off x="179388" y="188913"/>
            <a:ext cx="2376487" cy="1368425"/>
          </a:xfrm>
          <a:prstGeom prst="ellipse">
            <a:avLst/>
          </a:prstGeom>
          <a:gradFill rotWithShape="1">
            <a:gsLst>
              <a:gs pos="0">
                <a:srgbClr val="C3F5F0"/>
              </a:gs>
              <a:gs pos="100000">
                <a:srgbClr val="769491"/>
              </a:gs>
            </a:gsLst>
            <a:lin ang="0" scaled="1"/>
          </a:gradFill>
          <a:ln w="9525">
            <a:solidFill>
              <a:schemeClr val="tx1"/>
            </a:solidFill>
            <a:round/>
            <a:headEnd/>
            <a:tailEnd/>
          </a:ln>
        </p:spPr>
        <p:txBody>
          <a:bodyPr wrap="none" anchor="ctr"/>
          <a:lstStyle/>
          <a:p>
            <a:pPr algn="ctr"/>
            <a:r>
              <a:rPr lang="en-GB" b="1"/>
              <a:t>More </a:t>
            </a:r>
          </a:p>
          <a:p>
            <a:pPr algn="ctr"/>
            <a:r>
              <a:rPr lang="en-GB" sz="2800" b="1"/>
              <a:t>inequality</a:t>
            </a:r>
            <a:endParaRPr lang="en-US" sz="2800" b="1"/>
          </a:p>
        </p:txBody>
      </p:sp>
      <p:sp>
        <p:nvSpPr>
          <p:cNvPr id="26627" name="Oval 13"/>
          <p:cNvSpPr>
            <a:spLocks noChangeArrowheads="1"/>
          </p:cNvSpPr>
          <p:nvPr/>
        </p:nvSpPr>
        <p:spPr bwMode="auto">
          <a:xfrm>
            <a:off x="2700338" y="1628775"/>
            <a:ext cx="6192837" cy="1728788"/>
          </a:xfrm>
          <a:prstGeom prst="ellipse">
            <a:avLst/>
          </a:prstGeom>
          <a:solidFill>
            <a:srgbClr val="E4EBEC"/>
          </a:solidFill>
          <a:ln w="9525">
            <a:solidFill>
              <a:schemeClr val="tx1"/>
            </a:solidFill>
            <a:round/>
            <a:headEnd/>
            <a:tailEnd/>
          </a:ln>
        </p:spPr>
        <p:txBody>
          <a:bodyPr wrap="none" anchor="ctr"/>
          <a:lstStyle/>
          <a:p>
            <a:pPr algn="ctr">
              <a:buFontTx/>
              <a:buChar char="•"/>
            </a:pPr>
            <a:r>
              <a:rPr lang="en-GB" sz="1800"/>
              <a:t>  </a:t>
            </a:r>
            <a:r>
              <a:rPr lang="en-GB"/>
              <a:t>More superiority and inferiority</a:t>
            </a:r>
          </a:p>
          <a:p>
            <a:pPr algn="ctr">
              <a:buFontTx/>
              <a:buChar char="•"/>
            </a:pPr>
            <a:r>
              <a:rPr lang="en-GB"/>
              <a:t> More status competition and consumerism</a:t>
            </a:r>
          </a:p>
          <a:p>
            <a:pPr algn="ctr">
              <a:buFontTx/>
              <a:buChar char="•"/>
            </a:pPr>
            <a:r>
              <a:rPr lang="en-GB"/>
              <a:t>  More status insecurity</a:t>
            </a:r>
            <a:endParaRPr lang="en-US"/>
          </a:p>
        </p:txBody>
      </p:sp>
      <p:sp>
        <p:nvSpPr>
          <p:cNvPr id="26628" name="Oval 14"/>
          <p:cNvSpPr>
            <a:spLocks noChangeArrowheads="1"/>
          </p:cNvSpPr>
          <p:nvPr/>
        </p:nvSpPr>
        <p:spPr bwMode="auto">
          <a:xfrm>
            <a:off x="611188" y="3475038"/>
            <a:ext cx="5256212" cy="3097212"/>
          </a:xfrm>
          <a:prstGeom prst="ellipse">
            <a:avLst/>
          </a:prstGeom>
          <a:solidFill>
            <a:srgbClr val="C7D6D7"/>
          </a:solidFill>
          <a:ln w="9525">
            <a:solidFill>
              <a:schemeClr val="tx1"/>
            </a:solidFill>
            <a:round/>
            <a:headEnd/>
            <a:tailEnd/>
          </a:ln>
        </p:spPr>
        <p:txBody>
          <a:bodyPr wrap="none" anchor="ctr"/>
          <a:lstStyle/>
          <a:p>
            <a:pPr algn="ctr"/>
            <a:r>
              <a:rPr lang="en-GB"/>
              <a:t/>
            </a:r>
            <a:br>
              <a:rPr lang="en-GB"/>
            </a:br>
            <a:endParaRPr lang="en-GB"/>
          </a:p>
          <a:p>
            <a:pPr algn="ctr">
              <a:buFont typeface="Arial" charset="0"/>
              <a:buChar char="•"/>
            </a:pPr>
            <a:r>
              <a:rPr lang="en-GB"/>
              <a:t> More worry about </a:t>
            </a:r>
            <a:br>
              <a:rPr lang="en-GB"/>
            </a:br>
            <a:r>
              <a:rPr lang="en-GB"/>
              <a:t>how we are seen and judged</a:t>
            </a:r>
            <a:br>
              <a:rPr lang="en-GB"/>
            </a:br>
            <a:endParaRPr lang="en-GB"/>
          </a:p>
          <a:p>
            <a:pPr algn="ctr">
              <a:buFontTx/>
              <a:buChar char="•"/>
            </a:pPr>
            <a:r>
              <a:rPr lang="en-GB"/>
              <a:t> More “social evaluation anxiety”</a:t>
            </a:r>
            <a:br>
              <a:rPr lang="en-GB"/>
            </a:br>
            <a:r>
              <a:rPr lang="en-GB"/>
              <a:t>(threats to self-esteem &amp; social </a:t>
            </a:r>
            <a:br>
              <a:rPr lang="en-GB"/>
            </a:br>
            <a:r>
              <a:rPr lang="en-GB"/>
              <a:t>status, fear of negative </a:t>
            </a:r>
            <a:br>
              <a:rPr lang="en-GB"/>
            </a:br>
            <a:r>
              <a:rPr lang="en-GB"/>
              <a:t>judgements</a:t>
            </a:r>
          </a:p>
          <a:p>
            <a:pPr algn="ctr"/>
            <a:endParaRPr lang="en-GB"/>
          </a:p>
          <a:p>
            <a:pPr algn="ctr"/>
            <a:endParaRPr lang="en-US"/>
          </a:p>
        </p:txBody>
      </p:sp>
      <p:pic>
        <p:nvPicPr>
          <p:cNvPr id="26629" name="Picture 17" descr="MC90003636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45747">
            <a:off x="1979613" y="476250"/>
            <a:ext cx="2592387"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18" descr="MC90003636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141919" flipH="1">
            <a:off x="5148263" y="3500438"/>
            <a:ext cx="2592387" cy="160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Box 6"/>
          <p:cNvSpPr txBox="1">
            <a:spLocks noChangeArrowheads="1"/>
          </p:cNvSpPr>
          <p:nvPr/>
        </p:nvSpPr>
        <p:spPr bwMode="auto">
          <a:xfrm>
            <a:off x="4429125" y="285750"/>
            <a:ext cx="30718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3200" b="1">
                <a:solidFill>
                  <a:srgbClr val="FF0000"/>
                </a:solidFill>
              </a:rPr>
              <a:t>Valued or</a:t>
            </a:r>
            <a:br>
              <a:rPr lang="en-GB" sz="3200" b="1">
                <a:solidFill>
                  <a:srgbClr val="FF0000"/>
                </a:solidFill>
              </a:rPr>
            </a:br>
            <a:r>
              <a:rPr lang="en-GB" sz="3200" b="1">
                <a:solidFill>
                  <a:srgbClr val="FF0000"/>
                </a:solidFill>
              </a:rPr>
              <a:t>      Devalued?</a:t>
            </a: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37934487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B8F31604-8BB2-42F3-8478-090241FBC117}" type="slidenum">
              <a:rPr lang="en-US" sz="1400">
                <a:latin typeface="Calibri" pitchFamily="34" charset="0"/>
              </a:rPr>
              <a:pPr algn="r" eaLnBrk="1" hangingPunct="1"/>
              <a:t>59</a:t>
            </a:fld>
            <a:endParaRPr lang="en-US" sz="1400">
              <a:latin typeface="Calibri" pitchFamily="34" charset="0"/>
            </a:endParaRPr>
          </a:p>
        </p:txBody>
      </p:sp>
      <p:sp>
        <p:nvSpPr>
          <p:cNvPr id="27651" name="Text Box 2"/>
          <p:cNvSpPr txBox="1">
            <a:spLocks noChangeArrowheads="1"/>
          </p:cNvSpPr>
          <p:nvPr/>
        </p:nvSpPr>
        <p:spPr bwMode="auto">
          <a:xfrm>
            <a:off x="1185863" y="1341438"/>
            <a:ext cx="7058025"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lvl="1">
              <a:spcBef>
                <a:spcPct val="50000"/>
              </a:spcBef>
            </a:pPr>
            <a:r>
              <a:rPr lang="en-GB" sz="2800" b="1">
                <a:solidFill>
                  <a:schemeClr val="accent2"/>
                </a:solidFill>
                <a:latin typeface="Calibri" pitchFamily="34" charset="0"/>
              </a:rPr>
              <a:t>Psychosocial risk factors for ill health</a:t>
            </a:r>
            <a:endParaRPr lang="en-GB" sz="2800">
              <a:solidFill>
                <a:schemeClr val="accent2"/>
              </a:solidFill>
              <a:latin typeface="Calibri" pitchFamily="34" charset="0"/>
            </a:endParaRPr>
          </a:p>
          <a:p>
            <a:pPr>
              <a:spcBef>
                <a:spcPct val="50000"/>
              </a:spcBef>
            </a:pPr>
            <a:endParaRPr lang="en-GB" sz="2800">
              <a:solidFill>
                <a:schemeClr val="accent2"/>
              </a:solidFill>
              <a:latin typeface="Calibri" pitchFamily="34" charset="0"/>
            </a:endParaRPr>
          </a:p>
          <a:p>
            <a:pPr lvl="1">
              <a:spcBef>
                <a:spcPct val="20000"/>
              </a:spcBef>
              <a:buFont typeface="Wingdings" pitchFamily="2" charset="2"/>
              <a:buChar char="§"/>
            </a:pPr>
            <a:r>
              <a:rPr lang="en-GB" sz="2800" b="1">
                <a:latin typeface="Calibri" pitchFamily="34" charset="0"/>
              </a:rPr>
              <a:t>  Low social status </a:t>
            </a:r>
          </a:p>
          <a:p>
            <a:pPr lvl="1">
              <a:spcBef>
                <a:spcPct val="20000"/>
              </a:spcBef>
              <a:buFont typeface="Wingdings" pitchFamily="2" charset="2"/>
              <a:buNone/>
            </a:pPr>
            <a:endParaRPr lang="en-GB" sz="2800" b="1">
              <a:latin typeface="Calibri" pitchFamily="34" charset="0"/>
            </a:endParaRPr>
          </a:p>
          <a:p>
            <a:pPr lvl="1">
              <a:spcBef>
                <a:spcPct val="20000"/>
              </a:spcBef>
              <a:buFont typeface="Wingdings" pitchFamily="2" charset="2"/>
              <a:buChar char="§"/>
            </a:pPr>
            <a:r>
              <a:rPr lang="en-GB" sz="2800" b="1">
                <a:latin typeface="Calibri" pitchFamily="34" charset="0"/>
              </a:rPr>
              <a:t>  Weak social connections</a:t>
            </a:r>
          </a:p>
          <a:p>
            <a:pPr lvl="1">
              <a:spcBef>
                <a:spcPct val="20000"/>
              </a:spcBef>
              <a:buFont typeface="Wingdings" pitchFamily="2" charset="2"/>
              <a:buNone/>
            </a:pPr>
            <a:endParaRPr lang="en-GB" sz="2800" b="1">
              <a:latin typeface="Calibri" pitchFamily="34" charset="0"/>
            </a:endParaRPr>
          </a:p>
          <a:p>
            <a:pPr lvl="1">
              <a:lnSpc>
                <a:spcPct val="80000"/>
              </a:lnSpc>
              <a:spcBef>
                <a:spcPct val="50000"/>
              </a:spcBef>
              <a:buFont typeface="Wingdings" pitchFamily="2" charset="2"/>
              <a:buChar char="§"/>
            </a:pPr>
            <a:r>
              <a:rPr lang="en-GB" sz="2800" b="1">
                <a:latin typeface="Calibri" pitchFamily="34" charset="0"/>
              </a:rPr>
              <a:t>  Stress in early life  (pre- and postnatally)</a:t>
            </a: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3784358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3" y="488500"/>
            <a:ext cx="7870825" cy="635000"/>
          </a:xfrm>
        </p:spPr>
        <p:txBody>
          <a:bodyPr/>
          <a:lstStyle/>
          <a:p>
            <a:r>
              <a:rPr lang="nl-NL" b="1" dirty="0" smtClean="0">
                <a:latin typeface="Calibri"/>
                <a:cs typeface="Calibri"/>
              </a:rPr>
              <a:t>Armoede is een groot probleem</a:t>
            </a:r>
            <a:endParaRPr lang="nl-NL" b="1" dirty="0">
              <a:latin typeface="Calibri"/>
              <a:cs typeface="Calibri"/>
            </a:endParaRPr>
          </a:p>
        </p:txBody>
      </p:sp>
      <p:sp>
        <p:nvSpPr>
          <p:cNvPr id="3" name="Content Placeholder 2"/>
          <p:cNvSpPr>
            <a:spLocks noGrp="1"/>
          </p:cNvSpPr>
          <p:nvPr>
            <p:ph idx="1"/>
          </p:nvPr>
        </p:nvSpPr>
        <p:spPr>
          <a:xfrm>
            <a:off x="633413" y="1595767"/>
            <a:ext cx="7870825" cy="4370058"/>
          </a:xfrm>
        </p:spPr>
        <p:txBody>
          <a:bodyPr/>
          <a:lstStyle/>
          <a:p>
            <a:r>
              <a:rPr lang="nl-NL" sz="2000" dirty="0">
                <a:latin typeface="Calibri"/>
                <a:cs typeface="Calibri"/>
              </a:rPr>
              <a:t>A</a:t>
            </a:r>
            <a:r>
              <a:rPr lang="nl-NL" sz="2000" dirty="0" smtClean="0">
                <a:latin typeface="Calibri"/>
                <a:cs typeface="Calibri"/>
              </a:rPr>
              <a:t>nno 2010 leefde 14,6</a:t>
            </a:r>
            <a:r>
              <a:rPr lang="nl-NL" sz="2000" dirty="0">
                <a:latin typeface="Calibri"/>
                <a:cs typeface="Calibri"/>
              </a:rPr>
              <a:t>% van de Belgische bevolking </a:t>
            </a:r>
            <a:r>
              <a:rPr lang="nl-NL" sz="2000" dirty="0" smtClean="0">
                <a:latin typeface="Calibri"/>
                <a:cs typeface="Calibri"/>
              </a:rPr>
              <a:t>onder de Europese armoedegrens.</a:t>
            </a:r>
          </a:p>
          <a:p>
            <a:r>
              <a:rPr lang="nl-NL" sz="2000" dirty="0" smtClean="0">
                <a:latin typeface="Calibri"/>
                <a:cs typeface="Calibri"/>
              </a:rPr>
              <a:t>Die bedraagt voor </a:t>
            </a:r>
            <a:r>
              <a:rPr lang="nl-NL" sz="2000" dirty="0">
                <a:latin typeface="Calibri"/>
                <a:cs typeface="Calibri"/>
              </a:rPr>
              <a:t>België € 973 euro per maand voor een alleenstaande en € 2.044 per maand voor een huishouden van twee volwassenen en twee kinderen</a:t>
            </a:r>
            <a:r>
              <a:rPr lang="nl-NL" sz="2000" dirty="0" smtClean="0">
                <a:latin typeface="Calibri"/>
                <a:cs typeface="Calibri"/>
              </a:rPr>
              <a:t>.</a:t>
            </a:r>
          </a:p>
          <a:p>
            <a:pPr marL="0" indent="0">
              <a:buNone/>
            </a:pPr>
            <a:endParaRPr lang="nl-NL" sz="2000" dirty="0" smtClean="0">
              <a:latin typeface="Calibri"/>
              <a:cs typeface="Calibri"/>
            </a:endParaRPr>
          </a:p>
          <a:p>
            <a:pPr>
              <a:buFont typeface="Wingdings" charset="0"/>
              <a:buChar char="à"/>
            </a:pPr>
            <a:r>
              <a:rPr lang="nl-NL" sz="2000" dirty="0" smtClean="0">
                <a:solidFill>
                  <a:srgbClr val="800000"/>
                </a:solidFill>
                <a:latin typeface="Calibri"/>
                <a:cs typeface="Calibri"/>
                <a:sym typeface="Wingdings"/>
              </a:rPr>
              <a:t>Daarover vertelt Willy </a:t>
            </a:r>
            <a:r>
              <a:rPr lang="nl-NL" sz="2000" dirty="0" err="1" smtClean="0">
                <a:solidFill>
                  <a:srgbClr val="800000"/>
                </a:solidFill>
                <a:latin typeface="Calibri"/>
                <a:cs typeface="Calibri"/>
                <a:sym typeface="Wingdings"/>
              </a:rPr>
              <a:t>Lahaye</a:t>
            </a:r>
            <a:r>
              <a:rPr lang="nl-NL" sz="2000" dirty="0" smtClean="0">
                <a:solidFill>
                  <a:srgbClr val="800000"/>
                </a:solidFill>
                <a:latin typeface="Calibri"/>
                <a:cs typeface="Calibri"/>
                <a:sym typeface="Wingdings"/>
              </a:rPr>
              <a:t> meer</a:t>
            </a:r>
            <a:r>
              <a:rPr lang="nl-NL" sz="2000" dirty="0" smtClean="0">
                <a:solidFill>
                  <a:srgbClr val="800000"/>
                </a:solidFill>
                <a:latin typeface="Calibri"/>
                <a:cs typeface="Calibri"/>
              </a:rPr>
              <a:t> </a:t>
            </a:r>
          </a:p>
          <a:p>
            <a:pPr>
              <a:buFont typeface="Wingdings" charset="0"/>
              <a:buChar char="à"/>
            </a:pPr>
            <a:endParaRPr lang="nl-NL" sz="2000" dirty="0">
              <a:latin typeface="Calibri"/>
              <a:cs typeface="Calibri"/>
            </a:endParaRPr>
          </a:p>
          <a:p>
            <a:r>
              <a:rPr lang="nl-NL" sz="2000" dirty="0" smtClean="0">
                <a:latin typeface="Calibri"/>
                <a:cs typeface="Calibri"/>
              </a:rPr>
              <a:t>Maar, armoede is meer dan een kwestie van inkomen</a:t>
            </a:r>
          </a:p>
          <a:p>
            <a:pPr lvl="1"/>
            <a:r>
              <a:rPr lang="nl-NL" sz="2000" dirty="0" smtClean="0">
                <a:latin typeface="Calibri"/>
                <a:cs typeface="Calibri"/>
              </a:rPr>
              <a:t>Armoede in het dagelijkse leven</a:t>
            </a:r>
          </a:p>
          <a:p>
            <a:pPr lvl="1"/>
            <a:r>
              <a:rPr lang="nl-NL" sz="2000" dirty="0" smtClean="0">
                <a:latin typeface="Calibri"/>
                <a:cs typeface="Calibri"/>
              </a:rPr>
              <a:t>(Ernstige) materiële deprivatie</a:t>
            </a:r>
            <a:endParaRPr lang="nl-NL" sz="2000" dirty="0">
              <a:latin typeface="Calibri"/>
              <a:cs typeface="Calibri"/>
            </a:endParaRPr>
          </a:p>
          <a:p>
            <a:pPr marL="0" lvl="0" indent="0">
              <a:buNone/>
            </a:pPr>
            <a:endParaRPr lang="en-GB" sz="1800" dirty="0">
              <a:latin typeface="Calibri"/>
              <a:cs typeface="Calibri"/>
            </a:endParaRPr>
          </a:p>
        </p:txBody>
      </p:sp>
    </p:spTree>
    <p:extLst>
      <p:ext uri="{BB962C8B-B14F-4D97-AF65-F5344CB8AC3E}">
        <p14:creationId xmlns:p14="http://schemas.microsoft.com/office/powerpoint/2010/main" val="290809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1547813" y="1052513"/>
          <a:ext cx="6096000" cy="4067175"/>
        </p:xfrm>
        <a:graphic>
          <a:graphicData uri="http://schemas.openxmlformats.org/presentationml/2006/ole">
            <mc:AlternateContent xmlns:mc="http://schemas.openxmlformats.org/markup-compatibility/2006">
              <mc:Choice xmlns:v="urn:schemas-microsoft-com:vml" Requires="v">
                <p:oleObj spid="_x0000_s6157" name="Chart" r:id="rId4" imgW="6096000" imgH="4067062" progId="MSGraph.Chart.8">
                  <p:embed followColorScheme="full"/>
                </p:oleObj>
              </mc:Choice>
              <mc:Fallback>
                <p:oleObj name="Chart" r:id="rId4" imgW="6096000" imgH="4067062" progId="MSGraph.Chart.8">
                  <p:embed followColorScheme="full"/>
                  <p:pic>
                    <p:nvPicPr>
                      <p:cNvPr id="0" name=""/>
                      <p:cNvPicPr>
                        <a:picLocks noChangeAspect="1" noChangeArrowheads="1"/>
                      </p:cNvPicPr>
                      <p:nvPr/>
                    </p:nvPicPr>
                    <p:blipFill>
                      <a:blip r:embed="rId5"/>
                      <a:srcRect/>
                      <a:stretch>
                        <a:fillRect/>
                      </a:stretch>
                    </p:blipFill>
                    <p:spPr bwMode="auto">
                      <a:xfrm>
                        <a:off x="1547813" y="1052513"/>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5" name="Text Box 3"/>
          <p:cNvSpPr txBox="1">
            <a:spLocks noChangeArrowheads="1"/>
          </p:cNvSpPr>
          <p:nvPr/>
        </p:nvSpPr>
        <p:spPr bwMode="auto">
          <a:xfrm>
            <a:off x="5651500" y="4652963"/>
            <a:ext cx="1079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GB"/>
              <a:t>Other tasks</a:t>
            </a:r>
            <a:endParaRPr lang="en-US"/>
          </a:p>
        </p:txBody>
      </p:sp>
      <p:sp>
        <p:nvSpPr>
          <p:cNvPr id="28676" name="Text Box 4"/>
          <p:cNvSpPr txBox="1">
            <a:spLocks noChangeArrowheads="1"/>
          </p:cNvSpPr>
          <p:nvPr/>
        </p:nvSpPr>
        <p:spPr bwMode="auto">
          <a:xfrm>
            <a:off x="2122488" y="4652963"/>
            <a:ext cx="28813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GB"/>
              <a:t>Tasks with  ‘social evaluative threat’ (uncontrollable)</a:t>
            </a:r>
            <a:endParaRPr lang="en-US"/>
          </a:p>
        </p:txBody>
      </p:sp>
      <p:sp>
        <p:nvSpPr>
          <p:cNvPr id="28677" name="Text Box 5"/>
          <p:cNvSpPr txBox="1">
            <a:spLocks noChangeArrowheads="1"/>
          </p:cNvSpPr>
          <p:nvPr/>
        </p:nvSpPr>
        <p:spPr bwMode="auto">
          <a:xfrm rot="-5400000">
            <a:off x="-776288" y="2867026"/>
            <a:ext cx="4233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GB" b="1"/>
              <a:t>Cortisol response</a:t>
            </a:r>
            <a:r>
              <a:rPr lang="en-GB"/>
              <a:t> </a:t>
            </a:r>
            <a:r>
              <a:rPr lang="en-GB" sz="1800" b="1"/>
              <a:t>(effect size)</a:t>
            </a:r>
            <a:endParaRPr lang="en-US" sz="1800" b="1"/>
          </a:p>
        </p:txBody>
      </p:sp>
      <p:sp>
        <p:nvSpPr>
          <p:cNvPr id="28678" name="Text Box 6"/>
          <p:cNvSpPr txBox="1">
            <a:spLocks noChangeArrowheads="1"/>
          </p:cNvSpPr>
          <p:nvPr/>
        </p:nvSpPr>
        <p:spPr bwMode="auto">
          <a:xfrm>
            <a:off x="1368425" y="6161088"/>
            <a:ext cx="59404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1600" b="1"/>
              <a:t>Dickerson SS, Kemeny ME. Acute stressors and cortisol responses. </a:t>
            </a:r>
            <a:r>
              <a:rPr lang="en-US" sz="1600" b="1" i="1"/>
              <a:t>Psychological Bulletin</a:t>
            </a:r>
            <a:r>
              <a:rPr lang="en-US" sz="1600" b="1"/>
              <a:t> 2004; 130(3): 355-91.</a:t>
            </a:r>
          </a:p>
        </p:txBody>
      </p:sp>
      <p:sp>
        <p:nvSpPr>
          <p:cNvPr id="28679" name="Text Box 7"/>
          <p:cNvSpPr txBox="1">
            <a:spLocks noChangeArrowheads="1"/>
          </p:cNvSpPr>
          <p:nvPr/>
        </p:nvSpPr>
        <p:spPr bwMode="auto">
          <a:xfrm>
            <a:off x="1763713" y="188913"/>
            <a:ext cx="60483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GB" sz="2800" b="1">
                <a:solidFill>
                  <a:schemeClr val="accent2"/>
                </a:solidFill>
              </a:rPr>
              <a:t>What kind of stressful tasks raise stress hormones most?</a:t>
            </a:r>
            <a:endParaRPr lang="en-US" sz="2800" b="1">
              <a:solidFill>
                <a:schemeClr val="accent2"/>
              </a:solidFill>
            </a:endParaRP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4587863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6"/>
          <p:cNvGrpSpPr>
            <a:grpSpLocks/>
          </p:cNvGrpSpPr>
          <p:nvPr/>
        </p:nvGrpSpPr>
        <p:grpSpPr bwMode="auto">
          <a:xfrm>
            <a:off x="71438" y="44450"/>
            <a:ext cx="8929687" cy="6670675"/>
            <a:chOff x="71406" y="187478"/>
            <a:chExt cx="8929718" cy="6670522"/>
          </a:xfrm>
        </p:grpSpPr>
        <p:pic>
          <p:nvPicPr>
            <p:cNvPr id="296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1096687"/>
              <a:ext cx="7286676" cy="511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Box 4"/>
            <p:cNvSpPr txBox="1">
              <a:spLocks noChangeArrowheads="1"/>
            </p:cNvSpPr>
            <p:nvPr/>
          </p:nvSpPr>
          <p:spPr bwMode="auto">
            <a:xfrm>
              <a:off x="714348" y="6211669"/>
              <a:ext cx="7715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GB" sz="1800" b="1">
                  <a:latin typeface="Calibri" pitchFamily="34" charset="0"/>
                  <a:cs typeface="Arial" charset="0"/>
                </a:rPr>
                <a:t>Loughnan S, et al. Economic Inequality is linked to biased self-perception. </a:t>
              </a:r>
              <a:r>
                <a:rPr lang="en-GB" sz="1800" b="1" i="1">
                  <a:latin typeface="Calibri" pitchFamily="34" charset="0"/>
                  <a:cs typeface="Arial" charset="0"/>
                </a:rPr>
                <a:t>Psychological Science</a:t>
              </a:r>
              <a:r>
                <a:rPr lang="en-GB" sz="1800" b="1">
                  <a:latin typeface="Calibri" pitchFamily="34" charset="0"/>
                  <a:cs typeface="Arial" charset="0"/>
                </a:rPr>
                <a:t>, 2011; 22: 1254</a:t>
              </a:r>
            </a:p>
          </p:txBody>
        </p:sp>
        <p:sp>
          <p:nvSpPr>
            <p:cNvPr id="29701" name="TextBox 5"/>
            <p:cNvSpPr txBox="1">
              <a:spLocks noChangeArrowheads="1"/>
            </p:cNvSpPr>
            <p:nvPr/>
          </p:nvSpPr>
          <p:spPr bwMode="auto">
            <a:xfrm>
              <a:off x="71406" y="187478"/>
              <a:ext cx="8929718" cy="83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GB" b="1">
                  <a:solidFill>
                    <a:schemeClr val="accent2"/>
                  </a:solidFill>
                  <a:latin typeface="Calibri" pitchFamily="34" charset="0"/>
                  <a:cs typeface="Arial" charset="0"/>
                </a:rPr>
                <a:t>In more unequal countries people abandon modesty</a:t>
              </a:r>
              <a:br>
                <a:rPr lang="en-GB" b="1">
                  <a:solidFill>
                    <a:schemeClr val="accent2"/>
                  </a:solidFill>
                  <a:latin typeface="Calibri" pitchFamily="34" charset="0"/>
                  <a:cs typeface="Arial" charset="0"/>
                </a:rPr>
              </a:br>
              <a:r>
                <a:rPr lang="en-GB" b="1">
                  <a:solidFill>
                    <a:schemeClr val="accent2"/>
                  </a:solidFill>
                  <a:latin typeface="Calibri" pitchFamily="34" charset="0"/>
                  <a:cs typeface="Arial" charset="0"/>
                </a:rPr>
                <a:t>and exaggerate their merits</a:t>
              </a:r>
            </a:p>
          </p:txBody>
        </p:sp>
      </p:gr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31776772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547813" y="5589588"/>
            <a:ext cx="3024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b="1">
                <a:latin typeface="Calibri" pitchFamily="34" charset="0"/>
              </a:rPr>
              <a:t>“Not a test of ability”</a:t>
            </a:r>
            <a:endParaRPr lang="en-US" b="1">
              <a:latin typeface="Calibri" pitchFamily="34" charset="0"/>
            </a:endParaRPr>
          </a:p>
        </p:txBody>
      </p:sp>
      <p:graphicFrame>
        <p:nvGraphicFramePr>
          <p:cNvPr id="30723" name="Object 3"/>
          <p:cNvGraphicFramePr>
            <a:graphicFrameLocks noChangeAspect="1"/>
          </p:cNvGraphicFramePr>
          <p:nvPr/>
        </p:nvGraphicFramePr>
        <p:xfrm>
          <a:off x="719138" y="974725"/>
          <a:ext cx="7510462" cy="4719638"/>
        </p:xfrm>
        <a:graphic>
          <a:graphicData uri="http://schemas.openxmlformats.org/presentationml/2006/ole">
            <mc:AlternateContent xmlns:mc="http://schemas.openxmlformats.org/markup-compatibility/2006">
              <mc:Choice xmlns:v="urn:schemas-microsoft-com:vml" Requires="v">
                <p:oleObj spid="_x0000_s7181" name="Chart" r:id="rId4" imgW="6667567" imgH="4191076" progId="MSGraph.Chart.8">
                  <p:embed followColorScheme="full"/>
                </p:oleObj>
              </mc:Choice>
              <mc:Fallback>
                <p:oleObj name="Chart" r:id="rId4" imgW="6667567" imgH="4191076" progId="MSGraph.Chart.8">
                  <p:embed followColorScheme="full"/>
                  <p:pic>
                    <p:nvPicPr>
                      <p:cNvPr id="0" name=""/>
                      <p:cNvPicPr>
                        <a:picLocks noChangeAspect="1" noChangeArrowheads="1"/>
                      </p:cNvPicPr>
                      <p:nvPr/>
                    </p:nvPicPr>
                    <p:blipFill>
                      <a:blip r:embed="rId5"/>
                      <a:srcRect/>
                      <a:stretch>
                        <a:fillRect/>
                      </a:stretch>
                    </p:blipFill>
                    <p:spPr bwMode="auto">
                      <a:xfrm>
                        <a:off x="719138" y="974725"/>
                        <a:ext cx="7510462" cy="471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Text Box 4"/>
          <p:cNvSpPr txBox="1">
            <a:spLocks noChangeArrowheads="1"/>
          </p:cNvSpPr>
          <p:nvPr/>
        </p:nvSpPr>
        <p:spPr bwMode="auto">
          <a:xfrm>
            <a:off x="5435600" y="5589588"/>
            <a:ext cx="2232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b="1">
                <a:latin typeface="Calibri" pitchFamily="34" charset="0"/>
              </a:rPr>
              <a:t>“Test of ability”</a:t>
            </a:r>
            <a:endParaRPr lang="en-US" b="1">
              <a:latin typeface="Calibri" pitchFamily="34" charset="0"/>
            </a:endParaRPr>
          </a:p>
        </p:txBody>
      </p:sp>
      <p:sp>
        <p:nvSpPr>
          <p:cNvPr id="30725" name="Text Box 5"/>
          <p:cNvSpPr txBox="1">
            <a:spLocks noChangeArrowheads="1"/>
          </p:cNvSpPr>
          <p:nvPr/>
        </p:nvSpPr>
        <p:spPr bwMode="auto">
          <a:xfrm>
            <a:off x="755650" y="260350"/>
            <a:ext cx="7632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GB" b="1">
                <a:solidFill>
                  <a:schemeClr val="accent2"/>
                </a:solidFill>
                <a:latin typeface="Calibri" pitchFamily="34" charset="0"/>
              </a:rPr>
              <a:t>Effect of stereotype threat </a:t>
            </a:r>
            <a:br>
              <a:rPr lang="en-GB" b="1">
                <a:solidFill>
                  <a:schemeClr val="accent2"/>
                </a:solidFill>
                <a:latin typeface="Calibri" pitchFamily="34" charset="0"/>
              </a:rPr>
            </a:br>
            <a:r>
              <a:rPr lang="en-GB" b="1">
                <a:solidFill>
                  <a:schemeClr val="accent2"/>
                </a:solidFill>
                <a:latin typeface="Calibri" pitchFamily="34" charset="0"/>
              </a:rPr>
              <a:t>Advanced Progressive Matrices Test: high &amp; low SES</a:t>
            </a:r>
            <a:endParaRPr lang="en-US" b="1">
              <a:solidFill>
                <a:schemeClr val="accent2"/>
              </a:solidFill>
              <a:latin typeface="Calibri" pitchFamily="34" charset="0"/>
            </a:endParaRPr>
          </a:p>
        </p:txBody>
      </p:sp>
      <p:sp>
        <p:nvSpPr>
          <p:cNvPr id="30726" name="Text Box 6"/>
          <p:cNvSpPr txBox="1">
            <a:spLocks noChangeArrowheads="1"/>
          </p:cNvSpPr>
          <p:nvPr/>
        </p:nvSpPr>
        <p:spPr bwMode="auto">
          <a:xfrm>
            <a:off x="142875" y="6092825"/>
            <a:ext cx="8893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1600">
                <a:latin typeface="Calibri" pitchFamily="34" charset="0"/>
              </a:rPr>
              <a:t>Croizeta JC; Dutrevis M. Socioeconomic Status and Intelligence.  </a:t>
            </a:r>
            <a:r>
              <a:rPr lang="en-US" sz="1600" i="1">
                <a:latin typeface="Calibri" pitchFamily="34" charset="0"/>
              </a:rPr>
              <a:t>J Poverty</a:t>
            </a:r>
            <a:r>
              <a:rPr lang="en-US" sz="1600">
                <a:latin typeface="Calibri" pitchFamily="34" charset="0"/>
              </a:rPr>
              <a:t> 2004; 8(3): 91-107.</a:t>
            </a:r>
          </a:p>
        </p:txBody>
      </p:sp>
      <p:sp>
        <p:nvSpPr>
          <p:cNvPr id="30727" name="Text Box 7"/>
          <p:cNvSpPr txBox="1">
            <a:spLocks noChangeArrowheads="1"/>
          </p:cNvSpPr>
          <p:nvPr/>
        </p:nvSpPr>
        <p:spPr bwMode="auto">
          <a:xfrm rot="-5400000">
            <a:off x="-882649" y="2762250"/>
            <a:ext cx="338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sz="2000" b="1">
                <a:latin typeface="Calibri" pitchFamily="34" charset="0"/>
              </a:rPr>
              <a:t>Number of items correct</a:t>
            </a:r>
            <a:endParaRPr lang="en-US" sz="2000" b="1">
              <a:latin typeface="Calibri" pitchFamily="34" charset="0"/>
            </a:endParaRP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26166080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endParaRPr lang="fr-BE"/>
          </a:p>
        </p:txBody>
      </p:sp>
      <p:sp>
        <p:nvSpPr>
          <p:cNvPr id="31746" name="Slide Number Placeholder 3"/>
          <p:cNvSpPr>
            <a:spLocks noGrp="1"/>
          </p:cNvSpPr>
          <p:nvPr>
            <p:ph type="sldNum" sz="quarter" idx="4"/>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EE2F455C-0FBD-44E3-BB47-D3DBF1231226}" type="slidenum">
              <a:rPr lang="en-US" sz="1400" smtClean="0"/>
              <a:pPr eaLnBrk="1" hangingPunct="1"/>
              <a:t>63</a:t>
            </a:fld>
            <a:endParaRPr lang="en-US" sz="1400" smtClean="0"/>
          </a:p>
        </p:txBody>
      </p:sp>
      <p:sp>
        <p:nvSpPr>
          <p:cNvPr id="2" name="Titre 1"/>
          <p:cNvSpPr>
            <a:spLocks noGrp="1"/>
          </p:cNvSpPr>
          <p:nvPr>
            <p:ph type="ctrTitle"/>
          </p:nvPr>
        </p:nvSpPr>
        <p:spPr/>
        <p:txBody>
          <a:bodyPr/>
          <a:lstStyle/>
          <a:p>
            <a:endParaRPr lang="fr-BE"/>
          </a:p>
        </p:txBody>
      </p:sp>
      <p:sp>
        <p:nvSpPr>
          <p:cNvPr id="31747" name="Rectangle 2"/>
          <p:cNvSpPr>
            <a:spLocks noChangeArrowheads="1"/>
          </p:cNvSpPr>
          <p:nvPr/>
        </p:nvSpPr>
        <p:spPr bwMode="auto">
          <a:xfrm>
            <a:off x="755650" y="896938"/>
            <a:ext cx="7704138"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GB" sz="2000" b="1">
                <a:solidFill>
                  <a:schemeClr val="accent2"/>
                </a:solidFill>
                <a:latin typeface="Calibri" pitchFamily="34" charset="0"/>
              </a:rPr>
              <a:t>Gilligan J. </a:t>
            </a:r>
            <a:r>
              <a:rPr lang="en-GB" sz="2000" b="1" i="1">
                <a:solidFill>
                  <a:schemeClr val="accent2"/>
                </a:solidFill>
                <a:latin typeface="Calibri" pitchFamily="34" charset="0"/>
              </a:rPr>
              <a:t>Violence: Our Deadly Epidemic and its Causes.</a:t>
            </a:r>
            <a:r>
              <a:rPr lang="en-GB" sz="2000">
                <a:latin typeface="Calibri" pitchFamily="34" charset="0"/>
              </a:rPr>
              <a:t> </a:t>
            </a:r>
          </a:p>
          <a:p>
            <a:pPr algn="ctr" eaLnBrk="0" hangingPunct="0"/>
            <a:r>
              <a:rPr lang="en-GB">
                <a:latin typeface="Calibri" pitchFamily="34" charset="0"/>
              </a:rPr>
              <a:t>(G .P. Putnam 1996)</a:t>
            </a:r>
          </a:p>
          <a:p>
            <a:pPr eaLnBrk="0" hangingPunct="0"/>
            <a:endParaRPr lang="en-GB">
              <a:latin typeface="Calibri" pitchFamily="34" charset="0"/>
            </a:endParaRPr>
          </a:p>
          <a:p>
            <a:pPr eaLnBrk="0" hangingPunct="0"/>
            <a:r>
              <a:rPr lang="en-GB" sz="2000" b="1">
                <a:latin typeface="Calibri" pitchFamily="34" charset="0"/>
              </a:rPr>
              <a:t>" ...the prison inmates I work with have told me repeatedly, when I asked them why they had assaulted someone, that it was because 'he disrespected me', or 'he disrespected my visit' (meaning 'visitor'). The word 'disrespect' is central in the vocabulary, moral value system, and psychodynamics of these chronically violent men that they have abbreviated it into the slang term, 'he dis'ed me." p.106 </a:t>
            </a:r>
          </a:p>
          <a:p>
            <a:pPr eaLnBrk="0" hangingPunct="0"/>
            <a:endParaRPr lang="en-GB" sz="2000" b="1">
              <a:latin typeface="Calibri" pitchFamily="34" charset="0"/>
            </a:endParaRPr>
          </a:p>
          <a:p>
            <a:pPr eaLnBrk="0" hangingPunct="0"/>
            <a:r>
              <a:rPr lang="en-GB" sz="2000" b="1">
                <a:latin typeface="Calibri" pitchFamily="34" charset="0"/>
              </a:rPr>
              <a:t>A few pages further on Gilligan continues:- </a:t>
            </a:r>
          </a:p>
          <a:p>
            <a:pPr eaLnBrk="0" hangingPunct="0"/>
            <a:r>
              <a:rPr lang="en-GB" sz="2000" b="1">
                <a:latin typeface="Calibri" pitchFamily="34" charset="0"/>
              </a:rPr>
              <a:t>"I have yet to see a serious act of violence that was not provoked by the experience of feeling shamed and humiliated, disrespected and ridiculed, and that did not represent the attempt to prevent or undo this "loss of face " - no matter how severe the punishment, even if it includes death." p.110</a:t>
            </a:r>
            <a:r>
              <a:rPr lang="en-GB" sz="2000">
                <a:latin typeface="Calibri" pitchFamily="34" charset="0"/>
              </a:rPr>
              <a:t> </a:t>
            </a:r>
          </a:p>
        </p:txBody>
      </p:sp>
    </p:spTree>
    <p:extLst>
      <p:ext uri="{BB962C8B-B14F-4D97-AF65-F5344CB8AC3E}">
        <p14:creationId xmlns:p14="http://schemas.microsoft.com/office/powerpoint/2010/main" val="784197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971550" y="714375"/>
            <a:ext cx="7415213"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GB" sz="2800" b="1">
                <a:solidFill>
                  <a:schemeClr val="accent2"/>
                </a:solidFill>
                <a:latin typeface="Calibri" pitchFamily="34" charset="0"/>
              </a:rPr>
              <a:t>Social Status and Friendship</a:t>
            </a:r>
            <a:endParaRPr lang="en-GB" b="1">
              <a:solidFill>
                <a:schemeClr val="accent2"/>
              </a:solidFill>
              <a:latin typeface="Calibri" pitchFamily="34" charset="0"/>
            </a:endParaRPr>
          </a:p>
          <a:p>
            <a:pPr algn="ctr">
              <a:spcBef>
                <a:spcPct val="50000"/>
              </a:spcBef>
            </a:pPr>
            <a:endParaRPr lang="en-GB" b="1">
              <a:latin typeface="Calibri" pitchFamily="34" charset="0"/>
            </a:endParaRPr>
          </a:p>
          <a:p>
            <a:pPr>
              <a:spcBef>
                <a:spcPct val="50000"/>
              </a:spcBef>
            </a:pPr>
            <a:r>
              <a:rPr lang="en-GB" b="1">
                <a:latin typeface="Calibri" pitchFamily="34" charset="0"/>
              </a:rPr>
              <a:t>Two sides of the same coin:</a:t>
            </a:r>
          </a:p>
          <a:p>
            <a:pPr lvl="1">
              <a:spcBef>
                <a:spcPct val="50000"/>
              </a:spcBef>
            </a:pPr>
            <a:r>
              <a:rPr lang="en-GB" b="1" u="sng">
                <a:latin typeface="Calibri" pitchFamily="34" charset="0"/>
              </a:rPr>
              <a:t>Social status</a:t>
            </a:r>
            <a:r>
              <a:rPr lang="en-GB" b="1">
                <a:latin typeface="Calibri" pitchFamily="34" charset="0"/>
              </a:rPr>
              <a:t> (dominance hierarchies, pecking orders) are orderings based on power, coercion and privileged access to resources – regardless of the needs of others.</a:t>
            </a:r>
          </a:p>
          <a:p>
            <a:pPr lvl="1">
              <a:spcBef>
                <a:spcPct val="50000"/>
              </a:spcBef>
            </a:pPr>
            <a:endParaRPr lang="en-GB" b="1">
              <a:latin typeface="Calibri" pitchFamily="34" charset="0"/>
            </a:endParaRPr>
          </a:p>
          <a:p>
            <a:pPr lvl="1">
              <a:spcBef>
                <a:spcPct val="50000"/>
              </a:spcBef>
            </a:pPr>
            <a:r>
              <a:rPr lang="en-GB" b="1" u="sng">
                <a:latin typeface="Calibri" pitchFamily="34" charset="0"/>
              </a:rPr>
              <a:t>Friendship</a:t>
            </a:r>
            <a:r>
              <a:rPr lang="en-GB" b="1">
                <a:latin typeface="Calibri" pitchFamily="34" charset="0"/>
              </a:rPr>
              <a:t>, in contrast, is based on reciprocity, mutuality, social obligations, sharing and a recognition of each other’s needs.</a:t>
            </a: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35606296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468313" y="2205038"/>
            <a:ext cx="8496300"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257300" indent="-3429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sz="2800" b="1">
                <a:solidFill>
                  <a:schemeClr val="accent2"/>
                </a:solidFill>
                <a:cs typeface="Arial" charset="0"/>
              </a:rPr>
              <a:t>The effects of inequality - a two stage process</a:t>
            </a:r>
          </a:p>
          <a:p>
            <a:pPr eaLnBrk="1" hangingPunct="1">
              <a:spcBef>
                <a:spcPct val="50000"/>
              </a:spcBef>
            </a:pPr>
            <a:endParaRPr lang="en-GB" sz="2800" b="1">
              <a:solidFill>
                <a:schemeClr val="accent2"/>
              </a:solidFill>
              <a:cs typeface="Arial" charset="0"/>
            </a:endParaRPr>
          </a:p>
          <a:p>
            <a:pPr lvl="2" eaLnBrk="1" hangingPunct="1">
              <a:spcBef>
                <a:spcPct val="50000"/>
              </a:spcBef>
              <a:buFontTx/>
              <a:buAutoNum type="arabicPeriod"/>
            </a:pPr>
            <a:r>
              <a:rPr lang="en-GB" sz="2800" b="1">
                <a:cs typeface="Arial" charset="0"/>
              </a:rPr>
              <a:t>	adult experience of inequality</a:t>
            </a:r>
          </a:p>
          <a:p>
            <a:pPr lvl="2" eaLnBrk="1" hangingPunct="1">
              <a:spcBef>
                <a:spcPct val="50000"/>
              </a:spcBef>
              <a:buFontTx/>
              <a:buAutoNum type="arabicPeriod"/>
            </a:pPr>
            <a:r>
              <a:rPr lang="en-GB" sz="2800" b="1">
                <a:cs typeface="Arial" charset="0"/>
              </a:rPr>
              <a:t>	passed on to children – epigenetics?</a:t>
            </a:r>
            <a:endParaRPr lang="en-US" sz="2800" b="1">
              <a:cs typeface="Arial" charset="0"/>
            </a:endParaRP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40730074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Chart 1"/>
          <p:cNvGraphicFramePr>
            <a:graphicFrameLocks/>
          </p:cNvGraphicFramePr>
          <p:nvPr/>
        </p:nvGraphicFramePr>
        <p:xfrm>
          <a:off x="920750" y="1577975"/>
          <a:ext cx="6750050" cy="4078288"/>
        </p:xfrm>
        <a:graphic>
          <a:graphicData uri="http://schemas.openxmlformats.org/presentationml/2006/ole">
            <mc:AlternateContent xmlns:mc="http://schemas.openxmlformats.org/markup-compatibility/2006">
              <mc:Choice xmlns:v="urn:schemas-microsoft-com:vml" Requires="v">
                <p:oleObj spid="_x0000_s8205" r:id="rId5" imgW="6748857" imgH="4078577" progId="Excel.Chart.8">
                  <p:embed/>
                </p:oleObj>
              </mc:Choice>
              <mc:Fallback>
                <p:oleObj r:id="rId5" imgW="6748857" imgH="4078577" progId="Excel.Char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0750" y="1577975"/>
                        <a:ext cx="6750050" cy="407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19" name="TextBox 2"/>
          <p:cNvSpPr txBox="1">
            <a:spLocks noChangeArrowheads="1"/>
          </p:cNvSpPr>
          <p:nvPr/>
        </p:nvSpPr>
        <p:spPr bwMode="auto">
          <a:xfrm rot="-5400000">
            <a:off x="-653256" y="3028157"/>
            <a:ext cx="3024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800" b="1"/>
              <a:t>Income Inequality (Gini)</a:t>
            </a:r>
          </a:p>
        </p:txBody>
      </p:sp>
      <p:sp>
        <p:nvSpPr>
          <p:cNvPr id="4" name="TextBox 3"/>
          <p:cNvSpPr txBox="1"/>
          <p:nvPr/>
        </p:nvSpPr>
        <p:spPr>
          <a:xfrm>
            <a:off x="827088" y="879475"/>
            <a:ext cx="7345362" cy="461963"/>
          </a:xfrm>
          <a:prstGeom prst="rect">
            <a:avLst/>
          </a:prstGeom>
          <a:noFill/>
        </p:spPr>
        <p:txBody>
          <a:bodyPr>
            <a:spAutoFit/>
          </a:bodyPr>
          <a:lstStyle/>
          <a:p>
            <a:pPr>
              <a:defRPr/>
            </a:pPr>
            <a:r>
              <a:rPr lang="en-GB" b="1" dirty="0">
                <a:solidFill>
                  <a:schemeClr val="accent6"/>
                </a:solidFill>
              </a:rPr>
              <a:t>Post-tax Income Inequality:  Belgium 1990-2008</a:t>
            </a:r>
          </a:p>
        </p:txBody>
      </p:sp>
      <p:sp>
        <p:nvSpPr>
          <p:cNvPr id="34821" name="TextBox 4"/>
          <p:cNvSpPr txBox="1">
            <a:spLocks noChangeArrowheads="1"/>
          </p:cNvSpPr>
          <p:nvPr/>
        </p:nvSpPr>
        <p:spPr bwMode="auto">
          <a:xfrm>
            <a:off x="3059113" y="5876925"/>
            <a:ext cx="2520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GB" sz="1400" b="1"/>
              <a:t>Source: Statistics Belgium</a:t>
            </a:r>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12841348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descr="OXFORD STRE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38125"/>
            <a:ext cx="9036050" cy="594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 Box 5"/>
          <p:cNvSpPr txBox="1">
            <a:spLocks noChangeArrowheads="1"/>
          </p:cNvSpPr>
          <p:nvPr/>
        </p:nvSpPr>
        <p:spPr bwMode="auto">
          <a:xfrm>
            <a:off x="5651500" y="6165850"/>
            <a:ext cx="3600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sz="1400" b="1"/>
              <a:t>Photo by kind permission of Matt Stuart</a:t>
            </a:r>
            <a:endParaRPr lang="en-US" sz="1400" b="1"/>
          </a:p>
        </p:txBody>
      </p:sp>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30731121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descr="4805942922_ed3ae73076_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805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p:txBody>
          <a:bodyPr/>
          <a:lstStyle/>
          <a:p>
            <a:endParaRPr lang="fr-BE"/>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234796146"/>
      </p:ext>
    </p:extLst>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6"/>
          <p:cNvSpPr>
            <a:spLocks noGrp="1" noChangeArrowheads="1"/>
          </p:cNvSpPr>
          <p:nvPr>
            <p:ph type="subTitle" idx="1"/>
          </p:nvPr>
        </p:nvSpPr>
        <p:spPr>
          <a:noFill/>
        </p:spPr>
        <p:txBody>
          <a:bodyPr/>
          <a:lstStyle/>
          <a:p>
            <a:pPr marL="0" indent="0" algn="ctr" eaLnBrk="1" hangingPunct="1">
              <a:buFontTx/>
              <a:buNone/>
            </a:pPr>
            <a:r>
              <a:rPr lang="en-GB" sz="2400" b="1" smtClean="0">
                <a:solidFill>
                  <a:srgbClr val="009900"/>
                </a:solidFill>
              </a:rPr>
              <a:t>http://www.equalitytrust.org.uk</a:t>
            </a:r>
          </a:p>
        </p:txBody>
      </p:sp>
      <p:sp>
        <p:nvSpPr>
          <p:cNvPr id="37890" name="Slide Number Placeholder 3"/>
          <p:cNvSpPr>
            <a:spLocks noGrp="1"/>
          </p:cNvSpPr>
          <p:nvPr>
            <p:ph type="sldNum" sz="quarter" idx="4"/>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33D9ED8-6DD2-4AAD-B9ED-001101DCC5B6}" type="slidenum">
              <a:rPr lang="en-US" sz="1400" smtClean="0"/>
              <a:pPr eaLnBrk="1" hangingPunct="1"/>
              <a:t>69</a:t>
            </a:fld>
            <a:endParaRPr lang="en-US" sz="1400" smtClean="0"/>
          </a:p>
        </p:txBody>
      </p:sp>
      <p:sp>
        <p:nvSpPr>
          <p:cNvPr id="2" name="Titre 1"/>
          <p:cNvSpPr>
            <a:spLocks noGrp="1"/>
          </p:cNvSpPr>
          <p:nvPr>
            <p:ph type="ctrTitle"/>
          </p:nvPr>
        </p:nvSpPr>
        <p:spPr/>
        <p:txBody>
          <a:bodyPr/>
          <a:lstStyle/>
          <a:p>
            <a:endParaRPr lang="fr-BE"/>
          </a:p>
        </p:txBody>
      </p:sp>
      <p:sp>
        <p:nvSpPr>
          <p:cNvPr id="37891" name="Text Box 2"/>
          <p:cNvSpPr txBox="1">
            <a:spLocks noChangeArrowheads="1"/>
          </p:cNvSpPr>
          <p:nvPr/>
        </p:nvSpPr>
        <p:spPr bwMode="auto">
          <a:xfrm>
            <a:off x="4284663" y="1868488"/>
            <a:ext cx="4859337"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endParaRPr lang="en-GB" sz="2200"/>
          </a:p>
          <a:p>
            <a:pPr algn="ctr" eaLnBrk="1" hangingPunct="1"/>
            <a:endParaRPr lang="en-GB" sz="2800"/>
          </a:p>
          <a:p>
            <a:pPr algn="ctr" eaLnBrk="1" hangingPunct="1"/>
            <a:endParaRPr lang="en-GB" sz="2800"/>
          </a:p>
          <a:p>
            <a:pPr algn="ctr" eaLnBrk="1" hangingPunct="1"/>
            <a:endParaRPr lang="en-GB"/>
          </a:p>
          <a:p>
            <a:pPr algn="ctr" eaLnBrk="1" hangingPunct="1"/>
            <a:endParaRPr lang="en-GB"/>
          </a:p>
          <a:p>
            <a:pPr algn="ctr" eaLnBrk="1" hangingPunct="1"/>
            <a:endParaRPr lang="en-GB"/>
          </a:p>
          <a:p>
            <a:pPr algn="ctr" eaLnBrk="1" hangingPunct="1"/>
            <a:endParaRPr lang="en-GB">
              <a:solidFill>
                <a:srgbClr val="00CC00"/>
              </a:solidFill>
            </a:endParaRPr>
          </a:p>
          <a:p>
            <a:pPr algn="ctr" eaLnBrk="1" hangingPunct="1"/>
            <a:endParaRPr lang="en-GB">
              <a:solidFill>
                <a:srgbClr val="009900"/>
              </a:solidFill>
            </a:endParaRPr>
          </a:p>
          <a:p>
            <a:pPr algn="ctr" eaLnBrk="1" hangingPunct="1"/>
            <a:endParaRPr lang="en-GB">
              <a:solidFill>
                <a:srgbClr val="009900"/>
              </a:solidFill>
            </a:endParaRPr>
          </a:p>
        </p:txBody>
      </p:sp>
      <p:pic>
        <p:nvPicPr>
          <p:cNvPr id="37892" name="Picture 4" descr="penguin-foote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5876925"/>
            <a:ext cx="5048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333625"/>
            <a:ext cx="381635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Text Box 7"/>
          <p:cNvSpPr txBox="1">
            <a:spLocks noChangeArrowheads="1"/>
          </p:cNvSpPr>
          <p:nvPr/>
        </p:nvSpPr>
        <p:spPr bwMode="auto">
          <a:xfrm>
            <a:off x="4859338" y="490538"/>
            <a:ext cx="3673475"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GB" b="1">
                <a:solidFill>
                  <a:schemeClr val="accent2"/>
                </a:solidFill>
              </a:rPr>
              <a:t>For more information:</a:t>
            </a:r>
          </a:p>
          <a:p>
            <a:pPr eaLnBrk="1" hangingPunct="1">
              <a:spcBef>
                <a:spcPct val="50000"/>
              </a:spcBef>
            </a:pPr>
            <a:r>
              <a:rPr lang="en-GB" b="1">
                <a:solidFill>
                  <a:schemeClr val="accent2"/>
                </a:solidFill>
              </a:rPr>
              <a:t>… a book</a:t>
            </a:r>
          </a:p>
          <a:p>
            <a:pPr lvl="2" eaLnBrk="1" hangingPunct="1">
              <a:spcBef>
                <a:spcPct val="50000"/>
              </a:spcBef>
            </a:pPr>
            <a:r>
              <a:rPr lang="en-GB" b="1">
                <a:solidFill>
                  <a:schemeClr val="accent2"/>
                </a:solidFill>
              </a:rPr>
              <a:t>       and a website…</a:t>
            </a:r>
            <a:r>
              <a:rPr lang="en-GB"/>
              <a:t>  </a:t>
            </a:r>
            <a:endParaRPr lang="en-US"/>
          </a:p>
        </p:txBody>
      </p:sp>
      <p:pic>
        <p:nvPicPr>
          <p:cNvPr id="37896" name="Picture 10" descr="The Spirit Level cover pbv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 y="-26988"/>
            <a:ext cx="4486275"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286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3" y="488500"/>
            <a:ext cx="7870825" cy="635000"/>
          </a:xfrm>
        </p:spPr>
        <p:txBody>
          <a:bodyPr/>
          <a:lstStyle/>
          <a:p>
            <a:r>
              <a:rPr lang="nl-NL" b="1" dirty="0" smtClean="0">
                <a:latin typeface="Calibri"/>
                <a:cs typeface="Calibri"/>
              </a:rPr>
              <a:t>Armoede in het dagelijkse leven</a:t>
            </a:r>
            <a:endParaRPr lang="nl-NL" b="1" dirty="0">
              <a:latin typeface="Calibri"/>
              <a:cs typeface="Calibri"/>
            </a:endParaRPr>
          </a:p>
        </p:txBody>
      </p:sp>
      <p:sp>
        <p:nvSpPr>
          <p:cNvPr id="3" name="Content Placeholder 2"/>
          <p:cNvSpPr>
            <a:spLocks noGrp="1"/>
          </p:cNvSpPr>
          <p:nvPr>
            <p:ph idx="1"/>
          </p:nvPr>
        </p:nvSpPr>
        <p:spPr>
          <a:xfrm>
            <a:off x="633413" y="1595767"/>
            <a:ext cx="7870825" cy="4370058"/>
          </a:xfrm>
        </p:spPr>
        <p:txBody>
          <a:bodyPr/>
          <a:lstStyle/>
          <a:p>
            <a:pPr lvl="0"/>
            <a:r>
              <a:rPr lang="nl-NL" sz="2000" dirty="0">
                <a:latin typeface="Calibri"/>
                <a:cs typeface="Calibri"/>
              </a:rPr>
              <a:t>31,9% van de </a:t>
            </a:r>
            <a:r>
              <a:rPr lang="nl-NL" sz="2000" dirty="0" smtClean="0">
                <a:latin typeface="Calibri"/>
                <a:cs typeface="Calibri"/>
              </a:rPr>
              <a:t>inwoners met </a:t>
            </a:r>
            <a:r>
              <a:rPr lang="nl-NL" sz="2000" dirty="0">
                <a:latin typeface="Calibri"/>
                <a:cs typeface="Calibri"/>
              </a:rPr>
              <a:t>de laagste inkomens (laagste </a:t>
            </a:r>
            <a:r>
              <a:rPr lang="nl-NL" sz="2000" dirty="0" err="1">
                <a:latin typeface="Calibri"/>
                <a:cs typeface="Calibri"/>
              </a:rPr>
              <a:t>kwintiel</a:t>
            </a:r>
            <a:r>
              <a:rPr lang="nl-NL" sz="2000" dirty="0">
                <a:latin typeface="Calibri"/>
                <a:cs typeface="Calibri"/>
              </a:rPr>
              <a:t>) lijden aan een of meer </a:t>
            </a:r>
            <a:r>
              <a:rPr lang="nl-NL" sz="2000" dirty="0">
                <a:solidFill>
                  <a:srgbClr val="800000"/>
                </a:solidFill>
                <a:latin typeface="Calibri"/>
                <a:cs typeface="Calibri"/>
              </a:rPr>
              <a:t>chronische aandoeningen</a:t>
            </a:r>
            <a:r>
              <a:rPr lang="nl-NL" sz="2000" dirty="0">
                <a:latin typeface="Calibri"/>
                <a:cs typeface="Calibri"/>
              </a:rPr>
              <a:t>.</a:t>
            </a:r>
            <a:endParaRPr lang="en-GB" sz="2000" dirty="0">
              <a:latin typeface="Calibri"/>
              <a:cs typeface="Calibri"/>
            </a:endParaRPr>
          </a:p>
          <a:p>
            <a:pPr lvl="0"/>
            <a:r>
              <a:rPr lang="nl-NL" sz="2000" dirty="0">
                <a:latin typeface="Calibri"/>
                <a:cs typeface="Calibri"/>
              </a:rPr>
              <a:t>28,5% van de </a:t>
            </a:r>
            <a:r>
              <a:rPr lang="nl-NL" sz="2000" dirty="0" smtClean="0">
                <a:latin typeface="Calibri"/>
                <a:cs typeface="Calibri"/>
              </a:rPr>
              <a:t>inwoners met </a:t>
            </a:r>
            <a:r>
              <a:rPr lang="nl-NL" sz="2000" dirty="0">
                <a:latin typeface="Calibri"/>
                <a:cs typeface="Calibri"/>
              </a:rPr>
              <a:t>de laagste inkomens (laagste </a:t>
            </a:r>
            <a:r>
              <a:rPr lang="nl-NL" sz="2000" dirty="0" err="1">
                <a:latin typeface="Calibri"/>
                <a:cs typeface="Calibri"/>
              </a:rPr>
              <a:t>kwintiel</a:t>
            </a:r>
            <a:r>
              <a:rPr lang="nl-NL" sz="2000" dirty="0">
                <a:latin typeface="Calibri"/>
                <a:cs typeface="Calibri"/>
              </a:rPr>
              <a:t>) stellen uitgaven voor gezondheidszorg uit </a:t>
            </a:r>
            <a:r>
              <a:rPr lang="nl-NL" sz="2000" dirty="0">
                <a:solidFill>
                  <a:srgbClr val="800000"/>
                </a:solidFill>
                <a:latin typeface="Calibri"/>
                <a:cs typeface="Calibri"/>
              </a:rPr>
              <a:t>om financiële redenen</a:t>
            </a:r>
            <a:r>
              <a:rPr lang="nl-NL" sz="2000" dirty="0">
                <a:latin typeface="Calibri"/>
                <a:cs typeface="Calibri"/>
              </a:rPr>
              <a:t>.</a:t>
            </a:r>
            <a:endParaRPr lang="en-GB" sz="2000" dirty="0">
              <a:latin typeface="Calibri"/>
              <a:cs typeface="Calibri"/>
            </a:endParaRPr>
          </a:p>
          <a:p>
            <a:pPr lvl="0"/>
            <a:r>
              <a:rPr lang="nl-NL" sz="2000" dirty="0">
                <a:latin typeface="Calibri"/>
                <a:cs typeface="Calibri"/>
              </a:rPr>
              <a:t>32,3% van de </a:t>
            </a:r>
            <a:r>
              <a:rPr lang="nl-NL" sz="2000" dirty="0" smtClean="0">
                <a:latin typeface="Calibri"/>
                <a:cs typeface="Calibri"/>
              </a:rPr>
              <a:t>inwoners met </a:t>
            </a:r>
            <a:r>
              <a:rPr lang="nl-NL" sz="2000" dirty="0">
                <a:latin typeface="Calibri"/>
                <a:cs typeface="Calibri"/>
              </a:rPr>
              <a:t>de laagste inkomens (laagste </a:t>
            </a:r>
            <a:r>
              <a:rPr lang="nl-NL" sz="2000" dirty="0" err="1">
                <a:latin typeface="Calibri"/>
                <a:cs typeface="Calibri"/>
              </a:rPr>
              <a:t>kwintiel</a:t>
            </a:r>
            <a:r>
              <a:rPr lang="nl-NL" sz="2000" dirty="0">
                <a:latin typeface="Calibri"/>
                <a:cs typeface="Calibri"/>
              </a:rPr>
              <a:t>) hebben gezondheidsproblemen door </a:t>
            </a:r>
            <a:r>
              <a:rPr lang="nl-NL" sz="2000" dirty="0" smtClean="0">
                <a:solidFill>
                  <a:srgbClr val="800000"/>
                </a:solidFill>
                <a:latin typeface="Calibri"/>
                <a:cs typeface="Calibri"/>
              </a:rPr>
              <a:t>gevaarlijke </a:t>
            </a:r>
            <a:r>
              <a:rPr lang="nl-NL" sz="2000" dirty="0">
                <a:solidFill>
                  <a:srgbClr val="800000"/>
                </a:solidFill>
                <a:latin typeface="Calibri"/>
                <a:cs typeface="Calibri"/>
              </a:rPr>
              <a:t>of moeilijke arbeidsomstandigheden</a:t>
            </a:r>
            <a:r>
              <a:rPr lang="nl-NL" sz="2000" dirty="0">
                <a:latin typeface="Calibri"/>
                <a:cs typeface="Calibri"/>
              </a:rPr>
              <a:t>.</a:t>
            </a:r>
            <a:endParaRPr lang="en-GB" sz="2000" dirty="0">
              <a:latin typeface="Calibri"/>
              <a:cs typeface="Calibri"/>
            </a:endParaRPr>
          </a:p>
          <a:p>
            <a:r>
              <a:rPr lang="nl-NL" sz="2000" dirty="0">
                <a:latin typeface="Calibri"/>
                <a:cs typeface="Calibri"/>
              </a:rPr>
              <a:t>17</a:t>
            </a:r>
            <a:r>
              <a:rPr lang="nl-NL" sz="2000" dirty="0" smtClean="0">
                <a:latin typeface="Calibri"/>
                <a:cs typeface="Calibri"/>
              </a:rPr>
              <a:t>% </a:t>
            </a:r>
            <a:r>
              <a:rPr lang="nl-NL" sz="2000" dirty="0">
                <a:latin typeface="Calibri"/>
                <a:cs typeface="Calibri"/>
              </a:rPr>
              <a:t>van de huishoudens onder de armoedegrens kunnen hun woonst </a:t>
            </a:r>
            <a:r>
              <a:rPr lang="nl-NL" sz="2000" dirty="0" smtClean="0">
                <a:latin typeface="Calibri"/>
                <a:cs typeface="Calibri"/>
              </a:rPr>
              <a:t>niet </a:t>
            </a:r>
            <a:r>
              <a:rPr lang="nl-NL" sz="2000" dirty="0" smtClean="0">
                <a:solidFill>
                  <a:srgbClr val="800000"/>
                </a:solidFill>
                <a:latin typeface="Calibri"/>
                <a:cs typeface="Calibri"/>
              </a:rPr>
              <a:t>voldoende verwarmen</a:t>
            </a:r>
            <a:r>
              <a:rPr lang="nl-NL" sz="2000" dirty="0" smtClean="0">
                <a:latin typeface="Calibri"/>
                <a:cs typeface="Calibri"/>
              </a:rPr>
              <a:t>.</a:t>
            </a:r>
            <a:r>
              <a:rPr lang="en-GB" sz="2000" dirty="0" smtClean="0">
                <a:latin typeface="Calibri"/>
                <a:cs typeface="Calibri"/>
              </a:rPr>
              <a:t> </a:t>
            </a:r>
            <a:endParaRPr lang="en-GB" sz="2000" dirty="0">
              <a:latin typeface="Calibri"/>
              <a:cs typeface="Calibri"/>
            </a:endParaRPr>
          </a:p>
        </p:txBody>
      </p:sp>
    </p:spTree>
    <p:extLst>
      <p:ext uri="{BB962C8B-B14F-4D97-AF65-F5344CB8AC3E}">
        <p14:creationId xmlns:p14="http://schemas.microsoft.com/office/powerpoint/2010/main" val="188703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p:cNvSpPr txBox="1">
            <a:spLocks/>
          </p:cNvSpPr>
          <p:nvPr/>
        </p:nvSpPr>
        <p:spPr>
          <a:xfrm>
            <a:off x="685800" y="1143000"/>
            <a:ext cx="8350696" cy="4724400"/>
          </a:xfrm>
          <a:prstGeom prst="rect">
            <a:avLst/>
          </a:prstGeom>
        </p:spPr>
        <p:txBody>
          <a:bodyPr/>
          <a:lstStyle>
            <a:lvl1pPr marL="342900" indent="-342900" algn="l" rtl="0" eaLnBrk="1" fontAlgn="base" hangingPunct="1">
              <a:spcBef>
                <a:spcPct val="20000"/>
              </a:spcBef>
              <a:spcAft>
                <a:spcPct val="0"/>
              </a:spcAft>
              <a:buChar char="•"/>
              <a:defRPr sz="3200">
                <a:solidFill>
                  <a:srgbClr val="5F5F5F"/>
                </a:solidFill>
                <a:latin typeface="+mn-lt"/>
                <a:ea typeface="+mn-ea"/>
                <a:cs typeface="+mn-cs"/>
              </a:defRPr>
            </a:lvl1pPr>
            <a:lvl2pPr marL="742950" indent="-285750" algn="l" rtl="0" eaLnBrk="1" fontAlgn="base" hangingPunct="1">
              <a:spcBef>
                <a:spcPct val="20000"/>
              </a:spcBef>
              <a:spcAft>
                <a:spcPct val="0"/>
              </a:spcAft>
              <a:buChar char="–"/>
              <a:defRPr sz="2500" b="1">
                <a:solidFill>
                  <a:schemeClr val="tx1"/>
                </a:solidFill>
                <a:latin typeface="+mn-lt"/>
              </a:defRPr>
            </a:lvl2pPr>
            <a:lvl3pPr marL="1143000" indent="-228600" algn="l" rtl="0" eaLnBrk="1" fontAlgn="base" hangingPunct="1">
              <a:spcBef>
                <a:spcPct val="20000"/>
              </a:spcBef>
              <a:spcAft>
                <a:spcPct val="0"/>
              </a:spcAft>
              <a:buChar char="•"/>
              <a:defRPr sz="2400">
                <a:solidFill>
                  <a:srgbClr val="333333"/>
                </a:solidFill>
                <a:latin typeface="+mn-lt"/>
              </a:defRPr>
            </a:lvl3pPr>
            <a:lvl4pPr marL="1600200" indent="-228600" algn="l" rtl="0" eaLnBrk="1" fontAlgn="base" hangingPunct="1">
              <a:spcBef>
                <a:spcPct val="20000"/>
              </a:spcBef>
              <a:spcAft>
                <a:spcPct val="0"/>
              </a:spcAft>
              <a:buChar char="–"/>
              <a:defRPr sz="2000">
                <a:solidFill>
                  <a:srgbClr val="5F5F5F"/>
                </a:solidFill>
                <a:latin typeface="+mn-lt"/>
              </a:defRPr>
            </a:lvl4pPr>
            <a:lvl5pPr marL="2057400" indent="-228600" algn="l" rtl="0" eaLnBrk="1" fontAlgn="base" hangingPunct="1">
              <a:spcBef>
                <a:spcPct val="20000"/>
              </a:spcBef>
              <a:spcAft>
                <a:spcPct val="0"/>
              </a:spcAft>
              <a:buChar char="»"/>
              <a:defRPr b="1">
                <a:solidFill>
                  <a:srgbClr val="FEAE00"/>
                </a:solidFill>
                <a:latin typeface="+mn-lt"/>
              </a:defRPr>
            </a:lvl5pPr>
            <a:lvl6pPr marL="2514600" indent="-228600" algn="l" rtl="0" eaLnBrk="1" fontAlgn="base" hangingPunct="1">
              <a:spcBef>
                <a:spcPct val="20000"/>
              </a:spcBef>
              <a:spcAft>
                <a:spcPct val="0"/>
              </a:spcAft>
              <a:buChar char="»"/>
              <a:defRPr b="1">
                <a:solidFill>
                  <a:srgbClr val="FEAE00"/>
                </a:solidFill>
                <a:latin typeface="+mn-lt"/>
              </a:defRPr>
            </a:lvl6pPr>
            <a:lvl7pPr marL="2971800" indent="-228600" algn="l" rtl="0" eaLnBrk="1" fontAlgn="base" hangingPunct="1">
              <a:spcBef>
                <a:spcPct val="20000"/>
              </a:spcBef>
              <a:spcAft>
                <a:spcPct val="0"/>
              </a:spcAft>
              <a:buChar char="»"/>
              <a:defRPr b="1">
                <a:solidFill>
                  <a:srgbClr val="FEAE00"/>
                </a:solidFill>
                <a:latin typeface="+mn-lt"/>
              </a:defRPr>
            </a:lvl7pPr>
            <a:lvl8pPr marL="3429000" indent="-228600" algn="l" rtl="0" eaLnBrk="1" fontAlgn="base" hangingPunct="1">
              <a:spcBef>
                <a:spcPct val="20000"/>
              </a:spcBef>
              <a:spcAft>
                <a:spcPct val="0"/>
              </a:spcAft>
              <a:buChar char="»"/>
              <a:defRPr b="1">
                <a:solidFill>
                  <a:srgbClr val="FEAE00"/>
                </a:solidFill>
                <a:latin typeface="+mn-lt"/>
              </a:defRPr>
            </a:lvl8pPr>
            <a:lvl9pPr marL="3886200" indent="-228600" algn="l" rtl="0" eaLnBrk="1" fontAlgn="base" hangingPunct="1">
              <a:spcBef>
                <a:spcPct val="20000"/>
              </a:spcBef>
              <a:spcAft>
                <a:spcPct val="0"/>
              </a:spcAft>
              <a:buChar char="»"/>
              <a:defRPr b="1">
                <a:solidFill>
                  <a:srgbClr val="FEAE00"/>
                </a:solidFill>
                <a:latin typeface="+mn-lt"/>
              </a:defRPr>
            </a:lvl9pPr>
          </a:lstStyle>
          <a:p>
            <a:pPr marL="0" indent="0" algn="ctr">
              <a:buFontTx/>
              <a:buNone/>
            </a:pPr>
            <a:endParaRPr lang="fr-BE" sz="4400" dirty="0" smtClean="0"/>
          </a:p>
          <a:p>
            <a:pPr marL="0" indent="0" algn="ctr">
              <a:buFontTx/>
              <a:buNone/>
            </a:pPr>
            <a:endParaRPr lang="fr-BE" sz="4400" dirty="0" smtClean="0"/>
          </a:p>
          <a:p>
            <a:pPr marL="0" indent="0" algn="ctr">
              <a:buFontTx/>
              <a:buNone/>
            </a:pPr>
            <a:r>
              <a:rPr lang="fr-BE" sz="4400" dirty="0" smtClean="0"/>
              <a:t>PAUSE / PAUZE</a:t>
            </a:r>
          </a:p>
        </p:txBody>
      </p:sp>
    </p:spTree>
    <p:extLst>
      <p:ext uri="{BB962C8B-B14F-4D97-AF65-F5344CB8AC3E}">
        <p14:creationId xmlns:p14="http://schemas.microsoft.com/office/powerpoint/2010/main" val="42827685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p:cNvSpPr txBox="1">
            <a:spLocks/>
          </p:cNvSpPr>
          <p:nvPr/>
        </p:nvSpPr>
        <p:spPr>
          <a:xfrm>
            <a:off x="971600" y="1143000"/>
            <a:ext cx="8350696" cy="4724400"/>
          </a:xfrm>
          <a:prstGeom prst="rect">
            <a:avLst/>
          </a:prstGeom>
        </p:spPr>
        <p:txBody>
          <a:bodyPr/>
          <a:lstStyle>
            <a:lvl1pPr marL="342900" indent="-342900" algn="l" rtl="0" eaLnBrk="1" fontAlgn="base" hangingPunct="1">
              <a:spcBef>
                <a:spcPct val="20000"/>
              </a:spcBef>
              <a:spcAft>
                <a:spcPct val="0"/>
              </a:spcAft>
              <a:buChar char="•"/>
              <a:defRPr sz="3200">
                <a:solidFill>
                  <a:srgbClr val="5F5F5F"/>
                </a:solidFill>
                <a:latin typeface="+mn-lt"/>
                <a:ea typeface="+mn-ea"/>
                <a:cs typeface="+mn-cs"/>
              </a:defRPr>
            </a:lvl1pPr>
            <a:lvl2pPr marL="742950" indent="-285750" algn="l" rtl="0" eaLnBrk="1" fontAlgn="base" hangingPunct="1">
              <a:spcBef>
                <a:spcPct val="20000"/>
              </a:spcBef>
              <a:spcAft>
                <a:spcPct val="0"/>
              </a:spcAft>
              <a:buChar char="–"/>
              <a:defRPr sz="2500" b="1">
                <a:solidFill>
                  <a:schemeClr val="tx1"/>
                </a:solidFill>
                <a:latin typeface="+mn-lt"/>
              </a:defRPr>
            </a:lvl2pPr>
            <a:lvl3pPr marL="1143000" indent="-228600" algn="l" rtl="0" eaLnBrk="1" fontAlgn="base" hangingPunct="1">
              <a:spcBef>
                <a:spcPct val="20000"/>
              </a:spcBef>
              <a:spcAft>
                <a:spcPct val="0"/>
              </a:spcAft>
              <a:buChar char="•"/>
              <a:defRPr sz="2400">
                <a:solidFill>
                  <a:srgbClr val="333333"/>
                </a:solidFill>
                <a:latin typeface="+mn-lt"/>
              </a:defRPr>
            </a:lvl3pPr>
            <a:lvl4pPr marL="1600200" indent="-228600" algn="l" rtl="0" eaLnBrk="1" fontAlgn="base" hangingPunct="1">
              <a:spcBef>
                <a:spcPct val="20000"/>
              </a:spcBef>
              <a:spcAft>
                <a:spcPct val="0"/>
              </a:spcAft>
              <a:buChar char="–"/>
              <a:defRPr sz="2000">
                <a:solidFill>
                  <a:srgbClr val="5F5F5F"/>
                </a:solidFill>
                <a:latin typeface="+mn-lt"/>
              </a:defRPr>
            </a:lvl4pPr>
            <a:lvl5pPr marL="2057400" indent="-228600" algn="l" rtl="0" eaLnBrk="1" fontAlgn="base" hangingPunct="1">
              <a:spcBef>
                <a:spcPct val="20000"/>
              </a:spcBef>
              <a:spcAft>
                <a:spcPct val="0"/>
              </a:spcAft>
              <a:buChar char="»"/>
              <a:defRPr b="1">
                <a:solidFill>
                  <a:srgbClr val="FEAE00"/>
                </a:solidFill>
                <a:latin typeface="+mn-lt"/>
              </a:defRPr>
            </a:lvl5pPr>
            <a:lvl6pPr marL="2514600" indent="-228600" algn="l" rtl="0" eaLnBrk="1" fontAlgn="base" hangingPunct="1">
              <a:spcBef>
                <a:spcPct val="20000"/>
              </a:spcBef>
              <a:spcAft>
                <a:spcPct val="0"/>
              </a:spcAft>
              <a:buChar char="»"/>
              <a:defRPr b="1">
                <a:solidFill>
                  <a:srgbClr val="FEAE00"/>
                </a:solidFill>
                <a:latin typeface="+mn-lt"/>
              </a:defRPr>
            </a:lvl6pPr>
            <a:lvl7pPr marL="2971800" indent="-228600" algn="l" rtl="0" eaLnBrk="1" fontAlgn="base" hangingPunct="1">
              <a:spcBef>
                <a:spcPct val="20000"/>
              </a:spcBef>
              <a:spcAft>
                <a:spcPct val="0"/>
              </a:spcAft>
              <a:buChar char="»"/>
              <a:defRPr b="1">
                <a:solidFill>
                  <a:srgbClr val="FEAE00"/>
                </a:solidFill>
                <a:latin typeface="+mn-lt"/>
              </a:defRPr>
            </a:lvl7pPr>
            <a:lvl8pPr marL="3429000" indent="-228600" algn="l" rtl="0" eaLnBrk="1" fontAlgn="base" hangingPunct="1">
              <a:spcBef>
                <a:spcPct val="20000"/>
              </a:spcBef>
              <a:spcAft>
                <a:spcPct val="0"/>
              </a:spcAft>
              <a:buChar char="»"/>
              <a:defRPr b="1">
                <a:solidFill>
                  <a:srgbClr val="FEAE00"/>
                </a:solidFill>
                <a:latin typeface="+mn-lt"/>
              </a:defRPr>
            </a:lvl8pPr>
            <a:lvl9pPr marL="3886200" indent="-228600" algn="l" rtl="0" eaLnBrk="1" fontAlgn="base" hangingPunct="1">
              <a:spcBef>
                <a:spcPct val="20000"/>
              </a:spcBef>
              <a:spcAft>
                <a:spcPct val="0"/>
              </a:spcAft>
              <a:buChar char="»"/>
              <a:defRPr b="1">
                <a:solidFill>
                  <a:srgbClr val="FEAE00"/>
                </a:solidFill>
                <a:latin typeface="+mn-lt"/>
              </a:defRPr>
            </a:lvl9pPr>
          </a:lstStyle>
          <a:p>
            <a:pPr marL="0" indent="0" algn="ctr">
              <a:buFontTx/>
              <a:buNone/>
            </a:pPr>
            <a:r>
              <a:rPr lang="fr-BE" dirty="0" smtClean="0"/>
              <a:t>Débat</a:t>
            </a:r>
          </a:p>
          <a:p>
            <a:pPr marL="0" indent="0" algn="ctr">
              <a:buFontTx/>
              <a:buNone/>
            </a:pPr>
            <a:endParaRPr lang="fr-BE" dirty="0" smtClean="0"/>
          </a:p>
          <a:p>
            <a:pPr>
              <a:buFontTx/>
              <a:buChar char="-"/>
            </a:pPr>
            <a:r>
              <a:rPr lang="fr-BE" sz="3000" dirty="0" smtClean="0"/>
              <a:t>Yvan Mayeur, Président, CPAS Bruxelles</a:t>
            </a:r>
          </a:p>
          <a:p>
            <a:pPr>
              <a:buFontTx/>
              <a:buChar char="-"/>
            </a:pPr>
            <a:r>
              <a:rPr lang="fr-BE" sz="3000" dirty="0" smtClean="0"/>
              <a:t>Geert </a:t>
            </a:r>
            <a:r>
              <a:rPr lang="fr-BE" sz="3000" dirty="0" err="1" smtClean="0"/>
              <a:t>Versnick</a:t>
            </a:r>
            <a:r>
              <a:rPr lang="fr-BE" sz="3000" dirty="0" smtClean="0"/>
              <a:t>, </a:t>
            </a:r>
            <a:r>
              <a:rPr lang="fr-BE" sz="3000" dirty="0" err="1" smtClean="0"/>
              <a:t>Voorzitter</a:t>
            </a:r>
            <a:r>
              <a:rPr lang="fr-BE" sz="3000" dirty="0" smtClean="0"/>
              <a:t>, OCMW Gent</a:t>
            </a:r>
          </a:p>
          <a:p>
            <a:pPr>
              <a:buFontTx/>
              <a:buChar char="-"/>
            </a:pPr>
            <a:r>
              <a:rPr lang="fr-BE" sz="3000" dirty="0" smtClean="0"/>
              <a:t>Claude </a:t>
            </a:r>
            <a:r>
              <a:rPr lang="fr-BE" sz="3000" dirty="0" err="1" smtClean="0"/>
              <a:t>Emonts</a:t>
            </a:r>
            <a:r>
              <a:rPr lang="fr-BE" sz="3000" dirty="0" smtClean="0"/>
              <a:t>, Président, CPAS Liège</a:t>
            </a:r>
          </a:p>
          <a:p>
            <a:pPr>
              <a:buFontTx/>
              <a:buChar char="-"/>
            </a:pPr>
            <a:r>
              <a:rPr lang="fr-BE" sz="3000" dirty="0" smtClean="0"/>
              <a:t>Christine </a:t>
            </a:r>
            <a:r>
              <a:rPr lang="fr-BE" sz="3000" dirty="0" err="1" smtClean="0"/>
              <a:t>Mahy</a:t>
            </a:r>
            <a:r>
              <a:rPr lang="fr-BE" sz="3000" dirty="0" smtClean="0"/>
              <a:t>, Présidente, Réseau belge de lutte contre la pauvreté</a:t>
            </a:r>
          </a:p>
          <a:p>
            <a:pPr>
              <a:buFontTx/>
              <a:buChar char="-"/>
            </a:pPr>
            <a:r>
              <a:rPr lang="fr-BE" sz="3000" dirty="0" smtClean="0"/>
              <a:t>Ides Nicaise, </a:t>
            </a:r>
            <a:r>
              <a:rPr lang="fr-BE" sz="3000" dirty="0" err="1" smtClean="0"/>
              <a:t>Voorzitter</a:t>
            </a:r>
            <a:r>
              <a:rPr lang="fr-BE" sz="3000" dirty="0" smtClean="0"/>
              <a:t>, </a:t>
            </a:r>
            <a:r>
              <a:rPr lang="fr-BE" sz="3000" dirty="0" err="1" smtClean="0"/>
              <a:t>Steunpunt</a:t>
            </a:r>
            <a:r>
              <a:rPr lang="fr-BE" sz="3000" dirty="0" smtClean="0"/>
              <a:t> </a:t>
            </a:r>
            <a:r>
              <a:rPr lang="fr-BE" sz="3000" dirty="0" err="1" smtClean="0"/>
              <a:t>Armoedebestrijding</a:t>
            </a:r>
            <a:endParaRPr lang="fr-BE" sz="3000" dirty="0" smtClean="0"/>
          </a:p>
          <a:p>
            <a:pPr algn="ctr">
              <a:buFontTx/>
              <a:buChar char="-"/>
            </a:pPr>
            <a:endParaRPr lang="fr-BE" dirty="0"/>
          </a:p>
        </p:txBody>
      </p:sp>
    </p:spTree>
    <p:extLst>
      <p:ext uri="{BB962C8B-B14F-4D97-AF65-F5344CB8AC3E}">
        <p14:creationId xmlns:p14="http://schemas.microsoft.com/office/powerpoint/2010/main" val="40181247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p:cNvSpPr txBox="1">
            <a:spLocks/>
          </p:cNvSpPr>
          <p:nvPr/>
        </p:nvSpPr>
        <p:spPr>
          <a:xfrm>
            <a:off x="685800" y="1143000"/>
            <a:ext cx="8350696" cy="4724400"/>
          </a:xfrm>
          <a:prstGeom prst="rect">
            <a:avLst/>
          </a:prstGeom>
        </p:spPr>
        <p:txBody>
          <a:bodyPr/>
          <a:lstStyle>
            <a:lvl1pPr marL="342900" indent="-342900" algn="l" rtl="0" eaLnBrk="1" fontAlgn="base" hangingPunct="1">
              <a:spcBef>
                <a:spcPct val="20000"/>
              </a:spcBef>
              <a:spcAft>
                <a:spcPct val="0"/>
              </a:spcAft>
              <a:buChar char="•"/>
              <a:defRPr sz="3200">
                <a:solidFill>
                  <a:srgbClr val="5F5F5F"/>
                </a:solidFill>
                <a:latin typeface="+mn-lt"/>
                <a:ea typeface="+mn-ea"/>
                <a:cs typeface="+mn-cs"/>
              </a:defRPr>
            </a:lvl1pPr>
            <a:lvl2pPr marL="742950" indent="-285750" algn="l" rtl="0" eaLnBrk="1" fontAlgn="base" hangingPunct="1">
              <a:spcBef>
                <a:spcPct val="20000"/>
              </a:spcBef>
              <a:spcAft>
                <a:spcPct val="0"/>
              </a:spcAft>
              <a:buChar char="–"/>
              <a:defRPr sz="2500" b="1">
                <a:solidFill>
                  <a:schemeClr val="tx1"/>
                </a:solidFill>
                <a:latin typeface="+mn-lt"/>
              </a:defRPr>
            </a:lvl2pPr>
            <a:lvl3pPr marL="1143000" indent="-228600" algn="l" rtl="0" eaLnBrk="1" fontAlgn="base" hangingPunct="1">
              <a:spcBef>
                <a:spcPct val="20000"/>
              </a:spcBef>
              <a:spcAft>
                <a:spcPct val="0"/>
              </a:spcAft>
              <a:buChar char="•"/>
              <a:defRPr sz="2400">
                <a:solidFill>
                  <a:srgbClr val="333333"/>
                </a:solidFill>
                <a:latin typeface="+mn-lt"/>
              </a:defRPr>
            </a:lvl3pPr>
            <a:lvl4pPr marL="1600200" indent="-228600" algn="l" rtl="0" eaLnBrk="1" fontAlgn="base" hangingPunct="1">
              <a:spcBef>
                <a:spcPct val="20000"/>
              </a:spcBef>
              <a:spcAft>
                <a:spcPct val="0"/>
              </a:spcAft>
              <a:buChar char="–"/>
              <a:defRPr sz="2000">
                <a:solidFill>
                  <a:srgbClr val="5F5F5F"/>
                </a:solidFill>
                <a:latin typeface="+mn-lt"/>
              </a:defRPr>
            </a:lvl4pPr>
            <a:lvl5pPr marL="2057400" indent="-228600" algn="l" rtl="0" eaLnBrk="1" fontAlgn="base" hangingPunct="1">
              <a:spcBef>
                <a:spcPct val="20000"/>
              </a:spcBef>
              <a:spcAft>
                <a:spcPct val="0"/>
              </a:spcAft>
              <a:buChar char="»"/>
              <a:defRPr b="1">
                <a:solidFill>
                  <a:srgbClr val="FEAE00"/>
                </a:solidFill>
                <a:latin typeface="+mn-lt"/>
              </a:defRPr>
            </a:lvl5pPr>
            <a:lvl6pPr marL="2514600" indent="-228600" algn="l" rtl="0" eaLnBrk="1" fontAlgn="base" hangingPunct="1">
              <a:spcBef>
                <a:spcPct val="20000"/>
              </a:spcBef>
              <a:spcAft>
                <a:spcPct val="0"/>
              </a:spcAft>
              <a:buChar char="»"/>
              <a:defRPr b="1">
                <a:solidFill>
                  <a:srgbClr val="FEAE00"/>
                </a:solidFill>
                <a:latin typeface="+mn-lt"/>
              </a:defRPr>
            </a:lvl6pPr>
            <a:lvl7pPr marL="2971800" indent="-228600" algn="l" rtl="0" eaLnBrk="1" fontAlgn="base" hangingPunct="1">
              <a:spcBef>
                <a:spcPct val="20000"/>
              </a:spcBef>
              <a:spcAft>
                <a:spcPct val="0"/>
              </a:spcAft>
              <a:buChar char="»"/>
              <a:defRPr b="1">
                <a:solidFill>
                  <a:srgbClr val="FEAE00"/>
                </a:solidFill>
                <a:latin typeface="+mn-lt"/>
              </a:defRPr>
            </a:lvl7pPr>
            <a:lvl8pPr marL="3429000" indent="-228600" algn="l" rtl="0" eaLnBrk="1" fontAlgn="base" hangingPunct="1">
              <a:spcBef>
                <a:spcPct val="20000"/>
              </a:spcBef>
              <a:spcAft>
                <a:spcPct val="0"/>
              </a:spcAft>
              <a:buChar char="»"/>
              <a:defRPr b="1">
                <a:solidFill>
                  <a:srgbClr val="FEAE00"/>
                </a:solidFill>
                <a:latin typeface="+mn-lt"/>
              </a:defRPr>
            </a:lvl8pPr>
            <a:lvl9pPr marL="3886200" indent="-228600" algn="l" rtl="0" eaLnBrk="1" fontAlgn="base" hangingPunct="1">
              <a:spcBef>
                <a:spcPct val="20000"/>
              </a:spcBef>
              <a:spcAft>
                <a:spcPct val="0"/>
              </a:spcAft>
              <a:buChar char="»"/>
              <a:defRPr b="1">
                <a:solidFill>
                  <a:srgbClr val="FEAE00"/>
                </a:solidFill>
                <a:latin typeface="+mn-lt"/>
              </a:defRPr>
            </a:lvl9pPr>
          </a:lstStyle>
          <a:p>
            <a:pPr marL="0" indent="0" algn="ctr">
              <a:buFontTx/>
              <a:buNone/>
            </a:pPr>
            <a:endParaRPr lang="fr-BE" sz="4400" dirty="0" smtClean="0"/>
          </a:p>
          <a:p>
            <a:pPr marL="0" indent="0" algn="ctr">
              <a:buFontTx/>
              <a:buNone/>
            </a:pPr>
            <a:r>
              <a:rPr lang="fr-BE" sz="4400" dirty="0" smtClean="0"/>
              <a:t>Yasmine Kherbache</a:t>
            </a:r>
          </a:p>
          <a:p>
            <a:pPr marL="0" indent="0" algn="ctr">
              <a:buFontTx/>
              <a:buNone/>
            </a:pPr>
            <a:endParaRPr lang="fr-BE" dirty="0" smtClean="0"/>
          </a:p>
          <a:p>
            <a:pPr marL="0" indent="0" algn="ctr">
              <a:buFontTx/>
              <a:buNone/>
            </a:pPr>
            <a:r>
              <a:rPr lang="fr-BE" sz="4400" dirty="0" err="1" smtClean="0"/>
              <a:t>Kabinetschef</a:t>
            </a:r>
            <a:r>
              <a:rPr lang="fr-BE" sz="4400" dirty="0" smtClean="0"/>
              <a:t> </a:t>
            </a:r>
          </a:p>
          <a:p>
            <a:pPr marL="0" indent="0" algn="ctr">
              <a:buFontTx/>
              <a:buNone/>
            </a:pPr>
            <a:r>
              <a:rPr lang="fr-BE" sz="4400" dirty="0" smtClean="0"/>
              <a:t>van de </a:t>
            </a:r>
            <a:r>
              <a:rPr lang="fr-BE" sz="4400" dirty="0" err="1" smtClean="0"/>
              <a:t>Eerste</a:t>
            </a:r>
            <a:r>
              <a:rPr lang="fr-BE" sz="4400" dirty="0" smtClean="0"/>
              <a:t> </a:t>
            </a:r>
            <a:r>
              <a:rPr lang="fr-BE" sz="4400" dirty="0" err="1" smtClean="0"/>
              <a:t>Minister</a:t>
            </a:r>
            <a:endParaRPr lang="fr-BE" sz="4400" dirty="0"/>
          </a:p>
        </p:txBody>
      </p:sp>
    </p:spTree>
    <p:extLst>
      <p:ext uri="{BB962C8B-B14F-4D97-AF65-F5344CB8AC3E}">
        <p14:creationId xmlns:p14="http://schemas.microsoft.com/office/powerpoint/2010/main" val="33756601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p:cNvSpPr txBox="1">
            <a:spLocks/>
          </p:cNvSpPr>
          <p:nvPr/>
        </p:nvSpPr>
        <p:spPr>
          <a:xfrm>
            <a:off x="685800" y="1143000"/>
            <a:ext cx="8350696" cy="4724400"/>
          </a:xfrm>
          <a:prstGeom prst="rect">
            <a:avLst/>
          </a:prstGeom>
        </p:spPr>
        <p:txBody>
          <a:bodyPr/>
          <a:lstStyle>
            <a:lvl1pPr marL="342900" indent="-342900" algn="l" rtl="0" eaLnBrk="1" fontAlgn="base" hangingPunct="1">
              <a:spcBef>
                <a:spcPct val="20000"/>
              </a:spcBef>
              <a:spcAft>
                <a:spcPct val="0"/>
              </a:spcAft>
              <a:buChar char="•"/>
              <a:defRPr sz="3200">
                <a:solidFill>
                  <a:srgbClr val="5F5F5F"/>
                </a:solidFill>
                <a:latin typeface="+mn-lt"/>
                <a:ea typeface="+mn-ea"/>
                <a:cs typeface="+mn-cs"/>
              </a:defRPr>
            </a:lvl1pPr>
            <a:lvl2pPr marL="742950" indent="-285750" algn="l" rtl="0" eaLnBrk="1" fontAlgn="base" hangingPunct="1">
              <a:spcBef>
                <a:spcPct val="20000"/>
              </a:spcBef>
              <a:spcAft>
                <a:spcPct val="0"/>
              </a:spcAft>
              <a:buChar char="–"/>
              <a:defRPr sz="2500" b="1">
                <a:solidFill>
                  <a:schemeClr val="tx1"/>
                </a:solidFill>
                <a:latin typeface="+mn-lt"/>
              </a:defRPr>
            </a:lvl2pPr>
            <a:lvl3pPr marL="1143000" indent="-228600" algn="l" rtl="0" eaLnBrk="1" fontAlgn="base" hangingPunct="1">
              <a:spcBef>
                <a:spcPct val="20000"/>
              </a:spcBef>
              <a:spcAft>
                <a:spcPct val="0"/>
              </a:spcAft>
              <a:buChar char="•"/>
              <a:defRPr sz="2400">
                <a:solidFill>
                  <a:srgbClr val="333333"/>
                </a:solidFill>
                <a:latin typeface="+mn-lt"/>
              </a:defRPr>
            </a:lvl3pPr>
            <a:lvl4pPr marL="1600200" indent="-228600" algn="l" rtl="0" eaLnBrk="1" fontAlgn="base" hangingPunct="1">
              <a:spcBef>
                <a:spcPct val="20000"/>
              </a:spcBef>
              <a:spcAft>
                <a:spcPct val="0"/>
              </a:spcAft>
              <a:buChar char="–"/>
              <a:defRPr sz="2000">
                <a:solidFill>
                  <a:srgbClr val="5F5F5F"/>
                </a:solidFill>
                <a:latin typeface="+mn-lt"/>
              </a:defRPr>
            </a:lvl4pPr>
            <a:lvl5pPr marL="2057400" indent="-228600" algn="l" rtl="0" eaLnBrk="1" fontAlgn="base" hangingPunct="1">
              <a:spcBef>
                <a:spcPct val="20000"/>
              </a:spcBef>
              <a:spcAft>
                <a:spcPct val="0"/>
              </a:spcAft>
              <a:buChar char="»"/>
              <a:defRPr b="1">
                <a:solidFill>
                  <a:srgbClr val="FEAE00"/>
                </a:solidFill>
                <a:latin typeface="+mn-lt"/>
              </a:defRPr>
            </a:lvl5pPr>
            <a:lvl6pPr marL="2514600" indent="-228600" algn="l" rtl="0" eaLnBrk="1" fontAlgn="base" hangingPunct="1">
              <a:spcBef>
                <a:spcPct val="20000"/>
              </a:spcBef>
              <a:spcAft>
                <a:spcPct val="0"/>
              </a:spcAft>
              <a:buChar char="»"/>
              <a:defRPr b="1">
                <a:solidFill>
                  <a:srgbClr val="FEAE00"/>
                </a:solidFill>
                <a:latin typeface="+mn-lt"/>
              </a:defRPr>
            </a:lvl6pPr>
            <a:lvl7pPr marL="2971800" indent="-228600" algn="l" rtl="0" eaLnBrk="1" fontAlgn="base" hangingPunct="1">
              <a:spcBef>
                <a:spcPct val="20000"/>
              </a:spcBef>
              <a:spcAft>
                <a:spcPct val="0"/>
              </a:spcAft>
              <a:buChar char="»"/>
              <a:defRPr b="1">
                <a:solidFill>
                  <a:srgbClr val="FEAE00"/>
                </a:solidFill>
                <a:latin typeface="+mn-lt"/>
              </a:defRPr>
            </a:lvl7pPr>
            <a:lvl8pPr marL="3429000" indent="-228600" algn="l" rtl="0" eaLnBrk="1" fontAlgn="base" hangingPunct="1">
              <a:spcBef>
                <a:spcPct val="20000"/>
              </a:spcBef>
              <a:spcAft>
                <a:spcPct val="0"/>
              </a:spcAft>
              <a:buChar char="»"/>
              <a:defRPr b="1">
                <a:solidFill>
                  <a:srgbClr val="FEAE00"/>
                </a:solidFill>
                <a:latin typeface="+mn-lt"/>
              </a:defRPr>
            </a:lvl8pPr>
            <a:lvl9pPr marL="3886200" indent="-228600" algn="l" rtl="0" eaLnBrk="1" fontAlgn="base" hangingPunct="1">
              <a:spcBef>
                <a:spcPct val="20000"/>
              </a:spcBef>
              <a:spcAft>
                <a:spcPct val="0"/>
              </a:spcAft>
              <a:buChar char="»"/>
              <a:defRPr b="1">
                <a:solidFill>
                  <a:srgbClr val="FEAE00"/>
                </a:solidFill>
                <a:latin typeface="+mn-lt"/>
              </a:defRPr>
            </a:lvl9pPr>
          </a:lstStyle>
          <a:p>
            <a:pPr marL="0" indent="0" algn="ctr">
              <a:buFontTx/>
              <a:buNone/>
            </a:pPr>
            <a:endParaRPr lang="fr-BE" sz="4400" smtClean="0"/>
          </a:p>
          <a:p>
            <a:pPr marL="0" indent="0" algn="ctr">
              <a:buFontTx/>
              <a:buNone/>
            </a:pPr>
            <a:r>
              <a:rPr lang="fr-BE" sz="4400" smtClean="0"/>
              <a:t>Julien Van Geertsom</a:t>
            </a:r>
          </a:p>
          <a:p>
            <a:pPr marL="0" indent="0" algn="ctr">
              <a:buFontTx/>
              <a:buNone/>
            </a:pPr>
            <a:endParaRPr lang="fr-BE" smtClean="0"/>
          </a:p>
          <a:p>
            <a:pPr marL="0" indent="0" algn="ctr">
              <a:buFontTx/>
              <a:buNone/>
            </a:pPr>
            <a:r>
              <a:rPr lang="fr-BE" sz="4400" smtClean="0"/>
              <a:t>Voorzitter POD Maatschappelijke Integratie</a:t>
            </a:r>
            <a:endParaRPr lang="fr-BE" sz="4400" dirty="0"/>
          </a:p>
        </p:txBody>
      </p:sp>
    </p:spTree>
    <p:extLst>
      <p:ext uri="{BB962C8B-B14F-4D97-AF65-F5344CB8AC3E}">
        <p14:creationId xmlns:p14="http://schemas.microsoft.com/office/powerpoint/2010/main" val="1097656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050"/>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nl-NL"/>
          </a:p>
        </p:txBody>
      </p:sp>
      <p:sp>
        <p:nvSpPr>
          <p:cNvPr id="11266" name="Rectangle 2051"/>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nl-NL"/>
          </a:p>
        </p:txBody>
      </p:sp>
      <p:sp>
        <p:nvSpPr>
          <p:cNvPr id="11267" name="Rectangle 2054"/>
          <p:cNvSpPr>
            <a:spLocks noGrp="1" noChangeArrowheads="1"/>
          </p:cNvSpPr>
          <p:nvPr>
            <p:ph type="title"/>
          </p:nvPr>
        </p:nvSpPr>
        <p:spPr>
          <a:xfrm>
            <a:off x="685800" y="533400"/>
            <a:ext cx="8175625" cy="673100"/>
          </a:xfrm>
        </p:spPr>
        <p:txBody>
          <a:bodyPr/>
          <a:lstStyle/>
          <a:p>
            <a:r>
              <a:rPr lang="nl-BE" sz="3200" b="1" dirty="0">
                <a:latin typeface="Calibri" charset="0"/>
                <a:ea typeface="ＭＳ Ｐゴシック" charset="0"/>
                <a:cs typeface="Calibri" charset="0"/>
              </a:rPr>
              <a:t>(Ernstige) materiële deprivatie</a:t>
            </a:r>
            <a:endParaRPr lang="nl-NL" sz="3200" b="1" dirty="0">
              <a:latin typeface="Calibri" charset="0"/>
              <a:ea typeface="ＭＳ Ｐゴシック" charset="0"/>
              <a:cs typeface="Calibri" charset="0"/>
            </a:endParaRPr>
          </a:p>
        </p:txBody>
      </p:sp>
      <p:sp>
        <p:nvSpPr>
          <p:cNvPr id="522247" name="Rectangle 2055"/>
          <p:cNvSpPr>
            <a:spLocks noGrp="1" noChangeArrowheads="1"/>
          </p:cNvSpPr>
          <p:nvPr>
            <p:ph type="body" idx="1"/>
          </p:nvPr>
        </p:nvSpPr>
        <p:spPr>
          <a:xfrm>
            <a:off x="609600" y="1676400"/>
            <a:ext cx="8077200" cy="4495800"/>
          </a:xfrm>
        </p:spPr>
        <p:txBody>
          <a:bodyPr/>
          <a:lstStyle/>
          <a:p>
            <a:pPr>
              <a:lnSpc>
                <a:spcPct val="90000"/>
              </a:lnSpc>
            </a:pPr>
            <a:r>
              <a:rPr lang="fr-BE" sz="2000" dirty="0">
                <a:latin typeface="Calibri" charset="0"/>
                <a:ea typeface="ＭＳ Ｐゴシック" charset="0"/>
                <a:cs typeface="Calibri" charset="0"/>
              </a:rPr>
              <a:t>Materiële deprivatie: </a:t>
            </a:r>
            <a:r>
              <a:rPr lang="fr-BE" sz="2000" dirty="0" smtClean="0">
                <a:latin typeface="Calibri" charset="0"/>
                <a:ea typeface="ＭＳ Ｐゴシック" charset="0"/>
                <a:cs typeface="Calibri" charset="0"/>
              </a:rPr>
              <a:t>als er een slechte </a:t>
            </a:r>
            <a:r>
              <a:rPr lang="fr-BE" sz="2000" dirty="0">
                <a:latin typeface="Calibri" charset="0"/>
                <a:ea typeface="ＭＳ Ｐゴシック" charset="0"/>
                <a:cs typeface="Calibri" charset="0"/>
              </a:rPr>
              <a:t>score </a:t>
            </a:r>
            <a:r>
              <a:rPr lang="fr-BE" sz="2000" dirty="0" smtClean="0">
                <a:latin typeface="Calibri" charset="0"/>
                <a:ea typeface="ＭＳ Ｐゴシック" charset="0"/>
                <a:cs typeface="Calibri" charset="0"/>
              </a:rPr>
              <a:t>is op </a:t>
            </a:r>
            <a:r>
              <a:rPr lang="fr-BE" sz="2000" dirty="0">
                <a:solidFill>
                  <a:srgbClr val="800000"/>
                </a:solidFill>
                <a:latin typeface="Calibri" charset="0"/>
                <a:ea typeface="ＭＳ Ｐゴシック" charset="0"/>
                <a:cs typeface="Calibri" charset="0"/>
              </a:rPr>
              <a:t>drie </a:t>
            </a:r>
            <a:r>
              <a:rPr lang="fr-BE" sz="2000" dirty="0">
                <a:latin typeface="Calibri" charset="0"/>
                <a:ea typeface="ＭＳ Ｐゴシック" charset="0"/>
                <a:cs typeface="Calibri" charset="0"/>
              </a:rPr>
              <a:t>van volgende </a:t>
            </a:r>
            <a:r>
              <a:rPr lang="fr-BE" sz="2000" dirty="0">
                <a:solidFill>
                  <a:srgbClr val="800000"/>
                </a:solidFill>
                <a:latin typeface="Calibri" charset="0"/>
                <a:ea typeface="ＭＳ Ｐゴシック" charset="0"/>
                <a:cs typeface="Calibri" charset="0"/>
              </a:rPr>
              <a:t>negen </a:t>
            </a:r>
            <a:r>
              <a:rPr lang="fr-BE" sz="2000" dirty="0">
                <a:latin typeface="Calibri" charset="0"/>
                <a:ea typeface="ＭＳ Ｐゴシック" charset="0"/>
                <a:cs typeface="Calibri" charset="0"/>
              </a:rPr>
              <a:t>items (België 2009: </a:t>
            </a:r>
            <a:r>
              <a:rPr lang="fr-BE" sz="2000" dirty="0">
                <a:solidFill>
                  <a:srgbClr val="800000"/>
                </a:solidFill>
                <a:latin typeface="Calibri" charset="0"/>
                <a:ea typeface="ＭＳ Ｐゴシック" charset="0"/>
                <a:cs typeface="Calibri" charset="0"/>
              </a:rPr>
              <a:t>11,6%</a:t>
            </a:r>
            <a:r>
              <a:rPr lang="fr-BE" sz="2000" dirty="0">
                <a:latin typeface="Calibri" charset="0"/>
                <a:ea typeface="ＭＳ Ｐゴシック" charset="0"/>
                <a:cs typeface="Calibri" charset="0"/>
              </a:rPr>
              <a:t>)</a:t>
            </a:r>
          </a:p>
          <a:p>
            <a:pPr lvl="1">
              <a:lnSpc>
                <a:spcPct val="90000"/>
              </a:lnSpc>
            </a:pPr>
            <a:r>
              <a:rPr lang="nl-BE" sz="1800" b="0" dirty="0">
                <a:latin typeface="Calibri" charset="0"/>
                <a:ea typeface="ＭＳ Ｐゴシック" charset="0"/>
                <a:cs typeface="Calibri" charset="0"/>
              </a:rPr>
              <a:t>een week buitenshuis met vakantie gaan; </a:t>
            </a:r>
          </a:p>
          <a:p>
            <a:pPr lvl="1">
              <a:lnSpc>
                <a:spcPct val="90000"/>
              </a:lnSpc>
            </a:pPr>
            <a:r>
              <a:rPr lang="nl-BE" sz="1800" b="0" dirty="0">
                <a:latin typeface="Calibri" charset="0"/>
                <a:ea typeface="ＭＳ Ｐゴシック" charset="0"/>
                <a:cs typeface="Calibri" charset="0"/>
              </a:rPr>
              <a:t>om de twee dagen vlees, vis of een vegetarisch alternatief te eten; </a:t>
            </a:r>
          </a:p>
          <a:p>
            <a:pPr lvl="1">
              <a:lnSpc>
                <a:spcPct val="90000"/>
              </a:lnSpc>
            </a:pPr>
            <a:r>
              <a:rPr lang="nl-BE" sz="1800" b="0" dirty="0">
                <a:latin typeface="Calibri" charset="0"/>
                <a:ea typeface="ＭＳ Ｐゴシック" charset="0"/>
                <a:cs typeface="Calibri" charset="0"/>
              </a:rPr>
              <a:t>problemen met achterstallige betalingen; </a:t>
            </a:r>
          </a:p>
          <a:p>
            <a:pPr lvl="1">
              <a:lnSpc>
                <a:spcPct val="90000"/>
              </a:lnSpc>
            </a:pPr>
            <a:r>
              <a:rPr lang="nl-BE" sz="1800" b="0" dirty="0">
                <a:latin typeface="Calibri" charset="0"/>
                <a:ea typeface="ＭＳ Ｐゴシック" charset="0"/>
                <a:cs typeface="Calibri" charset="0"/>
              </a:rPr>
              <a:t>in staat zijn om het huis adequaat te verwarmen; </a:t>
            </a:r>
          </a:p>
          <a:p>
            <a:pPr lvl="1">
              <a:lnSpc>
                <a:spcPct val="90000"/>
              </a:lnSpc>
            </a:pPr>
            <a:r>
              <a:rPr lang="nl-BE" sz="1800" b="0" dirty="0">
                <a:latin typeface="Calibri" charset="0"/>
                <a:ea typeface="ＭＳ Ｐゴシック" charset="0"/>
                <a:cs typeface="Calibri" charset="0"/>
              </a:rPr>
              <a:t>onverwachte uitgaven ter waarde van het maandbedrag van de armoederisicogrens van het jaar voordien kunnen betalen</a:t>
            </a:r>
          </a:p>
          <a:p>
            <a:pPr lvl="1">
              <a:lnSpc>
                <a:spcPct val="90000"/>
              </a:lnSpc>
            </a:pPr>
            <a:r>
              <a:rPr lang="nl-BE" sz="1800" b="0" dirty="0">
                <a:latin typeface="Calibri" charset="0"/>
                <a:ea typeface="ＭＳ Ｐゴシック" charset="0"/>
                <a:cs typeface="Calibri" charset="0"/>
              </a:rPr>
              <a:t>het zich kunnen veroorloven van een TV</a:t>
            </a:r>
          </a:p>
          <a:p>
            <a:pPr lvl="1">
              <a:lnSpc>
                <a:spcPct val="90000"/>
              </a:lnSpc>
            </a:pPr>
            <a:r>
              <a:rPr lang="nl-BE" sz="1800" b="0" dirty="0">
                <a:latin typeface="Calibri" charset="0"/>
                <a:ea typeface="ＭＳ Ｐゴシック" charset="0"/>
                <a:cs typeface="Calibri" charset="0"/>
              </a:rPr>
              <a:t>het zich kunnen veroorloven van een vaste of mobiele telefoon</a:t>
            </a:r>
          </a:p>
          <a:p>
            <a:pPr lvl="1">
              <a:lnSpc>
                <a:spcPct val="90000"/>
              </a:lnSpc>
            </a:pPr>
            <a:r>
              <a:rPr lang="nl-BE" sz="1800" b="0" dirty="0">
                <a:latin typeface="Calibri" charset="0"/>
                <a:ea typeface="ＭＳ Ｐゴシック" charset="0"/>
                <a:cs typeface="Calibri" charset="0"/>
              </a:rPr>
              <a:t>het zich kunnen veroorloven van een persoonlijke wagen</a:t>
            </a:r>
          </a:p>
          <a:p>
            <a:pPr lvl="1">
              <a:lnSpc>
                <a:spcPct val="90000"/>
              </a:lnSpc>
            </a:pPr>
            <a:r>
              <a:rPr lang="nl-BE" sz="1800" b="0" dirty="0">
                <a:latin typeface="Calibri" charset="0"/>
                <a:ea typeface="ＭＳ Ｐゴシック" charset="0"/>
                <a:cs typeface="Calibri" charset="0"/>
              </a:rPr>
              <a:t>het zich kunnen veroorloven van een wasmachine. </a:t>
            </a:r>
            <a:endParaRPr lang="fr-BE" sz="1800" b="0" dirty="0">
              <a:latin typeface="Calibri" charset="0"/>
              <a:ea typeface="ＭＳ Ｐゴシック" charset="0"/>
              <a:cs typeface="Calibri" charset="0"/>
            </a:endParaRPr>
          </a:p>
          <a:p>
            <a:pPr>
              <a:lnSpc>
                <a:spcPct val="90000"/>
              </a:lnSpc>
            </a:pPr>
            <a:r>
              <a:rPr lang="fr-BE" sz="2000" dirty="0">
                <a:solidFill>
                  <a:srgbClr val="800000"/>
                </a:solidFill>
                <a:latin typeface="Calibri" charset="0"/>
                <a:ea typeface="ＭＳ Ｐゴシック" charset="0"/>
                <a:cs typeface="Calibri" charset="0"/>
              </a:rPr>
              <a:t>Ernstige </a:t>
            </a:r>
            <a:r>
              <a:rPr lang="fr-BE" sz="2000" dirty="0">
                <a:latin typeface="Calibri" charset="0"/>
                <a:ea typeface="ＭＳ Ｐゴシック" charset="0"/>
                <a:cs typeface="Calibri" charset="0"/>
              </a:rPr>
              <a:t>materiële deprivatie: slechte score op </a:t>
            </a:r>
            <a:r>
              <a:rPr lang="fr-BE" sz="2000" dirty="0">
                <a:solidFill>
                  <a:srgbClr val="800000"/>
                </a:solidFill>
                <a:latin typeface="Calibri" charset="0"/>
                <a:ea typeface="ＭＳ Ｐゴシック" charset="0"/>
                <a:cs typeface="Calibri" charset="0"/>
              </a:rPr>
              <a:t>vier </a:t>
            </a:r>
            <a:r>
              <a:rPr lang="fr-BE" sz="2000" dirty="0">
                <a:latin typeface="Calibri" charset="0"/>
                <a:ea typeface="ＭＳ Ｐゴシック" charset="0"/>
                <a:cs typeface="Calibri" charset="0"/>
              </a:rPr>
              <a:t>van deze items (België 2009: </a:t>
            </a:r>
            <a:r>
              <a:rPr lang="fr-BE" sz="2000" dirty="0">
                <a:solidFill>
                  <a:srgbClr val="800000"/>
                </a:solidFill>
                <a:latin typeface="Calibri" charset="0"/>
                <a:ea typeface="ＭＳ Ｐゴシック" charset="0"/>
                <a:cs typeface="Calibri" charset="0"/>
              </a:rPr>
              <a:t>5,2%</a:t>
            </a:r>
            <a:r>
              <a:rPr lang="fr-BE" sz="2000" dirty="0">
                <a:latin typeface="Calibri" charset="0"/>
                <a:ea typeface="ＭＳ Ｐゴシック" charset="0"/>
                <a:cs typeface="Calibri" charset="0"/>
              </a:rPr>
              <a:t>)</a:t>
            </a:r>
          </a:p>
        </p:txBody>
      </p:sp>
    </p:spTree>
    <p:extLst>
      <p:ext uri="{BB962C8B-B14F-4D97-AF65-F5344CB8AC3E}">
        <p14:creationId xmlns:p14="http://schemas.microsoft.com/office/powerpoint/2010/main" val="38039335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522247">
                                            <p:txEl>
                                              <p:pRg st="0" end="0"/>
                                            </p:txEl>
                                          </p:spTgt>
                                        </p:tgtEl>
                                        <p:attrNameLst>
                                          <p:attrName>style.visibility</p:attrName>
                                        </p:attrNameLst>
                                      </p:cBhvr>
                                      <p:to>
                                        <p:strVal val="visible"/>
                                      </p:to>
                                    </p:set>
                                    <p:anim calcmode="lin" valueType="num">
                                      <p:cBhvr additive="base">
                                        <p:cTn id="7" dur="500" fill="hold"/>
                                        <p:tgtEl>
                                          <p:spTgt spid="5222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47">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522247">
                                            <p:txEl>
                                              <p:pRg st="1" end="1"/>
                                            </p:txEl>
                                          </p:spTgt>
                                        </p:tgtEl>
                                        <p:attrNameLst>
                                          <p:attrName>style.visibility</p:attrName>
                                        </p:attrNameLst>
                                      </p:cBhvr>
                                      <p:to>
                                        <p:strVal val="visible"/>
                                      </p:to>
                                    </p:set>
                                    <p:anim calcmode="lin" valueType="num">
                                      <p:cBhvr additive="base">
                                        <p:cTn id="11" dur="500" fill="hold"/>
                                        <p:tgtEl>
                                          <p:spTgt spid="52224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22247">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522247">
                                            <p:txEl>
                                              <p:pRg st="2" end="2"/>
                                            </p:txEl>
                                          </p:spTgt>
                                        </p:tgtEl>
                                        <p:attrNameLst>
                                          <p:attrName>style.visibility</p:attrName>
                                        </p:attrNameLst>
                                      </p:cBhvr>
                                      <p:to>
                                        <p:strVal val="visible"/>
                                      </p:to>
                                    </p:set>
                                    <p:anim calcmode="lin" valueType="num">
                                      <p:cBhvr additive="base">
                                        <p:cTn id="15" dur="500" fill="hold"/>
                                        <p:tgtEl>
                                          <p:spTgt spid="52224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22247">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522247">
                                            <p:txEl>
                                              <p:pRg st="3" end="3"/>
                                            </p:txEl>
                                          </p:spTgt>
                                        </p:tgtEl>
                                        <p:attrNameLst>
                                          <p:attrName>style.visibility</p:attrName>
                                        </p:attrNameLst>
                                      </p:cBhvr>
                                      <p:to>
                                        <p:strVal val="visible"/>
                                      </p:to>
                                    </p:set>
                                    <p:anim calcmode="lin" valueType="num">
                                      <p:cBhvr additive="base">
                                        <p:cTn id="19" dur="500" fill="hold"/>
                                        <p:tgtEl>
                                          <p:spTgt spid="52224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47">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22247">
                                            <p:txEl>
                                              <p:pRg st="4" end="4"/>
                                            </p:txEl>
                                          </p:spTgt>
                                        </p:tgtEl>
                                        <p:attrNameLst>
                                          <p:attrName>style.visibility</p:attrName>
                                        </p:attrNameLst>
                                      </p:cBhvr>
                                      <p:to>
                                        <p:strVal val="visible"/>
                                      </p:to>
                                    </p:set>
                                    <p:anim calcmode="lin" valueType="num">
                                      <p:cBhvr additive="base">
                                        <p:cTn id="23" dur="500" fill="hold"/>
                                        <p:tgtEl>
                                          <p:spTgt spid="52224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22247">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522247">
                                            <p:txEl>
                                              <p:pRg st="5" end="5"/>
                                            </p:txEl>
                                          </p:spTgt>
                                        </p:tgtEl>
                                        <p:attrNameLst>
                                          <p:attrName>style.visibility</p:attrName>
                                        </p:attrNameLst>
                                      </p:cBhvr>
                                      <p:to>
                                        <p:strVal val="visible"/>
                                      </p:to>
                                    </p:set>
                                    <p:anim calcmode="lin" valueType="num">
                                      <p:cBhvr additive="base">
                                        <p:cTn id="27" dur="500" fill="hold"/>
                                        <p:tgtEl>
                                          <p:spTgt spid="52224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22247">
                                            <p:txEl>
                                              <p:pRg st="5" end="5"/>
                                            </p:txEl>
                                          </p:spTgt>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522247">
                                            <p:txEl>
                                              <p:pRg st="6" end="6"/>
                                            </p:txEl>
                                          </p:spTgt>
                                        </p:tgtEl>
                                        <p:attrNameLst>
                                          <p:attrName>style.visibility</p:attrName>
                                        </p:attrNameLst>
                                      </p:cBhvr>
                                      <p:to>
                                        <p:strVal val="visible"/>
                                      </p:to>
                                    </p:set>
                                    <p:anim calcmode="lin" valueType="num">
                                      <p:cBhvr additive="base">
                                        <p:cTn id="31" dur="500" fill="hold"/>
                                        <p:tgtEl>
                                          <p:spTgt spid="52224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22247">
                                            <p:txEl>
                                              <p:pRg st="6" end="6"/>
                                            </p:txEl>
                                          </p:spTgt>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522247">
                                            <p:txEl>
                                              <p:pRg st="7" end="7"/>
                                            </p:txEl>
                                          </p:spTgt>
                                        </p:tgtEl>
                                        <p:attrNameLst>
                                          <p:attrName>style.visibility</p:attrName>
                                        </p:attrNameLst>
                                      </p:cBhvr>
                                      <p:to>
                                        <p:strVal val="visible"/>
                                      </p:to>
                                    </p:set>
                                    <p:anim calcmode="lin" valueType="num">
                                      <p:cBhvr additive="base">
                                        <p:cTn id="35" dur="500" fill="hold"/>
                                        <p:tgtEl>
                                          <p:spTgt spid="522247">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22247">
                                            <p:txEl>
                                              <p:pRg st="7" end="7"/>
                                            </p:txEl>
                                          </p:spTgt>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522247">
                                            <p:txEl>
                                              <p:pRg st="8" end="8"/>
                                            </p:txEl>
                                          </p:spTgt>
                                        </p:tgtEl>
                                        <p:attrNameLst>
                                          <p:attrName>style.visibility</p:attrName>
                                        </p:attrNameLst>
                                      </p:cBhvr>
                                      <p:to>
                                        <p:strVal val="visible"/>
                                      </p:to>
                                    </p:set>
                                    <p:anim calcmode="lin" valueType="num">
                                      <p:cBhvr additive="base">
                                        <p:cTn id="39" dur="500" fill="hold"/>
                                        <p:tgtEl>
                                          <p:spTgt spid="522247">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22247">
                                            <p:txEl>
                                              <p:pRg st="8" end="8"/>
                                            </p:txEl>
                                          </p:spTgt>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522247">
                                            <p:txEl>
                                              <p:pRg st="9" end="9"/>
                                            </p:txEl>
                                          </p:spTgt>
                                        </p:tgtEl>
                                        <p:attrNameLst>
                                          <p:attrName>style.visibility</p:attrName>
                                        </p:attrNameLst>
                                      </p:cBhvr>
                                      <p:to>
                                        <p:strVal val="visible"/>
                                      </p:to>
                                    </p:set>
                                    <p:anim calcmode="lin" valueType="num">
                                      <p:cBhvr additive="base">
                                        <p:cTn id="43" dur="500" fill="hold"/>
                                        <p:tgtEl>
                                          <p:spTgt spid="522247">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22247">
                                            <p:txEl>
                                              <p:pRg st="9" end="9"/>
                                            </p:txEl>
                                          </p:spTgt>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522247">
                                            <p:txEl>
                                              <p:pRg st="10" end="10"/>
                                            </p:txEl>
                                          </p:spTgt>
                                        </p:tgtEl>
                                        <p:attrNameLst>
                                          <p:attrName>style.visibility</p:attrName>
                                        </p:attrNameLst>
                                      </p:cBhvr>
                                      <p:to>
                                        <p:strVal val="visible"/>
                                      </p:to>
                                    </p:set>
                                    <p:anim calcmode="lin" valueType="num">
                                      <p:cBhvr additive="base">
                                        <p:cTn id="49" dur="500" fill="hold"/>
                                        <p:tgtEl>
                                          <p:spTgt spid="522247">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22247">
                                            <p:txEl>
                                              <p:pRg st="10" end="1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609600" y="533400"/>
            <a:ext cx="7870825" cy="635000"/>
          </a:xfrm>
        </p:spPr>
        <p:txBody>
          <a:bodyPr/>
          <a:lstStyle/>
          <a:p>
            <a:r>
              <a:rPr lang="nl-NL" sz="3200" b="1" dirty="0">
                <a:latin typeface="Calibri" charset="0"/>
                <a:ea typeface="ＭＳ Ｐゴシック" charset="0"/>
                <a:cs typeface="Calibri" charset="0"/>
              </a:rPr>
              <a:t>Armoede is …</a:t>
            </a:r>
          </a:p>
        </p:txBody>
      </p:sp>
      <p:sp>
        <p:nvSpPr>
          <p:cNvPr id="174083" name="Rectangle 3"/>
          <p:cNvSpPr>
            <a:spLocks noGrp="1" noChangeArrowheads="1"/>
          </p:cNvSpPr>
          <p:nvPr>
            <p:ph type="body" idx="1"/>
          </p:nvPr>
        </p:nvSpPr>
        <p:spPr>
          <a:xfrm>
            <a:off x="685800" y="1981200"/>
            <a:ext cx="7870825" cy="3608388"/>
          </a:xfrm>
        </p:spPr>
        <p:txBody>
          <a:bodyPr/>
          <a:lstStyle/>
          <a:p>
            <a:pPr>
              <a:buFont typeface="Times" charset="0"/>
              <a:buNone/>
            </a:pPr>
            <a:r>
              <a:rPr kumimoji="1" lang="nl-NL" sz="2800" i="1" dirty="0">
                <a:latin typeface="Tahoma" charset="0"/>
                <a:ea typeface="ＭＳ Ｐゴシック" charset="0"/>
                <a:cs typeface="ＭＳ Ｐゴシック" charset="0"/>
              </a:rPr>
              <a:t>	</a:t>
            </a:r>
            <a:r>
              <a:rPr kumimoji="1" lang="nl-NL" sz="2000" b="1" i="1" dirty="0">
                <a:latin typeface="Calibri" charset="0"/>
                <a:ea typeface="ＭＳ Ｐゴシック" charset="0"/>
                <a:cs typeface="Calibri" charset="0"/>
              </a:rPr>
              <a:t>“</a:t>
            </a:r>
            <a:r>
              <a:rPr kumimoji="1" lang="nl-NL" altLang="ja-JP" sz="2000" b="1" i="1" dirty="0">
                <a:solidFill>
                  <a:srgbClr val="800000"/>
                </a:solidFill>
                <a:latin typeface="Calibri" charset="0"/>
                <a:ea typeface="ＭＳ Ｐゴシック" charset="0"/>
                <a:cs typeface="Calibri" charset="0"/>
              </a:rPr>
              <a:t>een netwerk van sociale uitsluitingen </a:t>
            </a:r>
            <a:r>
              <a:rPr kumimoji="1" lang="nl-NL" altLang="ja-JP" sz="2000" b="1" i="1" dirty="0">
                <a:latin typeface="Calibri" charset="0"/>
                <a:ea typeface="ＭＳ Ｐゴシック" charset="0"/>
                <a:cs typeface="Calibri" charset="0"/>
              </a:rPr>
              <a:t>dat zich uitstrekt over </a:t>
            </a:r>
            <a:r>
              <a:rPr kumimoji="1" lang="nl-NL" altLang="ja-JP" sz="2000" b="1" i="1" dirty="0">
                <a:solidFill>
                  <a:srgbClr val="800000"/>
                </a:solidFill>
                <a:latin typeface="Calibri" charset="0"/>
                <a:ea typeface="ＭＳ Ｐゴシック" charset="0"/>
                <a:cs typeface="Calibri" charset="0"/>
              </a:rPr>
              <a:t>meerdere gebieden </a:t>
            </a:r>
            <a:r>
              <a:rPr kumimoji="1" lang="nl-NL" altLang="ja-JP" sz="2000" b="1" i="1" dirty="0">
                <a:latin typeface="Calibri" charset="0"/>
                <a:ea typeface="ＭＳ Ｐゴシック" charset="0"/>
                <a:cs typeface="Calibri" charset="0"/>
              </a:rPr>
              <a:t>van het individuele en collectieve bestaan. Het scheidt de (mensen in armoede) van de algemeen aanvaarde leefpatronen van de samenleving. Deze </a:t>
            </a:r>
            <a:r>
              <a:rPr kumimoji="1" lang="nl-NL" altLang="ja-JP" sz="2000" b="1" i="1" dirty="0">
                <a:solidFill>
                  <a:srgbClr val="800000"/>
                </a:solidFill>
                <a:latin typeface="Calibri" charset="0"/>
                <a:ea typeface="ＭＳ Ｐゴシック" charset="0"/>
                <a:cs typeface="Calibri" charset="0"/>
              </a:rPr>
              <a:t>kloof</a:t>
            </a:r>
            <a:r>
              <a:rPr kumimoji="1" lang="nl-NL" altLang="ja-JP" sz="2000" b="1" i="1" dirty="0">
                <a:latin typeface="Calibri" charset="0"/>
                <a:ea typeface="ＭＳ Ｐゴシック" charset="0"/>
                <a:cs typeface="Calibri" charset="0"/>
              </a:rPr>
              <a:t> kunnen ze niet op </a:t>
            </a:r>
            <a:r>
              <a:rPr kumimoji="1" lang="nl-NL" altLang="ja-JP" sz="2000" b="1" i="1" dirty="0">
                <a:solidFill>
                  <a:srgbClr val="800000"/>
                </a:solidFill>
                <a:latin typeface="Calibri" charset="0"/>
                <a:ea typeface="ＭＳ Ｐゴシック" charset="0"/>
                <a:cs typeface="Calibri" charset="0"/>
              </a:rPr>
              <a:t>eigen kracht </a:t>
            </a:r>
            <a:r>
              <a:rPr kumimoji="1" lang="nl-NL" altLang="ja-JP" sz="2000" b="1" i="1" dirty="0">
                <a:latin typeface="Calibri" charset="0"/>
                <a:ea typeface="ＭＳ Ｐゴシック" charset="0"/>
                <a:cs typeface="Calibri" charset="0"/>
              </a:rPr>
              <a:t>overbruggen.</a:t>
            </a:r>
            <a:r>
              <a:rPr kumimoji="1" lang="nl-NL" sz="2000" b="1" i="1" dirty="0">
                <a:latin typeface="Calibri" charset="0"/>
                <a:ea typeface="ＭＳ Ｐゴシック" charset="0"/>
                <a:cs typeface="Calibri" charset="0"/>
              </a:rPr>
              <a:t>”</a:t>
            </a:r>
            <a:endParaRPr kumimoji="1" lang="nl-NL" altLang="ja-JP" sz="2000" b="1" i="1" dirty="0">
              <a:latin typeface="Calibri" charset="0"/>
              <a:ea typeface="ＭＳ Ｐゴシック" charset="0"/>
              <a:cs typeface="Calibri" charset="0"/>
            </a:endParaRPr>
          </a:p>
          <a:p>
            <a:r>
              <a:rPr lang="nl-NL" sz="2000" b="1" i="1" dirty="0" smtClean="0">
                <a:latin typeface="Calibri"/>
                <a:cs typeface="Calibri"/>
              </a:rPr>
              <a:t>“</a:t>
            </a:r>
            <a:r>
              <a:rPr lang="nl-NL" sz="2000" b="1" i="1" dirty="0" err="1" smtClean="0">
                <a:solidFill>
                  <a:srgbClr val="800000"/>
                </a:solidFill>
                <a:latin typeface="Calibri"/>
                <a:cs typeface="Calibri"/>
              </a:rPr>
              <a:t>un</a:t>
            </a:r>
            <a:r>
              <a:rPr lang="nl-NL" sz="2000" b="1" i="1" dirty="0" smtClean="0">
                <a:solidFill>
                  <a:srgbClr val="800000"/>
                </a:solidFill>
                <a:latin typeface="Calibri"/>
                <a:cs typeface="Calibri"/>
              </a:rPr>
              <a:t> </a:t>
            </a:r>
            <a:r>
              <a:rPr lang="nl-NL" sz="2000" b="1" i="1" dirty="0" err="1" smtClean="0">
                <a:solidFill>
                  <a:srgbClr val="800000"/>
                </a:solidFill>
                <a:latin typeface="Calibri"/>
                <a:cs typeface="Calibri"/>
              </a:rPr>
              <a:t>réseau</a:t>
            </a:r>
            <a:r>
              <a:rPr lang="nl-NL" sz="2000" b="1" i="1" dirty="0" smtClean="0">
                <a:solidFill>
                  <a:srgbClr val="800000"/>
                </a:solidFill>
                <a:latin typeface="Calibri"/>
                <a:cs typeface="Calibri"/>
              </a:rPr>
              <a:t> </a:t>
            </a:r>
            <a:r>
              <a:rPr lang="nl-NL" sz="2000" b="1" i="1" dirty="0" err="1">
                <a:solidFill>
                  <a:srgbClr val="800000"/>
                </a:solidFill>
                <a:latin typeface="Calibri"/>
                <a:cs typeface="Calibri"/>
              </a:rPr>
              <a:t>d’exclusions</a:t>
            </a:r>
            <a:r>
              <a:rPr lang="nl-NL" sz="2000" b="1" i="1" dirty="0">
                <a:solidFill>
                  <a:srgbClr val="800000"/>
                </a:solidFill>
                <a:latin typeface="Calibri"/>
                <a:cs typeface="Calibri"/>
              </a:rPr>
              <a:t> </a:t>
            </a:r>
            <a:r>
              <a:rPr lang="nl-NL" sz="2000" b="1" i="1" dirty="0" err="1">
                <a:solidFill>
                  <a:srgbClr val="800000"/>
                </a:solidFill>
                <a:latin typeface="Calibri"/>
                <a:cs typeface="Calibri"/>
              </a:rPr>
              <a:t>sociales</a:t>
            </a:r>
            <a:r>
              <a:rPr lang="nl-NL" sz="2000" b="1" i="1" dirty="0">
                <a:solidFill>
                  <a:srgbClr val="800000"/>
                </a:solidFill>
                <a:latin typeface="Calibri"/>
                <a:cs typeface="Calibri"/>
              </a:rPr>
              <a:t> </a:t>
            </a:r>
            <a:r>
              <a:rPr lang="nl-NL" sz="2000" b="1" i="1" dirty="0" err="1">
                <a:latin typeface="Calibri"/>
                <a:cs typeface="Calibri"/>
              </a:rPr>
              <a:t>couvrant</a:t>
            </a:r>
            <a:r>
              <a:rPr lang="nl-NL" sz="2000" b="1" i="1" dirty="0">
                <a:latin typeface="Calibri"/>
                <a:cs typeface="Calibri"/>
              </a:rPr>
              <a:t> </a:t>
            </a:r>
            <a:r>
              <a:rPr lang="nl-NL" sz="2000" b="1" i="1" dirty="0">
                <a:solidFill>
                  <a:srgbClr val="800000"/>
                </a:solidFill>
                <a:latin typeface="Calibri"/>
                <a:cs typeface="Calibri"/>
              </a:rPr>
              <a:t>divers </a:t>
            </a:r>
            <a:r>
              <a:rPr lang="nl-NL" sz="2000" b="1" i="1" dirty="0" err="1">
                <a:solidFill>
                  <a:srgbClr val="800000"/>
                </a:solidFill>
                <a:latin typeface="Calibri"/>
                <a:cs typeface="Calibri"/>
              </a:rPr>
              <a:t>domaines</a:t>
            </a:r>
            <a:r>
              <a:rPr lang="nl-NL" sz="2000" b="1" i="1" dirty="0">
                <a:solidFill>
                  <a:srgbClr val="800000"/>
                </a:solidFill>
                <a:latin typeface="Calibri"/>
                <a:cs typeface="Calibri"/>
              </a:rPr>
              <a:t> </a:t>
            </a:r>
            <a:r>
              <a:rPr lang="nl-NL" sz="2000" b="1" i="1" dirty="0">
                <a:latin typeface="Calibri"/>
                <a:cs typeface="Calibri"/>
              </a:rPr>
              <a:t>de </a:t>
            </a:r>
            <a:r>
              <a:rPr lang="nl-NL" sz="2000" b="1" i="1" dirty="0" err="1">
                <a:latin typeface="Calibri"/>
                <a:cs typeface="Calibri"/>
              </a:rPr>
              <a:t>l’existence</a:t>
            </a:r>
            <a:r>
              <a:rPr lang="nl-NL" sz="2000" b="1" i="1" dirty="0">
                <a:latin typeface="Calibri"/>
                <a:cs typeface="Calibri"/>
              </a:rPr>
              <a:t> individuelle </a:t>
            </a:r>
            <a:r>
              <a:rPr lang="nl-NL" sz="2000" b="1" i="1" dirty="0" smtClean="0">
                <a:latin typeface="Calibri"/>
                <a:cs typeface="Calibri"/>
              </a:rPr>
              <a:t>et </a:t>
            </a:r>
            <a:r>
              <a:rPr lang="nl-NL" sz="2000" b="1" i="1" dirty="0" err="1" smtClean="0">
                <a:latin typeface="Calibri"/>
                <a:cs typeface="Calibri"/>
              </a:rPr>
              <a:t>collective</a:t>
            </a:r>
            <a:r>
              <a:rPr lang="nl-NL" sz="2000" b="1" i="1" dirty="0">
                <a:latin typeface="Calibri"/>
                <a:cs typeface="Calibri"/>
              </a:rPr>
              <a:t>. </a:t>
            </a:r>
            <a:r>
              <a:rPr lang="nl-NL" sz="2000" b="1" i="1" dirty="0" err="1">
                <a:latin typeface="Calibri"/>
                <a:cs typeface="Calibri"/>
              </a:rPr>
              <a:t>Il</a:t>
            </a:r>
            <a:r>
              <a:rPr lang="nl-NL" sz="2000" b="1" i="1" dirty="0">
                <a:latin typeface="Calibri"/>
                <a:cs typeface="Calibri"/>
              </a:rPr>
              <a:t> </a:t>
            </a:r>
            <a:r>
              <a:rPr lang="nl-NL" sz="2000" b="1" i="1" dirty="0" err="1" smtClean="0">
                <a:latin typeface="Calibri"/>
                <a:cs typeface="Calibri"/>
              </a:rPr>
              <a:t>sépare</a:t>
            </a:r>
            <a:r>
              <a:rPr lang="nl-NL" sz="2000" b="1" i="1" dirty="0" smtClean="0">
                <a:latin typeface="Calibri"/>
                <a:cs typeface="Calibri"/>
              </a:rPr>
              <a:t> </a:t>
            </a:r>
            <a:r>
              <a:rPr lang="nl-NL" sz="2000" b="1" i="1" dirty="0">
                <a:latin typeface="Calibri"/>
                <a:cs typeface="Calibri"/>
              </a:rPr>
              <a:t>les </a:t>
            </a:r>
            <a:r>
              <a:rPr lang="nl-NL" sz="2000" b="1" i="1" dirty="0" err="1">
                <a:latin typeface="Calibri"/>
                <a:cs typeface="Calibri"/>
              </a:rPr>
              <a:t>pauvres</a:t>
            </a:r>
            <a:r>
              <a:rPr lang="nl-NL" sz="2000" b="1" i="1" dirty="0">
                <a:latin typeface="Calibri"/>
                <a:cs typeface="Calibri"/>
              </a:rPr>
              <a:t> des modes de </a:t>
            </a:r>
            <a:r>
              <a:rPr lang="nl-NL" sz="2000" b="1" i="1" dirty="0" err="1">
                <a:latin typeface="Calibri"/>
                <a:cs typeface="Calibri"/>
              </a:rPr>
              <a:t>vie</a:t>
            </a:r>
            <a:r>
              <a:rPr lang="nl-NL" sz="2000" b="1" i="1" dirty="0">
                <a:latin typeface="Calibri"/>
                <a:cs typeface="Calibri"/>
              </a:rPr>
              <a:t> </a:t>
            </a:r>
            <a:r>
              <a:rPr lang="nl-NL" sz="2000" b="1" i="1" dirty="0" err="1" smtClean="0">
                <a:latin typeface="Calibri"/>
                <a:cs typeface="Calibri"/>
              </a:rPr>
              <a:t>généralement</a:t>
            </a:r>
            <a:r>
              <a:rPr lang="nl-NL" sz="2000" b="1" i="1" dirty="0" smtClean="0">
                <a:latin typeface="Calibri"/>
                <a:cs typeface="Calibri"/>
              </a:rPr>
              <a:t> </a:t>
            </a:r>
            <a:r>
              <a:rPr lang="nl-NL" sz="2000" b="1" i="1" dirty="0" err="1" smtClean="0">
                <a:latin typeface="Calibri"/>
                <a:cs typeface="Calibri"/>
              </a:rPr>
              <a:t>acceptés</a:t>
            </a:r>
            <a:r>
              <a:rPr lang="nl-NL" sz="2000" b="1" i="1" dirty="0" smtClean="0">
                <a:latin typeface="Calibri"/>
                <a:cs typeface="Calibri"/>
              </a:rPr>
              <a:t> </a:t>
            </a:r>
            <a:r>
              <a:rPr lang="nl-NL" sz="2000" b="1" i="1" dirty="0">
                <a:latin typeface="Calibri"/>
                <a:cs typeface="Calibri"/>
              </a:rPr>
              <a:t>de la </a:t>
            </a:r>
            <a:r>
              <a:rPr lang="nl-NL" sz="2000" b="1" i="1" dirty="0" err="1" smtClean="0">
                <a:latin typeface="Calibri"/>
                <a:cs typeface="Calibri"/>
              </a:rPr>
              <a:t>société</a:t>
            </a:r>
            <a:r>
              <a:rPr lang="nl-NL" sz="2000" b="1" i="1" dirty="0" smtClean="0">
                <a:latin typeface="Calibri"/>
                <a:cs typeface="Calibri"/>
              </a:rPr>
              <a:t>. </a:t>
            </a:r>
            <a:r>
              <a:rPr lang="nl-NL" sz="2000" b="1" i="1" dirty="0" err="1" smtClean="0">
                <a:latin typeface="Calibri"/>
                <a:cs typeface="Calibri"/>
              </a:rPr>
              <a:t>C’est</a:t>
            </a:r>
            <a:r>
              <a:rPr lang="nl-NL" sz="2000" b="1" i="1" dirty="0" smtClean="0">
                <a:latin typeface="Calibri"/>
                <a:cs typeface="Calibri"/>
              </a:rPr>
              <a:t> </a:t>
            </a:r>
            <a:r>
              <a:rPr lang="nl-NL" sz="2000" b="1" i="1" dirty="0" err="1">
                <a:solidFill>
                  <a:srgbClr val="800000"/>
                </a:solidFill>
                <a:latin typeface="Calibri"/>
                <a:cs typeface="Calibri"/>
              </a:rPr>
              <a:t>un</a:t>
            </a:r>
            <a:r>
              <a:rPr lang="nl-NL" sz="2000" b="1" i="1" dirty="0">
                <a:solidFill>
                  <a:srgbClr val="800000"/>
                </a:solidFill>
                <a:latin typeface="Calibri"/>
                <a:cs typeface="Calibri"/>
              </a:rPr>
              <a:t> </a:t>
            </a:r>
            <a:r>
              <a:rPr lang="nl-NL" sz="2000" b="1" i="1" dirty="0" err="1" smtClean="0">
                <a:solidFill>
                  <a:srgbClr val="800000"/>
                </a:solidFill>
                <a:latin typeface="Calibri"/>
                <a:cs typeface="Calibri"/>
              </a:rPr>
              <a:t>foss</a:t>
            </a:r>
            <a:r>
              <a:rPr lang="nl-NL" sz="2000" b="1" i="1" dirty="0" err="1">
                <a:solidFill>
                  <a:srgbClr val="800000"/>
                </a:solidFill>
                <a:latin typeface="Calibri"/>
                <a:cs typeface="Calibri"/>
              </a:rPr>
              <a:t>é</a:t>
            </a:r>
            <a:r>
              <a:rPr lang="nl-NL" sz="2000" b="1" i="1" dirty="0" smtClean="0">
                <a:solidFill>
                  <a:srgbClr val="800000"/>
                </a:solidFill>
                <a:latin typeface="Calibri"/>
                <a:cs typeface="Calibri"/>
              </a:rPr>
              <a:t> </a:t>
            </a:r>
            <a:r>
              <a:rPr lang="nl-NL" sz="2000" b="1" i="1" dirty="0">
                <a:latin typeface="Calibri"/>
                <a:cs typeface="Calibri"/>
              </a:rPr>
              <a:t>que ces </a:t>
            </a:r>
            <a:r>
              <a:rPr lang="nl-NL" sz="2000" b="1" i="1" dirty="0" err="1">
                <a:latin typeface="Calibri"/>
                <a:cs typeface="Calibri"/>
              </a:rPr>
              <a:t>personnes</a:t>
            </a:r>
            <a:r>
              <a:rPr lang="nl-NL" sz="2000" b="1" i="1" dirty="0">
                <a:latin typeface="Calibri"/>
                <a:cs typeface="Calibri"/>
              </a:rPr>
              <a:t> ne </a:t>
            </a:r>
            <a:r>
              <a:rPr lang="nl-NL" sz="2000" b="1" i="1" dirty="0" err="1">
                <a:latin typeface="Calibri"/>
                <a:cs typeface="Calibri"/>
              </a:rPr>
              <a:t>peuvent</a:t>
            </a:r>
            <a:r>
              <a:rPr lang="nl-NL" sz="2000" b="1" i="1" dirty="0">
                <a:latin typeface="Calibri"/>
                <a:cs typeface="Calibri"/>
              </a:rPr>
              <a:t> </a:t>
            </a:r>
            <a:r>
              <a:rPr lang="nl-NL" sz="2000" b="1" i="1" dirty="0" err="1">
                <a:latin typeface="Calibri"/>
                <a:cs typeface="Calibri"/>
              </a:rPr>
              <a:t>combler</a:t>
            </a:r>
            <a:r>
              <a:rPr lang="nl-NL" sz="2000" b="1" i="1" dirty="0">
                <a:latin typeface="Calibri"/>
                <a:cs typeface="Calibri"/>
              </a:rPr>
              <a:t> par </a:t>
            </a:r>
            <a:r>
              <a:rPr lang="nl-NL" sz="2000" b="1" i="1" dirty="0" err="1">
                <a:solidFill>
                  <a:srgbClr val="800000"/>
                </a:solidFill>
                <a:latin typeface="Calibri"/>
                <a:cs typeface="Calibri"/>
              </a:rPr>
              <a:t>leurs</a:t>
            </a:r>
            <a:r>
              <a:rPr lang="nl-NL" sz="2000" b="1" i="1" dirty="0">
                <a:solidFill>
                  <a:srgbClr val="800000"/>
                </a:solidFill>
                <a:latin typeface="Calibri"/>
                <a:cs typeface="Calibri"/>
              </a:rPr>
              <a:t> </a:t>
            </a:r>
            <a:r>
              <a:rPr lang="nl-NL" sz="2000" b="1" i="1" dirty="0" err="1">
                <a:solidFill>
                  <a:srgbClr val="800000"/>
                </a:solidFill>
                <a:latin typeface="Calibri"/>
                <a:cs typeface="Calibri"/>
              </a:rPr>
              <a:t>seuls</a:t>
            </a:r>
            <a:r>
              <a:rPr lang="nl-NL" sz="2000" b="1" i="1" dirty="0">
                <a:solidFill>
                  <a:srgbClr val="800000"/>
                </a:solidFill>
                <a:latin typeface="Calibri"/>
                <a:cs typeface="Calibri"/>
              </a:rPr>
              <a:t> </a:t>
            </a:r>
            <a:r>
              <a:rPr lang="nl-NL" sz="2000" b="1" i="1" dirty="0" err="1" smtClean="0">
                <a:solidFill>
                  <a:srgbClr val="800000"/>
                </a:solidFill>
                <a:latin typeface="Calibri"/>
                <a:cs typeface="Calibri"/>
              </a:rPr>
              <a:t>moyens</a:t>
            </a:r>
            <a:r>
              <a:rPr lang="nl-NL" sz="2000" b="1" i="1" dirty="0" smtClean="0">
                <a:latin typeface="Calibri"/>
                <a:cs typeface="Calibri"/>
              </a:rPr>
              <a:t>.”</a:t>
            </a:r>
            <a:endParaRPr kumimoji="1" lang="nl-NL" sz="2000" b="1" i="1" dirty="0">
              <a:latin typeface="Calibri"/>
              <a:ea typeface="ＭＳ Ｐゴシック" charset="0"/>
              <a:cs typeface="Calibri"/>
            </a:endParaRPr>
          </a:p>
          <a:p>
            <a:pPr>
              <a:buFont typeface="Times" charset="0"/>
              <a:buNone/>
            </a:pPr>
            <a:r>
              <a:rPr kumimoji="1" lang="nl-NL" sz="2000" dirty="0">
                <a:latin typeface="Calibri" charset="0"/>
                <a:ea typeface="ＭＳ Ｐゴシック" charset="0"/>
                <a:cs typeface="Calibri" charset="0"/>
              </a:rPr>
              <a:t>	(Vranken e.a., Armoede en Sociale Uitsluiting. Jaarboek 1994-</a:t>
            </a:r>
            <a:r>
              <a:rPr kumimoji="1" lang="nl-NL" sz="2000" dirty="0" smtClean="0">
                <a:latin typeface="Calibri" charset="0"/>
                <a:ea typeface="ＭＳ Ｐゴシック" charset="0"/>
                <a:cs typeface="Calibri" charset="0"/>
              </a:rPr>
              <a:t>2011)</a:t>
            </a:r>
            <a:endParaRPr kumimoji="1" lang="nl-NL" sz="2000" dirty="0">
              <a:latin typeface="Calibri" charset="0"/>
              <a:ea typeface="ＭＳ Ｐゴシック" charset="0"/>
              <a:cs typeface="Calibri" charset="0"/>
            </a:endParaRPr>
          </a:p>
          <a:p>
            <a:pPr>
              <a:buFont typeface="Times" charset="0"/>
              <a:buNone/>
            </a:pPr>
            <a:endParaRPr lang="nl-NL" sz="2100" dirty="0">
              <a:latin typeface="Calibri" charset="0"/>
              <a:ea typeface="ＭＳ Ｐゴシック" charset="0"/>
              <a:cs typeface="Calibri" charset="0"/>
            </a:endParaRPr>
          </a:p>
        </p:txBody>
      </p:sp>
      <p:sp>
        <p:nvSpPr>
          <p:cNvPr id="13315" name="Rectangle 5"/>
          <p:cNvSpPr>
            <a:spLocks noChangeArrowheads="1"/>
          </p:cNvSpPr>
          <p:nvPr/>
        </p:nvSpPr>
        <p:spPr bwMode="auto">
          <a:xfrm>
            <a:off x="4529138" y="38576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p>
        </p:txBody>
      </p:sp>
    </p:spTree>
    <p:extLst>
      <p:ext uri="{BB962C8B-B14F-4D97-AF65-F5344CB8AC3E}">
        <p14:creationId xmlns:p14="http://schemas.microsoft.com/office/powerpoint/2010/main" val="2151035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Effect transition="in" filter="fade">
                                      <p:cBhvr>
                                        <p:cTn id="7" dur="500"/>
                                        <p:tgtEl>
                                          <p:spTgt spid="174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083">
                                            <p:txEl>
                                              <p:pRg st="1" end="1"/>
                                            </p:txEl>
                                          </p:spTgt>
                                        </p:tgtEl>
                                        <p:attrNameLst>
                                          <p:attrName>style.visibility</p:attrName>
                                        </p:attrNameLst>
                                      </p:cBhvr>
                                      <p:to>
                                        <p:strVal val="visible"/>
                                      </p:to>
                                    </p:set>
                                    <p:animEffect transition="in" filter="fade">
                                      <p:cBhvr>
                                        <p:cTn id="12" dur="500"/>
                                        <p:tgtEl>
                                          <p:spTgt spid="174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74083">
                                            <p:txEl>
                                              <p:pRg st="2" end="2"/>
                                            </p:txEl>
                                          </p:spTgt>
                                        </p:tgtEl>
                                        <p:attrNameLst>
                                          <p:attrName>style.visibility</p:attrName>
                                        </p:attrNameLst>
                                      </p:cBhvr>
                                      <p:to>
                                        <p:strVal val="visible"/>
                                      </p:to>
                                    </p:set>
                                    <p:anim calcmode="lin" valueType="num">
                                      <p:cBhvr additive="base">
                                        <p:cTn id="17" dur="500"/>
                                        <p:tgtEl>
                                          <p:spTgt spid="17408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74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autoUpdateAnimBg="0"/>
    </p:bldLst>
  </p:timing>
</p:sld>
</file>

<file path=ppt/theme/theme1.xml><?xml version="1.0" encoding="utf-8"?>
<a:theme xmlns:a="http://schemas.openxmlformats.org/drawingml/2006/main" name="Presentatie - Présentation 1">
  <a:themeElements>
    <a:clrScheme name="Thème Offi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hème 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hème Offic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Presentatie - Présentation 1</Template>
  <TotalTime>511</TotalTime>
  <Words>3105</Words>
  <Application>Microsoft Office PowerPoint</Application>
  <PresentationFormat>On-screen Show (4:3)</PresentationFormat>
  <Paragraphs>538</Paragraphs>
  <Slides>73</Slides>
  <Notes>38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73</vt:i4>
      </vt:variant>
    </vt:vector>
  </HeadingPairs>
  <TitlesOfParts>
    <vt:vector size="83" baseType="lpstr">
      <vt:lpstr>ＭＳ Ｐゴシック</vt:lpstr>
      <vt:lpstr>Arial</vt:lpstr>
      <vt:lpstr>Calibri</vt:lpstr>
      <vt:lpstr>Tahoma</vt:lpstr>
      <vt:lpstr>Times</vt:lpstr>
      <vt:lpstr>Times New Roman</vt:lpstr>
      <vt:lpstr>Wingdings</vt:lpstr>
      <vt:lpstr>Presentatie - Présentation 1</vt:lpstr>
      <vt:lpstr>Chart</vt:lpstr>
      <vt:lpstr>Microsoft Excel Chart</vt:lpstr>
      <vt:lpstr>Combattre la pauvreté par l’inclusion active Armoede bestrijden via actieve inclusie</vt:lpstr>
      <vt:lpstr>PowerPoint Presentation</vt:lpstr>
      <vt:lpstr>PowerPoint Presentation</vt:lpstr>
      <vt:lpstr>ARMOEDE IN BELGIË.  JAARBOEK 2012</vt:lpstr>
      <vt:lpstr>Waarom een federaal Jaarboek?</vt:lpstr>
      <vt:lpstr>Armoede is een groot probleem</vt:lpstr>
      <vt:lpstr>Armoede in het dagelijkse leven</vt:lpstr>
      <vt:lpstr>(Ernstige) materiële deprivatie</vt:lpstr>
      <vt:lpstr>Armoede is …</vt:lpstr>
      <vt:lpstr>Noodzaak van een  governance-benadering</vt:lpstr>
      <vt:lpstr>De editie 2012 bevat bijdragen over </vt:lpstr>
      <vt:lpstr>De structuur van onze presentatie</vt:lpstr>
      <vt:lpstr>Pauvreté en Belgique</vt:lpstr>
      <vt:lpstr>Pauvreté en Belgique</vt:lpstr>
      <vt:lpstr>Pauvreté en Belgique</vt:lpstr>
      <vt:lpstr>Pauvreté en Belgique</vt:lpstr>
      <vt:lpstr>Pauvreté en Belgique</vt:lpstr>
      <vt:lpstr>Pauvreté en Belgique</vt:lpstr>
      <vt:lpstr>Pauvreté en Belgique</vt:lpstr>
      <vt:lpstr>Pauvreté en Belgique</vt:lpstr>
      <vt:lpstr>Pauvreté en Belgique</vt:lpstr>
      <vt:lpstr>Pauvreté en Belgique</vt:lpstr>
      <vt:lpstr>Pauvreté en Belgique</vt:lpstr>
      <vt:lpstr>Pauvreté en Belgique</vt:lpstr>
      <vt:lpstr>Pauvreté en Belgique</vt:lpstr>
      <vt:lpstr>Pauvreté en Belgique</vt:lpstr>
      <vt:lpstr>Pauvreté en Belgique</vt:lpstr>
      <vt:lpstr>Pauvreté en Belgique</vt:lpstr>
      <vt:lpstr>Middelen garanderen: inkomens</vt:lpstr>
      <vt:lpstr>Middelen garanderen: energie</vt:lpstr>
      <vt:lpstr>Sociale diensten: toegankelijkheid</vt:lpstr>
      <vt:lpstr>Sociale diensten van algemeen belang</vt:lpstr>
      <vt:lpstr>Maar…</vt:lpstr>
      <vt:lpstr>PowerPoint Presentation</vt:lpstr>
      <vt:lpstr>PowerPoint Presentation</vt:lpstr>
      <vt:lpstr>PowerPoint Presentation</vt:lpstr>
      <vt:lpstr>Income per head and life-expectancy: rich &amp; poor countries</vt:lpstr>
      <vt:lpstr>PowerPoint Presentation</vt:lpstr>
      <vt:lpstr>PowerPoint Presentation</vt:lpstr>
      <vt:lpstr>PowerPoint Presentation</vt:lpstr>
      <vt:lpstr>Health and social problems are worse  in more unequal countries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Health and social problems are worse  in more unequal countries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Pauvreté en Belgique</dc:title>
  <dc:creator>Catherine Coppée</dc:creator>
  <cp:lastModifiedBy>Isabelle Pannecoucke</cp:lastModifiedBy>
  <cp:revision>25</cp:revision>
  <dcterms:created xsi:type="dcterms:W3CDTF">2012-01-17T09:58:23Z</dcterms:created>
  <dcterms:modified xsi:type="dcterms:W3CDTF">2015-09-18T16:18:40Z</dcterms:modified>
</cp:coreProperties>
</file>