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9" r:id="rId3"/>
    <p:sldId id="265" r:id="rId4"/>
    <p:sldId id="258" r:id="rId5"/>
    <p:sldId id="267" r:id="rId6"/>
    <p:sldId id="268" r:id="rId7"/>
    <p:sldId id="260" r:id="rId8"/>
    <p:sldId id="269" r:id="rId9"/>
    <p:sldId id="266" r:id="rId10"/>
    <p:sldId id="270" r:id="rId11"/>
    <p:sldId id="263" r:id="rId12"/>
    <p:sldId id="271" r:id="rId13"/>
    <p:sldId id="272" r:id="rId14"/>
    <p:sldId id="27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7" autoAdjust="0"/>
    <p:restoredTop sz="94660"/>
  </p:normalViewPr>
  <p:slideViewPr>
    <p:cSldViewPr snapToGrid="0">
      <p:cViewPr>
        <p:scale>
          <a:sx n="75" d="100"/>
          <a:sy n="75" d="100"/>
        </p:scale>
        <p:origin x="63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22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227959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129942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68418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AD933-90C6-4854-ABCB-7E13B234605D}"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3C4E2-5D04-41BC-889F-A053A57A211E}"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81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8AD933-90C6-4854-ABCB-7E13B234605D}"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31928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8AD933-90C6-4854-ABCB-7E13B234605D}" type="datetimeFigureOut">
              <a:rPr lang="en-GB" smtClean="0"/>
              <a:t>05/05/2020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338046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8AD933-90C6-4854-ABCB-7E13B234605D}" type="datetimeFigureOut">
              <a:rPr lang="en-GB" smtClean="0"/>
              <a:t>05/05/2020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249969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8AD933-90C6-4854-ABCB-7E13B234605D}" type="datetimeFigureOut">
              <a:rPr lang="en-GB" smtClean="0"/>
              <a:t>05/05/2020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44889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8AD933-90C6-4854-ABCB-7E13B234605D}" type="datetimeFigureOut">
              <a:rPr lang="en-GB" smtClean="0"/>
              <a:t>05/05/2020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43C4E2-5D04-41BC-889F-A053A57A211E}" type="slidenum">
              <a:rPr lang="en-GB" smtClean="0"/>
              <a:t>‹#›</a:t>
            </a:fld>
            <a:endParaRPr lang="en-GB"/>
          </a:p>
        </p:txBody>
      </p:sp>
    </p:spTree>
    <p:extLst>
      <p:ext uri="{BB962C8B-B14F-4D97-AF65-F5344CB8AC3E}">
        <p14:creationId xmlns:p14="http://schemas.microsoft.com/office/powerpoint/2010/main" val="76843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8AD933-90C6-4854-ABCB-7E13B234605D}"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3C4E2-5D04-41BC-889F-A053A57A211E}" type="slidenum">
              <a:rPr lang="en-GB" smtClean="0"/>
              <a:t>‹#›</a:t>
            </a:fld>
            <a:endParaRPr lang="en-GB"/>
          </a:p>
        </p:txBody>
      </p:sp>
    </p:spTree>
    <p:extLst>
      <p:ext uri="{BB962C8B-B14F-4D97-AF65-F5344CB8AC3E}">
        <p14:creationId xmlns:p14="http://schemas.microsoft.com/office/powerpoint/2010/main" val="402206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09390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624523"/>
            <a:ext cx="10058400" cy="424457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8AD933-90C6-4854-ABCB-7E13B234605D}" type="datetimeFigureOut">
              <a:rPr lang="en-GB" smtClean="0"/>
              <a:t>05/05/2020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E43C4E2-5D04-41BC-889F-A053A57A211E}" type="slidenum">
              <a:rPr lang="en-GB" smtClean="0"/>
              <a:t>‹#›</a:t>
            </a:fld>
            <a:endParaRPr lang="en-GB"/>
          </a:p>
        </p:txBody>
      </p:sp>
      <p:cxnSp>
        <p:nvCxnSpPr>
          <p:cNvPr id="10" name="Straight Connector 9"/>
          <p:cNvCxnSpPr/>
          <p:nvPr/>
        </p:nvCxnSpPr>
        <p:spPr>
          <a:xfrm>
            <a:off x="1193532" y="150251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41180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1250"/>
            <a:ext cx="9144000" cy="2387600"/>
          </a:xfrm>
        </p:spPr>
        <p:txBody>
          <a:bodyPr/>
          <a:lstStyle/>
          <a:p>
            <a:pPr algn="ctr"/>
            <a:r>
              <a:rPr lang="en-US" dirty="0" smtClean="0">
                <a:latin typeface="+mn-lt"/>
              </a:rPr>
              <a:t>Report out:</a:t>
            </a:r>
            <a:br>
              <a:rPr lang="en-US" dirty="0" smtClean="0">
                <a:latin typeface="+mn-lt"/>
              </a:rPr>
            </a:br>
            <a:r>
              <a:rPr lang="en-US" dirty="0" smtClean="0">
                <a:latin typeface="+mn-lt"/>
              </a:rPr>
              <a:t>Lobbyst</a:t>
            </a:r>
            <a:r>
              <a:rPr lang="en-US" dirty="0" smtClean="0">
                <a:latin typeface="+mn-lt"/>
              </a:rPr>
              <a:t>4America</a:t>
            </a:r>
            <a:endParaRPr lang="en-GB" dirty="0">
              <a:latin typeface="+mn-lt"/>
            </a:endParaRPr>
          </a:p>
        </p:txBody>
      </p:sp>
    </p:spTree>
    <p:extLst>
      <p:ext uri="{BB962C8B-B14F-4D97-AF65-F5344CB8AC3E}">
        <p14:creationId xmlns:p14="http://schemas.microsoft.com/office/powerpoint/2010/main" val="297651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4: </a:t>
            </a:r>
            <a:r>
              <a:rPr lang="en-US" b="1" dirty="0"/>
              <a:t>Initial </a:t>
            </a:r>
            <a:r>
              <a:rPr lang="en-US" b="1" dirty="0" smtClean="0"/>
              <a:t>Findings</a:t>
            </a:r>
            <a:endParaRPr lang="en-GB" b="1" dirty="0"/>
          </a:p>
        </p:txBody>
      </p:sp>
      <p:sp>
        <p:nvSpPr>
          <p:cNvPr id="3" name="Content Placeholder 2"/>
          <p:cNvSpPr>
            <a:spLocks noGrp="1"/>
          </p:cNvSpPr>
          <p:nvPr>
            <p:ph idx="1"/>
          </p:nvPr>
        </p:nvSpPr>
        <p:spPr/>
        <p:txBody>
          <a:bodyPr/>
          <a:lstStyle/>
          <a:p>
            <a:pPr marL="177800" indent="-177800">
              <a:buFont typeface="Arial" panose="020B0604020202020204" pitchFamily="34" charset="0"/>
              <a:buChar char="•"/>
            </a:pPr>
            <a:r>
              <a:rPr lang="en-US" dirty="0" smtClean="0"/>
              <a:t>When looking at the person most influential from the list of members in the database the results are very different. </a:t>
            </a:r>
          </a:p>
          <a:p>
            <a:pPr marL="177800" indent="-177800">
              <a:buFont typeface="Arial" panose="020B0604020202020204" pitchFamily="34" charset="0"/>
              <a:buChar char="•"/>
            </a:pPr>
            <a:r>
              <a:rPr lang="en-US" dirty="0" err="1" smtClean="0"/>
              <a:t>SenatorDurbin</a:t>
            </a:r>
            <a:r>
              <a:rPr lang="en-US" dirty="0" smtClean="0"/>
              <a:t> seems to be the person that is being replied the most from other congressmen</a:t>
            </a:r>
          </a:p>
          <a:p>
            <a:pPr marL="177800" indent="-177800">
              <a:buFont typeface="Arial" panose="020B0604020202020204" pitchFamily="34" charset="0"/>
              <a:buChar char="•"/>
            </a:pPr>
            <a:r>
              <a:rPr lang="en-US" dirty="0" err="1" smtClean="0"/>
              <a:t>DanaRohrabacher</a:t>
            </a:r>
            <a:r>
              <a:rPr lang="en-US" dirty="0" smtClean="0"/>
              <a:t>  is the most active in replying to other congressmen tweets.</a:t>
            </a:r>
            <a:endParaRPr lang="en-US" dirty="0"/>
          </a:p>
        </p:txBody>
      </p:sp>
      <p:grpSp>
        <p:nvGrpSpPr>
          <p:cNvPr id="9" name="Group 8"/>
          <p:cNvGrpSpPr/>
          <p:nvPr/>
        </p:nvGrpSpPr>
        <p:grpSpPr>
          <a:xfrm>
            <a:off x="4210367" y="3087688"/>
            <a:ext cx="7981633" cy="3249970"/>
            <a:chOff x="-2241233" y="3036887"/>
            <a:chExt cx="12468225" cy="5076825"/>
          </a:xfrm>
        </p:grpSpPr>
        <p:pic>
          <p:nvPicPr>
            <p:cNvPr id="7" name="Picture 6"/>
            <p:cNvPicPr>
              <a:picLocks noChangeAspect="1"/>
            </p:cNvPicPr>
            <p:nvPr/>
          </p:nvPicPr>
          <p:blipFill>
            <a:blip r:embed="rId2"/>
            <a:stretch>
              <a:fillRect/>
            </a:stretch>
          </p:blipFill>
          <p:spPr>
            <a:xfrm>
              <a:off x="4435792" y="3055937"/>
              <a:ext cx="5791200" cy="5057775"/>
            </a:xfrm>
            <a:prstGeom prst="rect">
              <a:avLst/>
            </a:prstGeom>
          </p:spPr>
        </p:pic>
        <p:pic>
          <p:nvPicPr>
            <p:cNvPr id="8" name="Picture 7"/>
            <p:cNvPicPr>
              <a:picLocks noChangeAspect="1"/>
            </p:cNvPicPr>
            <p:nvPr/>
          </p:nvPicPr>
          <p:blipFill>
            <a:blip r:embed="rId3"/>
            <a:stretch>
              <a:fillRect/>
            </a:stretch>
          </p:blipFill>
          <p:spPr>
            <a:xfrm>
              <a:off x="-2241233" y="3036887"/>
              <a:ext cx="6677025" cy="5076825"/>
            </a:xfrm>
            <a:prstGeom prst="rect">
              <a:avLst/>
            </a:prstGeom>
          </p:spPr>
        </p:pic>
      </p:grpSp>
    </p:spTree>
    <p:extLst>
      <p:ext uri="{BB962C8B-B14F-4D97-AF65-F5344CB8AC3E}">
        <p14:creationId xmlns:p14="http://schemas.microsoft.com/office/powerpoint/2010/main" val="244286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5: </a:t>
            </a:r>
            <a:r>
              <a:rPr lang="en-US" b="1" dirty="0" smtClean="0"/>
              <a:t>Deeper Analysis</a:t>
            </a:r>
            <a:endParaRPr lang="en-GB" b="1" dirty="0"/>
          </a:p>
        </p:txBody>
      </p:sp>
      <p:sp>
        <p:nvSpPr>
          <p:cNvPr id="3" name="Content Placeholder 2"/>
          <p:cNvSpPr>
            <a:spLocks noGrp="1"/>
          </p:cNvSpPr>
          <p:nvPr>
            <p:ph idx="1"/>
          </p:nvPr>
        </p:nvSpPr>
        <p:spPr/>
        <p:txBody>
          <a:bodyPr/>
          <a:lstStyle/>
          <a:p>
            <a:endParaRPr lang="en-GB" dirty="0"/>
          </a:p>
        </p:txBody>
      </p:sp>
      <p:grpSp>
        <p:nvGrpSpPr>
          <p:cNvPr id="10" name="Group 9"/>
          <p:cNvGrpSpPr/>
          <p:nvPr/>
        </p:nvGrpSpPr>
        <p:grpSpPr>
          <a:xfrm>
            <a:off x="1886470" y="2202543"/>
            <a:ext cx="8419061" cy="3110773"/>
            <a:chOff x="1363955" y="2202543"/>
            <a:chExt cx="8419061" cy="3110773"/>
          </a:xfrm>
        </p:grpSpPr>
        <p:grpSp>
          <p:nvGrpSpPr>
            <p:cNvPr id="7" name="Group 6"/>
            <p:cNvGrpSpPr/>
            <p:nvPr/>
          </p:nvGrpSpPr>
          <p:grpSpPr>
            <a:xfrm>
              <a:off x="1363955" y="2611633"/>
              <a:ext cx="8419061" cy="2701683"/>
              <a:chOff x="-238125" y="3330171"/>
              <a:chExt cx="13535025" cy="4343400"/>
            </a:xfrm>
          </p:grpSpPr>
          <p:pic>
            <p:nvPicPr>
              <p:cNvPr id="5" name="Picture 4"/>
              <p:cNvPicPr>
                <a:picLocks noChangeAspect="1"/>
              </p:cNvPicPr>
              <p:nvPr/>
            </p:nvPicPr>
            <p:blipFill>
              <a:blip r:embed="rId2"/>
              <a:stretch>
                <a:fillRect/>
              </a:stretch>
            </p:blipFill>
            <p:spPr>
              <a:xfrm>
                <a:off x="-238125" y="3330171"/>
                <a:ext cx="6800850" cy="4343400"/>
              </a:xfrm>
              <a:prstGeom prst="rect">
                <a:avLst/>
              </a:prstGeom>
            </p:spPr>
          </p:pic>
          <p:pic>
            <p:nvPicPr>
              <p:cNvPr id="6" name="Picture 5"/>
              <p:cNvPicPr>
                <a:picLocks noChangeAspect="1"/>
              </p:cNvPicPr>
              <p:nvPr/>
            </p:nvPicPr>
            <p:blipFill>
              <a:blip r:embed="rId3"/>
              <a:stretch>
                <a:fillRect/>
              </a:stretch>
            </p:blipFill>
            <p:spPr>
              <a:xfrm>
                <a:off x="6562725" y="3349221"/>
                <a:ext cx="6734175" cy="4324350"/>
              </a:xfrm>
              <a:prstGeom prst="rect">
                <a:avLst/>
              </a:prstGeom>
            </p:spPr>
          </p:pic>
        </p:grpSp>
        <p:sp>
          <p:nvSpPr>
            <p:cNvPr id="8" name="TextBox 7"/>
            <p:cNvSpPr txBox="1"/>
            <p:nvPr/>
          </p:nvSpPr>
          <p:spPr>
            <a:xfrm>
              <a:off x="2715985" y="2202543"/>
              <a:ext cx="7004957" cy="369332"/>
            </a:xfrm>
            <a:prstGeom prst="rect">
              <a:avLst/>
            </a:prstGeom>
            <a:noFill/>
          </p:spPr>
          <p:txBody>
            <a:bodyPr wrap="square" rtlCol="0">
              <a:spAutoFit/>
            </a:bodyPr>
            <a:lstStyle/>
            <a:p>
              <a:r>
                <a:rPr lang="es-ES" u="sng" dirty="0" smtClean="0"/>
                <a:t>Tweets per </a:t>
              </a:r>
              <a:r>
                <a:rPr lang="es-ES" u="sng" dirty="0" err="1" smtClean="0"/>
                <a:t>Year</a:t>
              </a:r>
              <a:r>
                <a:rPr lang="es-ES" dirty="0" smtClean="0"/>
                <a:t>					        	</a:t>
              </a:r>
              <a:r>
                <a:rPr lang="es-ES" u="sng" dirty="0" smtClean="0"/>
                <a:t>Tweets per </a:t>
              </a:r>
              <a:r>
                <a:rPr lang="es-ES" u="sng" dirty="0" err="1" smtClean="0"/>
                <a:t>Hour</a:t>
              </a:r>
              <a:endParaRPr lang="en-GB" u="sng" dirty="0"/>
            </a:p>
          </p:txBody>
        </p:sp>
      </p:grpSp>
    </p:spTree>
    <p:extLst>
      <p:ext uri="{BB962C8B-B14F-4D97-AF65-F5344CB8AC3E}">
        <p14:creationId xmlns:p14="http://schemas.microsoft.com/office/powerpoint/2010/main" val="387083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5: </a:t>
            </a:r>
            <a:r>
              <a:rPr lang="en-US" b="1" dirty="0" smtClean="0"/>
              <a:t>Deeper Analysis</a:t>
            </a:r>
            <a:endParaRPr lang="en-GB" b="1" dirty="0"/>
          </a:p>
        </p:txBody>
      </p:sp>
      <p:sp>
        <p:nvSpPr>
          <p:cNvPr id="3" name="Content Placeholder 2"/>
          <p:cNvSpPr>
            <a:spLocks noGrp="1"/>
          </p:cNvSpPr>
          <p:nvPr>
            <p:ph idx="1"/>
          </p:nvPr>
        </p:nvSpPr>
        <p:spPr/>
        <p:txBody>
          <a:bodyPr/>
          <a:lstStyle/>
          <a:p>
            <a:endParaRPr lang="en-GB" dirty="0"/>
          </a:p>
        </p:txBody>
      </p:sp>
      <p:grpSp>
        <p:nvGrpSpPr>
          <p:cNvPr id="12" name="Group 11"/>
          <p:cNvGrpSpPr/>
          <p:nvPr/>
        </p:nvGrpSpPr>
        <p:grpSpPr>
          <a:xfrm>
            <a:off x="1073399" y="2202543"/>
            <a:ext cx="10045202" cy="2957287"/>
            <a:chOff x="776558" y="2202543"/>
            <a:chExt cx="10045202" cy="2957287"/>
          </a:xfrm>
        </p:grpSpPr>
        <p:sp>
          <p:nvSpPr>
            <p:cNvPr id="8" name="TextBox 7"/>
            <p:cNvSpPr txBox="1"/>
            <p:nvPr/>
          </p:nvSpPr>
          <p:spPr>
            <a:xfrm>
              <a:off x="2296681" y="2202543"/>
              <a:ext cx="7004957" cy="369332"/>
            </a:xfrm>
            <a:prstGeom prst="rect">
              <a:avLst/>
            </a:prstGeom>
            <a:noFill/>
          </p:spPr>
          <p:txBody>
            <a:bodyPr wrap="square" rtlCol="0">
              <a:spAutoFit/>
            </a:bodyPr>
            <a:lstStyle/>
            <a:p>
              <a:pPr algn="ctr"/>
              <a:r>
                <a:rPr lang="es-ES" u="sng" dirty="0" smtClean="0"/>
                <a:t>Tweets per </a:t>
              </a:r>
              <a:r>
                <a:rPr lang="es-ES" u="sng" dirty="0" err="1" smtClean="0"/>
                <a:t>Month</a:t>
              </a:r>
              <a:endParaRPr lang="en-GB" u="sng" dirty="0"/>
            </a:p>
          </p:txBody>
        </p:sp>
        <p:pic>
          <p:nvPicPr>
            <p:cNvPr id="11" name="Picture 10"/>
            <p:cNvPicPr>
              <a:picLocks noChangeAspect="1"/>
            </p:cNvPicPr>
            <p:nvPr/>
          </p:nvPicPr>
          <p:blipFill>
            <a:blip r:embed="rId2"/>
            <a:stretch>
              <a:fillRect/>
            </a:stretch>
          </p:blipFill>
          <p:spPr>
            <a:xfrm>
              <a:off x="776558" y="2947988"/>
              <a:ext cx="10045202" cy="2211842"/>
            </a:xfrm>
            <a:prstGeom prst="rect">
              <a:avLst/>
            </a:prstGeom>
          </p:spPr>
        </p:pic>
      </p:grpSp>
    </p:spTree>
    <p:extLst>
      <p:ext uri="{BB962C8B-B14F-4D97-AF65-F5344CB8AC3E}">
        <p14:creationId xmlns:p14="http://schemas.microsoft.com/office/powerpoint/2010/main" val="404709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5: </a:t>
            </a:r>
            <a:r>
              <a:rPr lang="en-US" b="1" dirty="0" smtClean="0"/>
              <a:t>Deeper Analysis</a:t>
            </a:r>
            <a:endParaRPr lang="en-GB" b="1" dirty="0"/>
          </a:p>
        </p:txBody>
      </p:sp>
      <p:pic>
        <p:nvPicPr>
          <p:cNvPr id="6" name="Content Placeholder 5"/>
          <p:cNvPicPr>
            <a:picLocks noGrp="1" noChangeAspect="1"/>
          </p:cNvPicPr>
          <p:nvPr>
            <p:ph idx="1"/>
          </p:nvPr>
        </p:nvPicPr>
        <p:blipFill>
          <a:blip r:embed="rId2"/>
          <a:stretch>
            <a:fillRect/>
          </a:stretch>
        </p:blipFill>
        <p:spPr>
          <a:xfrm>
            <a:off x="322118" y="3948724"/>
            <a:ext cx="4474196" cy="2342931"/>
          </a:xfrm>
          <a:prstGeom prst="rect">
            <a:avLst/>
          </a:prstGeom>
        </p:spPr>
      </p:pic>
      <p:pic>
        <p:nvPicPr>
          <p:cNvPr id="4" name="Picture 3"/>
          <p:cNvPicPr>
            <a:picLocks noChangeAspect="1"/>
          </p:cNvPicPr>
          <p:nvPr/>
        </p:nvPicPr>
        <p:blipFill>
          <a:blip r:embed="rId3"/>
          <a:stretch>
            <a:fillRect/>
          </a:stretch>
        </p:blipFill>
        <p:spPr>
          <a:xfrm>
            <a:off x="249556" y="1546385"/>
            <a:ext cx="4546758" cy="2402339"/>
          </a:xfrm>
          <a:prstGeom prst="rect">
            <a:avLst/>
          </a:prstGeom>
        </p:spPr>
      </p:pic>
      <p:pic>
        <p:nvPicPr>
          <p:cNvPr id="5" name="Picture 4"/>
          <p:cNvPicPr>
            <a:picLocks noChangeAspect="1"/>
          </p:cNvPicPr>
          <p:nvPr/>
        </p:nvPicPr>
        <p:blipFill rotWithShape="1">
          <a:blip r:embed="rId4"/>
          <a:srcRect l="1270" t="4505" r="2346" b="5231"/>
          <a:stretch/>
        </p:blipFill>
        <p:spPr>
          <a:xfrm>
            <a:off x="7637417" y="1654628"/>
            <a:ext cx="4271554" cy="2168435"/>
          </a:xfrm>
          <a:prstGeom prst="rect">
            <a:avLst/>
          </a:prstGeom>
        </p:spPr>
      </p:pic>
      <p:pic>
        <p:nvPicPr>
          <p:cNvPr id="7" name="Picture 6"/>
          <p:cNvPicPr>
            <a:picLocks noChangeAspect="1"/>
          </p:cNvPicPr>
          <p:nvPr/>
        </p:nvPicPr>
        <p:blipFill rotWithShape="1">
          <a:blip r:embed="rId5"/>
          <a:srcRect l="2222" t="4562" r="6904" b="4217"/>
          <a:stretch/>
        </p:blipFill>
        <p:spPr>
          <a:xfrm>
            <a:off x="7581152" y="3948724"/>
            <a:ext cx="4284073" cy="2166563"/>
          </a:xfrm>
          <a:prstGeom prst="rect">
            <a:avLst/>
          </a:prstGeom>
        </p:spPr>
      </p:pic>
      <p:sp>
        <p:nvSpPr>
          <p:cNvPr id="9" name="TextBox 8"/>
          <p:cNvSpPr txBox="1"/>
          <p:nvPr/>
        </p:nvSpPr>
        <p:spPr>
          <a:xfrm>
            <a:off x="4796314" y="1820487"/>
            <a:ext cx="798151" cy="369332"/>
          </a:xfrm>
          <a:prstGeom prst="rect">
            <a:avLst/>
          </a:prstGeom>
          <a:noFill/>
        </p:spPr>
        <p:txBody>
          <a:bodyPr wrap="square" rtlCol="0">
            <a:spAutoFit/>
          </a:bodyPr>
          <a:lstStyle/>
          <a:p>
            <a:r>
              <a:rPr lang="es-ES" dirty="0" smtClean="0"/>
              <a:t>2017</a:t>
            </a:r>
            <a:endParaRPr lang="en-GB" dirty="0"/>
          </a:p>
        </p:txBody>
      </p:sp>
      <p:sp>
        <p:nvSpPr>
          <p:cNvPr id="13" name="TextBox 12"/>
          <p:cNvSpPr txBox="1"/>
          <p:nvPr/>
        </p:nvSpPr>
        <p:spPr>
          <a:xfrm>
            <a:off x="4796313" y="3929931"/>
            <a:ext cx="798151" cy="369332"/>
          </a:xfrm>
          <a:prstGeom prst="rect">
            <a:avLst/>
          </a:prstGeom>
          <a:noFill/>
        </p:spPr>
        <p:txBody>
          <a:bodyPr wrap="square" rtlCol="0">
            <a:spAutoFit/>
          </a:bodyPr>
          <a:lstStyle/>
          <a:p>
            <a:r>
              <a:rPr lang="es-ES" dirty="0" smtClean="0"/>
              <a:t>2016</a:t>
            </a:r>
            <a:endParaRPr lang="en-GB" dirty="0"/>
          </a:p>
        </p:txBody>
      </p:sp>
      <p:sp>
        <p:nvSpPr>
          <p:cNvPr id="14" name="TextBox 13"/>
          <p:cNvSpPr txBox="1"/>
          <p:nvPr/>
        </p:nvSpPr>
        <p:spPr>
          <a:xfrm>
            <a:off x="6977019" y="1820487"/>
            <a:ext cx="798151" cy="369332"/>
          </a:xfrm>
          <a:prstGeom prst="rect">
            <a:avLst/>
          </a:prstGeom>
          <a:noFill/>
        </p:spPr>
        <p:txBody>
          <a:bodyPr wrap="square" rtlCol="0">
            <a:spAutoFit/>
          </a:bodyPr>
          <a:lstStyle/>
          <a:p>
            <a:r>
              <a:rPr lang="es-ES" dirty="0" smtClean="0"/>
              <a:t>2015</a:t>
            </a:r>
            <a:endParaRPr lang="en-GB" dirty="0"/>
          </a:p>
        </p:txBody>
      </p:sp>
      <p:sp>
        <p:nvSpPr>
          <p:cNvPr id="15" name="TextBox 14"/>
          <p:cNvSpPr txBox="1"/>
          <p:nvPr/>
        </p:nvSpPr>
        <p:spPr>
          <a:xfrm>
            <a:off x="6961585" y="3929931"/>
            <a:ext cx="798151" cy="369332"/>
          </a:xfrm>
          <a:prstGeom prst="rect">
            <a:avLst/>
          </a:prstGeom>
          <a:noFill/>
        </p:spPr>
        <p:txBody>
          <a:bodyPr wrap="square" rtlCol="0">
            <a:spAutoFit/>
          </a:bodyPr>
          <a:lstStyle/>
          <a:p>
            <a:r>
              <a:rPr lang="es-ES" dirty="0" smtClean="0"/>
              <a:t>2014</a:t>
            </a:r>
            <a:endParaRPr lang="en-GB" dirty="0"/>
          </a:p>
        </p:txBody>
      </p:sp>
      <p:sp>
        <p:nvSpPr>
          <p:cNvPr id="10" name="TextBox 9"/>
          <p:cNvSpPr txBox="1"/>
          <p:nvPr/>
        </p:nvSpPr>
        <p:spPr>
          <a:xfrm>
            <a:off x="4868876" y="4299263"/>
            <a:ext cx="2668516" cy="1815882"/>
          </a:xfrm>
          <a:prstGeom prst="rect">
            <a:avLst/>
          </a:prstGeom>
          <a:noFill/>
          <a:ln>
            <a:solidFill>
              <a:schemeClr val="tx1"/>
            </a:solidFill>
          </a:ln>
        </p:spPr>
        <p:txBody>
          <a:bodyPr wrap="square" rtlCol="0">
            <a:spAutoFit/>
          </a:bodyPr>
          <a:lstStyle/>
          <a:p>
            <a:r>
              <a:rPr lang="es-ES" sz="1600" dirty="0" err="1" smtClean="0"/>
              <a:t>Attending</a:t>
            </a:r>
            <a:endParaRPr lang="es-ES" sz="1600" dirty="0" smtClean="0"/>
          </a:p>
          <a:p>
            <a:r>
              <a:rPr lang="es-ES" sz="1600" dirty="0" smtClean="0"/>
              <a:t>#</a:t>
            </a:r>
            <a:r>
              <a:rPr lang="es-ES" sz="1600" dirty="0" err="1" smtClean="0"/>
              <a:t>pork</a:t>
            </a:r>
            <a:endParaRPr lang="es-ES" sz="1600" dirty="0" smtClean="0"/>
          </a:p>
          <a:p>
            <a:r>
              <a:rPr lang="es-ES" sz="1600" dirty="0" smtClean="0"/>
              <a:t>#meeting</a:t>
            </a:r>
          </a:p>
          <a:p>
            <a:r>
              <a:rPr lang="es-ES" sz="1600" dirty="0" err="1" smtClean="0"/>
              <a:t>Bailout</a:t>
            </a:r>
            <a:endParaRPr lang="es-ES" sz="1600" dirty="0" smtClean="0"/>
          </a:p>
          <a:p>
            <a:endParaRPr lang="es-ES" sz="1600" dirty="0"/>
          </a:p>
          <a:p>
            <a:r>
              <a:rPr lang="es-ES" sz="1600" dirty="0" err="1" smtClean="0"/>
              <a:t>Seem</a:t>
            </a:r>
            <a:r>
              <a:rPr lang="es-ES" sz="1600" dirty="0" smtClean="0"/>
              <a:t> </a:t>
            </a:r>
            <a:r>
              <a:rPr lang="es-ES" sz="1600" dirty="0" err="1" smtClean="0"/>
              <a:t>the</a:t>
            </a:r>
            <a:r>
              <a:rPr lang="es-ES" sz="1600" dirty="0" smtClean="0"/>
              <a:t> be </a:t>
            </a:r>
            <a:r>
              <a:rPr lang="es-ES" sz="1600" dirty="0" err="1" smtClean="0"/>
              <a:t>the</a:t>
            </a:r>
            <a:r>
              <a:rPr lang="es-ES" sz="1600" dirty="0" smtClean="0"/>
              <a:t> </a:t>
            </a:r>
            <a:r>
              <a:rPr lang="es-ES" sz="1600" dirty="0" err="1" smtClean="0"/>
              <a:t>biggest</a:t>
            </a:r>
            <a:r>
              <a:rPr lang="es-ES" sz="1600" dirty="0" smtClean="0"/>
              <a:t> </a:t>
            </a:r>
            <a:r>
              <a:rPr lang="es-ES" sz="1600" dirty="0" err="1" smtClean="0"/>
              <a:t>topics</a:t>
            </a:r>
            <a:r>
              <a:rPr lang="es-ES" sz="1600" dirty="0" smtClean="0"/>
              <a:t> </a:t>
            </a:r>
            <a:r>
              <a:rPr lang="es-ES" sz="1600" dirty="0" err="1" smtClean="0"/>
              <a:t>discussed</a:t>
            </a:r>
            <a:r>
              <a:rPr lang="es-ES" sz="1600" dirty="0" smtClean="0"/>
              <a:t>.</a:t>
            </a:r>
            <a:endParaRPr lang="en-GB" sz="1600" dirty="0"/>
          </a:p>
        </p:txBody>
      </p:sp>
    </p:spTree>
    <p:extLst>
      <p:ext uri="{BB962C8B-B14F-4D97-AF65-F5344CB8AC3E}">
        <p14:creationId xmlns:p14="http://schemas.microsoft.com/office/powerpoint/2010/main" val="2094152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5: </a:t>
            </a:r>
            <a:r>
              <a:rPr lang="en-US" b="1" dirty="0" smtClean="0"/>
              <a:t>Deeper Analysis</a:t>
            </a:r>
            <a:endParaRPr lang="en-GB" b="1" dirty="0"/>
          </a:p>
        </p:txBody>
      </p:sp>
      <p:sp>
        <p:nvSpPr>
          <p:cNvPr id="3" name="Content Placeholder 2"/>
          <p:cNvSpPr>
            <a:spLocks noGrp="1"/>
          </p:cNvSpPr>
          <p:nvPr>
            <p:ph idx="1"/>
          </p:nvPr>
        </p:nvSpPr>
        <p:spPr>
          <a:xfrm>
            <a:off x="1097280" y="1624523"/>
            <a:ext cx="4665172" cy="4244571"/>
          </a:xfrm>
        </p:spPr>
        <p:txBody>
          <a:bodyPr>
            <a:normAutofit/>
          </a:bodyPr>
          <a:lstStyle/>
          <a:p>
            <a:pPr marL="182563" indent="-182563">
              <a:buFont typeface="Arial" panose="020B0604020202020204" pitchFamily="34" charset="0"/>
              <a:buChar char="•"/>
            </a:pPr>
            <a:r>
              <a:rPr lang="es-ES" sz="2400" dirty="0" err="1" smtClean="0"/>
              <a:t>Sentiment</a:t>
            </a:r>
            <a:r>
              <a:rPr lang="es-ES" sz="2400" dirty="0" smtClean="0"/>
              <a:t> </a:t>
            </a:r>
            <a:r>
              <a:rPr lang="es-ES" sz="2400" dirty="0" err="1" smtClean="0"/>
              <a:t>is</a:t>
            </a:r>
            <a:r>
              <a:rPr lang="es-ES" sz="2400" dirty="0" smtClean="0"/>
              <a:t> neutral </a:t>
            </a:r>
            <a:r>
              <a:rPr lang="es-ES" sz="2400" dirty="0" err="1" smtClean="0"/>
              <a:t>slightly</a:t>
            </a:r>
            <a:r>
              <a:rPr lang="es-ES" sz="2400" dirty="0" smtClean="0"/>
              <a:t> </a:t>
            </a:r>
            <a:r>
              <a:rPr lang="es-ES" sz="2400" dirty="0" err="1" smtClean="0"/>
              <a:t>lining</a:t>
            </a:r>
            <a:r>
              <a:rPr lang="es-ES" sz="2400" dirty="0" smtClean="0"/>
              <a:t> </a:t>
            </a:r>
            <a:r>
              <a:rPr lang="es-ES" sz="2400" dirty="0" err="1" smtClean="0"/>
              <a:t>towards</a:t>
            </a:r>
            <a:r>
              <a:rPr lang="es-ES" sz="2400" dirty="0" smtClean="0"/>
              <a:t> </a:t>
            </a:r>
            <a:r>
              <a:rPr lang="es-ES" sz="2400" dirty="0" err="1" smtClean="0"/>
              <a:t>possitive</a:t>
            </a:r>
            <a:r>
              <a:rPr lang="es-ES" sz="2400" dirty="0" smtClean="0"/>
              <a:t>.</a:t>
            </a:r>
          </a:p>
          <a:p>
            <a:pPr marL="182563" indent="-182563">
              <a:buFont typeface="Arial" panose="020B0604020202020204" pitchFamily="34" charset="0"/>
              <a:buChar char="•"/>
            </a:pPr>
            <a:endParaRPr lang="es-ES" sz="2400" dirty="0"/>
          </a:p>
          <a:p>
            <a:pPr marL="182563" indent="-182563">
              <a:buFont typeface="Arial" panose="020B0604020202020204" pitchFamily="34" charset="0"/>
              <a:buChar char="•"/>
            </a:pPr>
            <a:r>
              <a:rPr lang="es-ES" sz="2400" dirty="0" smtClean="0"/>
              <a:t>Quite a </a:t>
            </a:r>
            <a:r>
              <a:rPr lang="es-ES" sz="2400" dirty="0" err="1" smtClean="0"/>
              <a:t>lot</a:t>
            </a:r>
            <a:r>
              <a:rPr lang="es-ES" sz="2400" dirty="0" smtClean="0"/>
              <a:t> of </a:t>
            </a:r>
            <a:r>
              <a:rPr lang="es-ES" sz="2400" dirty="0" err="1" smtClean="0"/>
              <a:t>possitive</a:t>
            </a:r>
            <a:r>
              <a:rPr lang="es-ES" sz="2400" dirty="0" smtClean="0"/>
              <a:t> tweets.</a:t>
            </a:r>
          </a:p>
          <a:p>
            <a:pPr marL="182563" indent="-182563">
              <a:buFont typeface="Arial" panose="020B0604020202020204" pitchFamily="34" charset="0"/>
              <a:buChar char="•"/>
            </a:pPr>
            <a:endParaRPr lang="es-ES" sz="2400" dirty="0"/>
          </a:p>
          <a:p>
            <a:pPr marL="182563" indent="-182563">
              <a:buFont typeface="Arial" panose="020B0604020202020204" pitchFamily="34" charset="0"/>
              <a:buChar char="•"/>
            </a:pPr>
            <a:r>
              <a:rPr lang="es-ES" sz="2400" dirty="0" err="1" smtClean="0"/>
              <a:t>Surprisingly</a:t>
            </a:r>
            <a:r>
              <a:rPr lang="es-ES" sz="2400" dirty="0" smtClean="0"/>
              <a:t> </a:t>
            </a:r>
            <a:r>
              <a:rPr lang="es-ES" sz="2400" dirty="0" err="1" smtClean="0"/>
              <a:t>not</a:t>
            </a:r>
            <a:r>
              <a:rPr lang="es-ES" sz="2400" dirty="0" smtClean="0"/>
              <a:t> </a:t>
            </a:r>
            <a:r>
              <a:rPr lang="es-ES" sz="2400" dirty="0" err="1" smtClean="0"/>
              <a:t>many</a:t>
            </a:r>
            <a:r>
              <a:rPr lang="es-ES" sz="2400" dirty="0" smtClean="0"/>
              <a:t> </a:t>
            </a:r>
            <a:r>
              <a:rPr lang="es-ES" sz="2400" dirty="0" err="1" smtClean="0"/>
              <a:t>negative</a:t>
            </a:r>
            <a:r>
              <a:rPr lang="es-ES" sz="2400" dirty="0" smtClean="0"/>
              <a:t> </a:t>
            </a:r>
            <a:r>
              <a:rPr lang="es-ES" sz="2400" dirty="0" err="1" smtClean="0"/>
              <a:t>sentiment</a:t>
            </a:r>
            <a:r>
              <a:rPr lang="es-ES" sz="2400" dirty="0" smtClean="0"/>
              <a:t> tweets </a:t>
            </a:r>
            <a:r>
              <a:rPr lang="es-ES" sz="2400" dirty="0" err="1" smtClean="0"/>
              <a:t>with</a:t>
            </a:r>
            <a:r>
              <a:rPr lang="es-ES" sz="2400" dirty="0" smtClean="0"/>
              <a:t> </a:t>
            </a:r>
            <a:r>
              <a:rPr lang="es-ES" sz="2400" dirty="0" err="1" smtClean="0"/>
              <a:t>lowest</a:t>
            </a:r>
            <a:r>
              <a:rPr lang="es-ES" sz="2400" dirty="0" smtClean="0"/>
              <a:t> </a:t>
            </a:r>
            <a:r>
              <a:rPr lang="es-ES" sz="2400" dirty="0" err="1" smtClean="0"/>
              <a:t>value</a:t>
            </a:r>
            <a:r>
              <a:rPr lang="es-ES" sz="2400" dirty="0" smtClean="0"/>
              <a:t> </a:t>
            </a:r>
            <a:r>
              <a:rPr lang="es-ES" sz="2400" dirty="0" err="1" smtClean="0"/>
              <a:t>near</a:t>
            </a:r>
            <a:r>
              <a:rPr lang="es-ES" sz="2400" dirty="0" smtClean="0"/>
              <a:t> -0.4.</a:t>
            </a:r>
            <a:endParaRPr lang="en-GB" sz="2400" dirty="0"/>
          </a:p>
        </p:txBody>
      </p:sp>
      <p:pic>
        <p:nvPicPr>
          <p:cNvPr id="8" name="Picture 7"/>
          <p:cNvPicPr>
            <a:picLocks noChangeAspect="1"/>
          </p:cNvPicPr>
          <p:nvPr/>
        </p:nvPicPr>
        <p:blipFill>
          <a:blip r:embed="rId2"/>
          <a:stretch>
            <a:fillRect/>
          </a:stretch>
        </p:blipFill>
        <p:spPr>
          <a:xfrm>
            <a:off x="5762452" y="1639994"/>
            <a:ext cx="6286500" cy="4229100"/>
          </a:xfrm>
          <a:prstGeom prst="rect">
            <a:avLst/>
          </a:prstGeom>
        </p:spPr>
      </p:pic>
    </p:spTree>
    <p:extLst>
      <p:ext uri="{BB962C8B-B14F-4D97-AF65-F5344CB8AC3E}">
        <p14:creationId xmlns:p14="http://schemas.microsoft.com/office/powerpoint/2010/main" val="1697523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6: </a:t>
            </a:r>
            <a:r>
              <a:rPr lang="en-US" b="1" dirty="0" smtClean="0"/>
              <a:t>Hypothesis </a:t>
            </a:r>
            <a:r>
              <a:rPr lang="en-US" b="1" dirty="0" smtClean="0"/>
              <a:t>Results</a:t>
            </a:r>
            <a:endParaRPr lang="en-GB"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Most likely the top influential person for the last few years is Donald Trump</a:t>
            </a:r>
          </a:p>
          <a:p>
            <a:pPr marL="544068" lvl="1" indent="-342900">
              <a:buFont typeface="+mj-lt"/>
              <a:buAutoNum type="alphaLcParenR"/>
            </a:pPr>
            <a:r>
              <a:rPr lang="en-US" sz="2000" dirty="0" smtClean="0"/>
              <a:t>This was true as seen on the number of RTs and mentions he obtained. </a:t>
            </a:r>
            <a:endParaRPr lang="en-US" sz="2000" dirty="0"/>
          </a:p>
          <a:p>
            <a:pPr marL="201168" lvl="1" indent="0">
              <a:buNone/>
            </a:pPr>
            <a:endParaRPr lang="en-US" sz="2400" dirty="0"/>
          </a:p>
          <a:p>
            <a:pPr marL="457200" indent="-457200">
              <a:buFont typeface="+mj-lt"/>
              <a:buAutoNum type="arabicPeriod"/>
            </a:pPr>
            <a:r>
              <a:rPr lang="en-US" sz="2400" dirty="0"/>
              <a:t>I believe the topics they will discuss the most are immigration and economy. </a:t>
            </a:r>
          </a:p>
          <a:p>
            <a:pPr marL="658368" lvl="1" indent="-457200">
              <a:buFont typeface="+mj-lt"/>
              <a:buAutoNum type="alphaLcParenR"/>
            </a:pPr>
            <a:r>
              <a:rPr lang="en-US" sz="2000" dirty="0" smtClean="0"/>
              <a:t>Topics hypothesis was wrong. Main discussions where about attending events and Arkansas.</a:t>
            </a:r>
            <a:endParaRPr lang="en-US" sz="2000" dirty="0"/>
          </a:p>
          <a:p>
            <a:pPr marL="658368" lvl="1" indent="-457200">
              <a:buFont typeface="+mj-lt"/>
              <a:buAutoNum type="alphaLcParenR"/>
            </a:pPr>
            <a:endParaRPr lang="en-US" sz="2000" dirty="0"/>
          </a:p>
          <a:p>
            <a:pPr marL="365760" indent="-457200">
              <a:buFont typeface="+mj-lt"/>
              <a:buAutoNum type="arabicPeriod"/>
            </a:pPr>
            <a:r>
              <a:rPr lang="en-US" sz="2200" dirty="0"/>
              <a:t>The sentiment will be neutral for the most part with some negative skew to the negative. </a:t>
            </a:r>
          </a:p>
          <a:p>
            <a:pPr marL="658368" lvl="1" indent="-457200">
              <a:buFont typeface="+mj-lt"/>
              <a:buAutoNum type="alphaLcParenR"/>
            </a:pPr>
            <a:r>
              <a:rPr lang="en-US" sz="2000" dirty="0" smtClean="0"/>
              <a:t>This is primarily true however, it was noticeable to see that that there were not a significant amount of negative tweets which I was expecting. </a:t>
            </a:r>
            <a:endParaRPr lang="en-US" sz="2000" dirty="0"/>
          </a:p>
        </p:txBody>
      </p:sp>
      <p:pic>
        <p:nvPicPr>
          <p:cNvPr id="3074" name="Picture 2" descr="check-tick-icon-14141-4.jpg | 3DPRINTU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251" t="14746" r="24417" b="14495"/>
          <a:stretch/>
        </p:blipFill>
        <p:spPr bwMode="auto">
          <a:xfrm>
            <a:off x="393248" y="1883228"/>
            <a:ext cx="495299" cy="5113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heck Marks - Red Cross Icon Inside Of Circle - Vecto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248" y="2992150"/>
            <a:ext cx="573314" cy="57331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200+ Free Checked &amp; Check Vectors - Pixaba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17" t="22892" r="31366"/>
          <a:stretch/>
        </p:blipFill>
        <p:spPr bwMode="auto">
          <a:xfrm>
            <a:off x="346983" y="4736326"/>
            <a:ext cx="587828" cy="69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0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a:t>
            </a:r>
            <a:endParaRPr lang="en-GB" b="1" dirty="0"/>
          </a:p>
        </p:txBody>
      </p:sp>
      <p:sp>
        <p:nvSpPr>
          <p:cNvPr id="3" name="Content Placeholder 2"/>
          <p:cNvSpPr>
            <a:spLocks noGrp="1"/>
          </p:cNvSpPr>
          <p:nvPr>
            <p:ph idx="1"/>
          </p:nvPr>
        </p:nvSpPr>
        <p:spPr/>
        <p:txBody>
          <a:bodyPr>
            <a:normAutofit/>
          </a:bodyPr>
          <a:lstStyle/>
          <a:p>
            <a:pPr marL="177800" indent="-177800">
              <a:buFont typeface="Arial" panose="020B0604020202020204" pitchFamily="34" charset="0"/>
              <a:buChar char="•"/>
            </a:pPr>
            <a:r>
              <a:rPr lang="en-US" sz="2400" dirty="0"/>
              <a:t>The project is in collaboration with </a:t>
            </a:r>
            <a:r>
              <a:rPr lang="en-US" sz="2400" dirty="0" smtClean="0"/>
              <a:t>Lobbyst4America</a:t>
            </a:r>
          </a:p>
          <a:p>
            <a:pPr marL="177800" indent="-177800">
              <a:buFont typeface="Arial" panose="020B0604020202020204" pitchFamily="34" charset="0"/>
              <a:buChar char="•"/>
            </a:pPr>
            <a:endParaRPr lang="en-US" sz="2400" dirty="0"/>
          </a:p>
          <a:p>
            <a:pPr marL="177800" indent="-177800">
              <a:buFont typeface="Arial" panose="020B0604020202020204" pitchFamily="34" charset="0"/>
              <a:buChar char="•"/>
            </a:pPr>
            <a:r>
              <a:rPr lang="en-GB" sz="2400" dirty="0"/>
              <a:t>The </a:t>
            </a:r>
            <a:r>
              <a:rPr lang="en-GB" sz="2400" dirty="0"/>
              <a:t>goal is to analyse the congressional tweets in order to understand key topics, </a:t>
            </a:r>
            <a:r>
              <a:rPr lang="en-GB" sz="2400" dirty="0" smtClean="0"/>
              <a:t>members and </a:t>
            </a:r>
            <a:r>
              <a:rPr lang="en-GB" sz="2400" dirty="0"/>
              <a:t>relationships within Congress. </a:t>
            </a:r>
            <a:endParaRPr lang="en-GB" sz="2400" dirty="0" smtClean="0"/>
          </a:p>
          <a:p>
            <a:pPr marL="177800" indent="-177800"/>
            <a:endParaRPr lang="en-GB" sz="2400" dirty="0"/>
          </a:p>
          <a:p>
            <a:pPr marL="177800" indent="-177800">
              <a:buFont typeface="Arial" panose="020B0604020202020204" pitchFamily="34" charset="0"/>
              <a:buChar char="•"/>
            </a:pPr>
            <a:r>
              <a:rPr lang="en-GB" sz="2400" dirty="0"/>
              <a:t>These insights will help the company focus their efforts.</a:t>
            </a:r>
          </a:p>
        </p:txBody>
      </p:sp>
    </p:spTree>
    <p:extLst>
      <p:ext uri="{BB962C8B-B14F-4D97-AF65-F5344CB8AC3E}">
        <p14:creationId xmlns:p14="http://schemas.microsoft.com/office/powerpoint/2010/main" val="202053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b="1" dirty="0" err="1" smtClean="0"/>
              <a:t>Contents</a:t>
            </a:r>
            <a:endParaRPr lang="en-GB" b="1" dirty="0"/>
          </a:p>
        </p:txBody>
      </p:sp>
      <p:sp>
        <p:nvSpPr>
          <p:cNvPr id="3" name="Content Placeholder 2"/>
          <p:cNvSpPr>
            <a:spLocks noGrp="1"/>
          </p:cNvSpPr>
          <p:nvPr>
            <p:ph idx="1"/>
          </p:nvPr>
        </p:nvSpPr>
        <p:spPr/>
        <p:txBody>
          <a:bodyPr>
            <a:normAutofit/>
          </a:bodyPr>
          <a:lstStyle/>
          <a:p>
            <a:pPr marL="266700" indent="-266700">
              <a:lnSpc>
                <a:spcPct val="150000"/>
              </a:lnSpc>
              <a:buFont typeface="Arial" panose="020B0604020202020204" pitchFamily="34" charset="0"/>
              <a:buChar char="•"/>
            </a:pPr>
            <a:r>
              <a:rPr lang="es-ES" sz="2400" dirty="0" err="1" smtClean="0"/>
              <a:t>Review</a:t>
            </a:r>
            <a:r>
              <a:rPr lang="es-ES" sz="2400" dirty="0" smtClean="0"/>
              <a:t> of </a:t>
            </a:r>
            <a:r>
              <a:rPr lang="es-ES" sz="2400" dirty="0" err="1" smtClean="0"/>
              <a:t>Questions</a:t>
            </a:r>
            <a:r>
              <a:rPr lang="es-ES" sz="2400" dirty="0" smtClean="0"/>
              <a:t> to </a:t>
            </a:r>
            <a:r>
              <a:rPr lang="es-ES" sz="2400" dirty="0" err="1" smtClean="0"/>
              <a:t>Answer</a:t>
            </a:r>
            <a:r>
              <a:rPr lang="es-ES" sz="2400" dirty="0" smtClean="0"/>
              <a:t> / </a:t>
            </a:r>
            <a:r>
              <a:rPr lang="es-ES" sz="2400" dirty="0" err="1" smtClean="0"/>
              <a:t>Hypotheses</a:t>
            </a:r>
            <a:r>
              <a:rPr lang="es-ES" sz="2400" dirty="0" smtClean="0"/>
              <a:t> / </a:t>
            </a:r>
            <a:r>
              <a:rPr lang="es-ES" sz="2400" dirty="0" err="1" smtClean="0"/>
              <a:t>Approach</a:t>
            </a:r>
            <a:endParaRPr lang="es-ES" sz="2400" dirty="0" smtClean="0"/>
          </a:p>
          <a:p>
            <a:pPr marL="266700" indent="-266700">
              <a:lnSpc>
                <a:spcPct val="150000"/>
              </a:lnSpc>
              <a:buFont typeface="Arial" panose="020B0604020202020204" pitchFamily="34" charset="0"/>
              <a:buChar char="•"/>
            </a:pPr>
            <a:r>
              <a:rPr lang="es-ES" sz="2400" dirty="0" err="1" smtClean="0"/>
              <a:t>Discuss</a:t>
            </a:r>
            <a:r>
              <a:rPr lang="es-ES" sz="2400" dirty="0" smtClean="0"/>
              <a:t> </a:t>
            </a:r>
            <a:r>
              <a:rPr lang="es-ES" sz="2400" dirty="0" err="1" smtClean="0"/>
              <a:t>Technical</a:t>
            </a:r>
            <a:r>
              <a:rPr lang="es-ES" sz="2400" dirty="0" smtClean="0"/>
              <a:t> </a:t>
            </a:r>
            <a:r>
              <a:rPr lang="es-ES" sz="2400" dirty="0" err="1" smtClean="0"/>
              <a:t>Challenges</a:t>
            </a:r>
            <a:endParaRPr lang="es-ES" sz="2400" dirty="0" smtClean="0"/>
          </a:p>
          <a:p>
            <a:pPr marL="266700" indent="-266700">
              <a:lnSpc>
                <a:spcPct val="150000"/>
              </a:lnSpc>
              <a:buFont typeface="Arial" panose="020B0604020202020204" pitchFamily="34" charset="0"/>
              <a:buChar char="•"/>
            </a:pPr>
            <a:r>
              <a:rPr lang="es-ES" sz="2400" dirty="0" err="1" smtClean="0"/>
              <a:t>Detail</a:t>
            </a:r>
            <a:r>
              <a:rPr lang="es-ES" sz="2400" dirty="0" smtClean="0"/>
              <a:t>: </a:t>
            </a:r>
            <a:r>
              <a:rPr lang="es-ES" sz="2400" dirty="0" err="1" smtClean="0"/>
              <a:t>Entity</a:t>
            </a:r>
            <a:r>
              <a:rPr lang="es-ES" sz="2400" dirty="0" smtClean="0"/>
              <a:t> </a:t>
            </a:r>
            <a:r>
              <a:rPr lang="es-ES" sz="2400" dirty="0" err="1" smtClean="0"/>
              <a:t>Relationship</a:t>
            </a:r>
            <a:r>
              <a:rPr lang="es-ES" sz="2400" dirty="0" smtClean="0"/>
              <a:t> </a:t>
            </a:r>
            <a:r>
              <a:rPr lang="es-ES" sz="2400" dirty="0" err="1" smtClean="0"/>
              <a:t>Diagram</a:t>
            </a:r>
            <a:r>
              <a:rPr lang="es-ES" sz="2400" dirty="0" smtClean="0"/>
              <a:t> (ERD)</a:t>
            </a:r>
          </a:p>
          <a:p>
            <a:pPr marL="266700" indent="-266700">
              <a:lnSpc>
                <a:spcPct val="150000"/>
              </a:lnSpc>
              <a:buFont typeface="Arial" panose="020B0604020202020204" pitchFamily="34" charset="0"/>
              <a:buChar char="•"/>
            </a:pPr>
            <a:r>
              <a:rPr lang="es-ES" sz="2400" dirty="0" err="1" smtClean="0"/>
              <a:t>Initial</a:t>
            </a:r>
            <a:r>
              <a:rPr lang="es-ES" sz="2400" dirty="0" smtClean="0"/>
              <a:t> </a:t>
            </a:r>
            <a:r>
              <a:rPr lang="es-ES" sz="2400" dirty="0" err="1" smtClean="0"/>
              <a:t>Findings</a:t>
            </a:r>
            <a:endParaRPr lang="es-ES" sz="2400" dirty="0" smtClean="0"/>
          </a:p>
          <a:p>
            <a:pPr marL="266700" indent="-266700">
              <a:lnSpc>
                <a:spcPct val="150000"/>
              </a:lnSpc>
              <a:buFont typeface="Arial" panose="020B0604020202020204" pitchFamily="34" charset="0"/>
              <a:buChar char="•"/>
            </a:pPr>
            <a:r>
              <a:rPr lang="es-ES" sz="2400" dirty="0" err="1" smtClean="0"/>
              <a:t>Deeper</a:t>
            </a:r>
            <a:r>
              <a:rPr lang="es-ES" sz="2400" dirty="0" smtClean="0"/>
              <a:t> </a:t>
            </a:r>
            <a:r>
              <a:rPr lang="es-ES" sz="2400" dirty="0" err="1" smtClean="0"/>
              <a:t>Analysis</a:t>
            </a:r>
            <a:endParaRPr lang="es-ES" sz="2400" dirty="0" smtClean="0"/>
          </a:p>
          <a:p>
            <a:pPr marL="266700" indent="-266700">
              <a:lnSpc>
                <a:spcPct val="150000"/>
              </a:lnSpc>
              <a:buFont typeface="Arial" panose="020B0604020202020204" pitchFamily="34" charset="0"/>
              <a:buChar char="•"/>
            </a:pPr>
            <a:r>
              <a:rPr lang="es-ES" sz="2400" dirty="0" err="1" smtClean="0"/>
              <a:t>Hypotheses</a:t>
            </a:r>
            <a:r>
              <a:rPr lang="es-ES" sz="2400" dirty="0" smtClean="0"/>
              <a:t> </a:t>
            </a:r>
            <a:r>
              <a:rPr lang="es-ES" sz="2400" dirty="0" err="1" smtClean="0"/>
              <a:t>Results</a:t>
            </a:r>
            <a:endParaRPr lang="en-GB" sz="2400" dirty="0"/>
          </a:p>
        </p:txBody>
      </p:sp>
    </p:spTree>
    <p:extLst>
      <p:ext uri="{BB962C8B-B14F-4D97-AF65-F5344CB8AC3E}">
        <p14:creationId xmlns:p14="http://schemas.microsoft.com/office/powerpoint/2010/main" val="231267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1: Questions to Answer</a:t>
            </a:r>
            <a:endParaRPr lang="en-GB" b="1" dirty="0"/>
          </a:p>
        </p:txBody>
      </p:sp>
      <p:sp>
        <p:nvSpPr>
          <p:cNvPr id="3" name="Content Placeholder 2"/>
          <p:cNvSpPr>
            <a:spLocks noGrp="1"/>
          </p:cNvSpPr>
          <p:nvPr>
            <p:ph idx="1"/>
          </p:nvPr>
        </p:nvSpPr>
        <p:spPr>
          <a:xfrm>
            <a:off x="1097280" y="1624523"/>
            <a:ext cx="10058400" cy="4534977"/>
          </a:xfrm>
        </p:spPr>
        <p:txBody>
          <a:bodyPr>
            <a:normAutofit/>
          </a:bodyPr>
          <a:lstStyle/>
          <a:p>
            <a:pPr marL="457200" indent="-457200">
              <a:buFont typeface="+mj-lt"/>
              <a:buAutoNum type="arabicPeriod"/>
            </a:pPr>
            <a:r>
              <a:rPr lang="en-US" sz="2400" dirty="0" smtClean="0"/>
              <a:t>Who are the most retweeted / mentioned people?</a:t>
            </a:r>
            <a:endParaRPr lang="en-US" sz="2400" dirty="0" smtClean="0"/>
          </a:p>
          <a:p>
            <a:pPr marL="544068" lvl="1" indent="-342900">
              <a:buFont typeface="+mj-lt"/>
              <a:buAutoNum type="alphaLcParenR"/>
            </a:pPr>
            <a:r>
              <a:rPr lang="en-US" sz="2000" dirty="0" smtClean="0"/>
              <a:t>This can help understand what relationships are between congressmen</a:t>
            </a:r>
          </a:p>
          <a:p>
            <a:pPr marL="544068" lvl="1" indent="-342900">
              <a:buFont typeface="+mj-lt"/>
              <a:buAutoNum type="alphaLcParenR"/>
            </a:pPr>
            <a:r>
              <a:rPr lang="en-US" sz="2000" dirty="0" smtClean="0"/>
              <a:t>It can also show who is the most popular on the platform. </a:t>
            </a:r>
            <a:endParaRPr lang="en-US" sz="2000" dirty="0"/>
          </a:p>
          <a:p>
            <a:pPr marL="544068" lvl="1" indent="-342900">
              <a:buFont typeface="+mj-lt"/>
              <a:buAutoNum type="alphaLcParenR"/>
            </a:pPr>
            <a:endParaRPr lang="en-US" sz="2400" dirty="0"/>
          </a:p>
          <a:p>
            <a:pPr marL="457200" indent="-457200">
              <a:buFont typeface="+mj-lt"/>
              <a:buAutoNum type="arabicPeriod"/>
            </a:pPr>
            <a:r>
              <a:rPr lang="en-US" sz="2400" dirty="0" smtClean="0"/>
              <a:t>What are the topics that are most discussed?</a:t>
            </a:r>
            <a:endParaRPr lang="en-US" sz="2400" dirty="0" smtClean="0"/>
          </a:p>
          <a:p>
            <a:pPr marL="658368" lvl="1" indent="-457200">
              <a:buFont typeface="+mj-lt"/>
              <a:buAutoNum type="alphaLcParenR"/>
            </a:pPr>
            <a:r>
              <a:rPr lang="en-US" sz="2000" dirty="0" smtClean="0"/>
              <a:t>This shows what they talk about the most. </a:t>
            </a:r>
          </a:p>
          <a:p>
            <a:pPr marL="658368" lvl="1" indent="-457200">
              <a:buFont typeface="+mj-lt"/>
              <a:buAutoNum type="alphaLcParenR"/>
            </a:pPr>
            <a:r>
              <a:rPr lang="en-US" sz="2000" dirty="0" smtClean="0"/>
              <a:t>Shows if there is any particular focus on a topic. </a:t>
            </a:r>
          </a:p>
          <a:p>
            <a:pPr marL="658368" lvl="1" indent="-457200">
              <a:buFont typeface="+mj-lt"/>
              <a:buAutoNum type="alphaLcParenR"/>
            </a:pPr>
            <a:endParaRPr lang="en-US" sz="2000" dirty="0"/>
          </a:p>
          <a:p>
            <a:pPr marL="365760" indent="-457200">
              <a:buFont typeface="+mj-lt"/>
              <a:buAutoNum type="arabicPeriod"/>
            </a:pPr>
            <a:r>
              <a:rPr lang="en-US" sz="2200" dirty="0" smtClean="0"/>
              <a:t>What is the “sentiment” of what is being discussed?</a:t>
            </a:r>
          </a:p>
          <a:p>
            <a:pPr marL="658368" lvl="1" indent="-457200">
              <a:buFont typeface="+mj-lt"/>
              <a:buAutoNum type="alphaLcParenR"/>
            </a:pPr>
            <a:r>
              <a:rPr lang="en-US" sz="2000" dirty="0" smtClean="0"/>
              <a:t>Are the tweets positive or negative?</a:t>
            </a:r>
          </a:p>
          <a:p>
            <a:pPr marL="658368" lvl="1" indent="-457200">
              <a:buFont typeface="+mj-lt"/>
              <a:buAutoNum type="alphaLcParenR"/>
            </a:pPr>
            <a:r>
              <a:rPr lang="en-US" sz="2000" dirty="0" smtClean="0"/>
              <a:t>Is there any difference at different periods of time?</a:t>
            </a:r>
            <a:endParaRPr lang="en-GB" sz="2000" dirty="0"/>
          </a:p>
        </p:txBody>
      </p:sp>
    </p:spTree>
    <p:extLst>
      <p:ext uri="{BB962C8B-B14F-4D97-AF65-F5344CB8AC3E}">
        <p14:creationId xmlns:p14="http://schemas.microsoft.com/office/powerpoint/2010/main" val="370841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1: Initial Hypothesis</a:t>
            </a:r>
            <a:endParaRPr lang="en-GB" b="1" dirty="0"/>
          </a:p>
        </p:txBody>
      </p:sp>
      <p:sp>
        <p:nvSpPr>
          <p:cNvPr id="3" name="Content Placeholder 2"/>
          <p:cNvSpPr>
            <a:spLocks noGrp="1"/>
          </p:cNvSpPr>
          <p:nvPr>
            <p:ph idx="1"/>
          </p:nvPr>
        </p:nvSpPr>
        <p:spPr>
          <a:xfrm>
            <a:off x="1097280" y="1624523"/>
            <a:ext cx="10058400" cy="4534977"/>
          </a:xfrm>
        </p:spPr>
        <p:txBody>
          <a:bodyPr>
            <a:normAutofit/>
          </a:bodyPr>
          <a:lstStyle/>
          <a:p>
            <a:pPr marL="457200" indent="-457200">
              <a:buFont typeface="+mj-lt"/>
              <a:buAutoNum type="arabicPeriod"/>
            </a:pPr>
            <a:r>
              <a:rPr lang="en-US" sz="2400" dirty="0" smtClean="0"/>
              <a:t>Most likel</a:t>
            </a:r>
            <a:r>
              <a:rPr lang="en-US" sz="2400" dirty="0" smtClean="0"/>
              <a:t>y the top influential person for the last few years is Donald Trump</a:t>
            </a:r>
            <a:endParaRPr lang="en-US" sz="2400" dirty="0" smtClean="0"/>
          </a:p>
          <a:p>
            <a:pPr marL="544068" lvl="1" indent="-342900">
              <a:buFont typeface="+mj-lt"/>
              <a:buAutoNum type="alphaLcParenR"/>
            </a:pPr>
            <a:r>
              <a:rPr lang="en-US" sz="2000" dirty="0" smtClean="0"/>
              <a:t>He is the president of the USA and is quite active in the platform. </a:t>
            </a:r>
          </a:p>
          <a:p>
            <a:pPr marL="544068" lvl="1" indent="-342900">
              <a:buFont typeface="+mj-lt"/>
              <a:buAutoNum type="alphaLcParenR"/>
            </a:pPr>
            <a:r>
              <a:rPr lang="en-US" sz="2000" dirty="0" smtClean="0"/>
              <a:t>Will show up easily in RTs and mentions. </a:t>
            </a:r>
            <a:endParaRPr lang="en-US" sz="2000" dirty="0"/>
          </a:p>
          <a:p>
            <a:pPr marL="544068" lvl="1" indent="-342900">
              <a:buFont typeface="+mj-lt"/>
              <a:buAutoNum type="alphaLcParenR"/>
            </a:pPr>
            <a:endParaRPr lang="en-US" sz="2400" dirty="0"/>
          </a:p>
          <a:p>
            <a:pPr marL="457200" indent="-457200">
              <a:buFont typeface="+mj-lt"/>
              <a:buAutoNum type="arabicPeriod"/>
            </a:pPr>
            <a:r>
              <a:rPr lang="en-US" sz="2400" dirty="0" smtClean="0"/>
              <a:t>I believe the topics they will discuss the most are immigration and economy. </a:t>
            </a:r>
            <a:endParaRPr lang="en-US" sz="2400" dirty="0" smtClean="0"/>
          </a:p>
          <a:p>
            <a:pPr marL="658368" lvl="1" indent="-457200">
              <a:buFont typeface="+mj-lt"/>
              <a:buAutoNum type="alphaLcParenR"/>
            </a:pPr>
            <a:r>
              <a:rPr lang="en-US" sz="2000" dirty="0" smtClean="0"/>
              <a:t>Topics always on the news. </a:t>
            </a:r>
          </a:p>
          <a:p>
            <a:pPr marL="658368" lvl="1" indent="-457200">
              <a:buFont typeface="+mj-lt"/>
              <a:buAutoNum type="alphaLcParenR"/>
            </a:pPr>
            <a:endParaRPr lang="en-US" sz="2000" dirty="0"/>
          </a:p>
          <a:p>
            <a:pPr marL="365760" indent="-457200">
              <a:buFont typeface="+mj-lt"/>
              <a:buAutoNum type="arabicPeriod"/>
            </a:pPr>
            <a:r>
              <a:rPr lang="en-US" sz="2200" dirty="0" smtClean="0"/>
              <a:t>The sentiment will be neutral for the most part with some negative skew to the negative. </a:t>
            </a:r>
          </a:p>
          <a:p>
            <a:pPr marL="658368" lvl="1" indent="-457200">
              <a:buFont typeface="+mj-lt"/>
              <a:buAutoNum type="alphaLcParenR"/>
            </a:pPr>
            <a:r>
              <a:rPr lang="en-US" sz="2000" dirty="0" smtClean="0"/>
              <a:t>Primarily because there has been a big split in </a:t>
            </a:r>
            <a:r>
              <a:rPr lang="en-US" sz="2000" dirty="0" err="1" smtClean="0"/>
              <a:t>politians</a:t>
            </a:r>
            <a:r>
              <a:rPr lang="en-US" sz="2000" dirty="0" smtClean="0"/>
              <a:t> view between the parties in recent years. </a:t>
            </a:r>
          </a:p>
        </p:txBody>
      </p:sp>
    </p:spTree>
    <p:extLst>
      <p:ext uri="{BB962C8B-B14F-4D97-AF65-F5344CB8AC3E}">
        <p14:creationId xmlns:p14="http://schemas.microsoft.com/office/powerpoint/2010/main" val="172900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1: Data Analysis Approach</a:t>
            </a:r>
            <a:endParaRPr lang="en-GB" b="1" dirty="0"/>
          </a:p>
        </p:txBody>
      </p:sp>
      <p:sp>
        <p:nvSpPr>
          <p:cNvPr id="3" name="Content Placeholder 2"/>
          <p:cNvSpPr>
            <a:spLocks noGrp="1"/>
          </p:cNvSpPr>
          <p:nvPr>
            <p:ph idx="1"/>
          </p:nvPr>
        </p:nvSpPr>
        <p:spPr>
          <a:xfrm>
            <a:off x="1097280" y="1624523"/>
            <a:ext cx="10058400" cy="4534977"/>
          </a:xfrm>
        </p:spPr>
        <p:txBody>
          <a:bodyPr>
            <a:normAutofit/>
          </a:bodyPr>
          <a:lstStyle/>
          <a:p>
            <a:pPr marL="457200" indent="-457200">
              <a:buFont typeface="+mj-lt"/>
              <a:buAutoNum type="arabicPeriod"/>
            </a:pPr>
            <a:r>
              <a:rPr lang="en-US" sz="2400" dirty="0" smtClean="0"/>
              <a:t>I will be looking at frequency metrics</a:t>
            </a:r>
            <a:endParaRPr lang="en-US" sz="2400" dirty="0" smtClean="0"/>
          </a:p>
          <a:p>
            <a:pPr marL="544068" lvl="1" indent="-342900">
              <a:buFont typeface="+mj-lt"/>
              <a:buAutoNum type="alphaLcParenR"/>
            </a:pPr>
            <a:r>
              <a:rPr lang="en-US" sz="2000" dirty="0" smtClean="0"/>
              <a:t>For mentions</a:t>
            </a:r>
          </a:p>
          <a:p>
            <a:pPr marL="544068" lvl="1" indent="-342900">
              <a:buFont typeface="+mj-lt"/>
              <a:buAutoNum type="alphaLcParenR"/>
            </a:pPr>
            <a:r>
              <a:rPr lang="en-US" sz="2000" dirty="0" smtClean="0"/>
              <a:t>For RTs</a:t>
            </a:r>
          </a:p>
          <a:p>
            <a:pPr marL="544068" lvl="1" indent="-342900">
              <a:buFont typeface="+mj-lt"/>
              <a:buAutoNum type="alphaLcParenR"/>
            </a:pPr>
            <a:r>
              <a:rPr lang="en-US" sz="2000" dirty="0" smtClean="0"/>
              <a:t>Etc.</a:t>
            </a:r>
            <a:endParaRPr lang="en-US" sz="2000" dirty="0"/>
          </a:p>
          <a:p>
            <a:pPr marL="544068" lvl="1" indent="-342900">
              <a:buFont typeface="+mj-lt"/>
              <a:buAutoNum type="alphaLcParenR"/>
            </a:pPr>
            <a:endParaRPr lang="en-US" sz="2400" dirty="0"/>
          </a:p>
          <a:p>
            <a:pPr marL="457200" indent="-457200">
              <a:buFont typeface="+mj-lt"/>
              <a:buAutoNum type="arabicPeriod"/>
            </a:pPr>
            <a:r>
              <a:rPr lang="en-US" sz="2400" dirty="0" smtClean="0"/>
              <a:t>Will also look at word counts / frequencies</a:t>
            </a:r>
            <a:endParaRPr lang="en-US" sz="2400" dirty="0" smtClean="0"/>
          </a:p>
          <a:p>
            <a:pPr marL="658368" lvl="1" indent="-457200">
              <a:buFont typeface="+mj-lt"/>
              <a:buAutoNum type="alphaLcParenR"/>
            </a:pPr>
            <a:r>
              <a:rPr lang="en-US" sz="2000" dirty="0" smtClean="0"/>
              <a:t>For topic analysis</a:t>
            </a:r>
          </a:p>
          <a:p>
            <a:pPr marL="658368" lvl="1" indent="-457200">
              <a:buFont typeface="+mj-lt"/>
              <a:buAutoNum type="alphaLcParenR"/>
            </a:pPr>
            <a:r>
              <a:rPr lang="en-US" sz="2000" dirty="0" smtClean="0"/>
              <a:t>For sentiment analysis</a:t>
            </a:r>
            <a:endParaRPr lang="en-US" sz="2000" dirty="0" smtClean="0"/>
          </a:p>
        </p:txBody>
      </p:sp>
    </p:spTree>
    <p:extLst>
      <p:ext uri="{BB962C8B-B14F-4D97-AF65-F5344CB8AC3E}">
        <p14:creationId xmlns:p14="http://schemas.microsoft.com/office/powerpoint/2010/main" val="206359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2: </a:t>
            </a:r>
            <a:r>
              <a:rPr lang="es-ES" b="1" dirty="0" err="1"/>
              <a:t>Technical</a:t>
            </a:r>
            <a:r>
              <a:rPr lang="es-ES" b="1" dirty="0"/>
              <a:t> </a:t>
            </a:r>
            <a:r>
              <a:rPr lang="es-ES" b="1" dirty="0" err="1"/>
              <a:t>Challenges</a:t>
            </a:r>
            <a:endParaRPr lang="en-GB" b="1" dirty="0"/>
          </a:p>
        </p:txBody>
      </p:sp>
      <p:sp>
        <p:nvSpPr>
          <p:cNvPr id="3" name="Content Placeholder 2"/>
          <p:cNvSpPr>
            <a:spLocks noGrp="1"/>
          </p:cNvSpPr>
          <p:nvPr>
            <p:ph idx="1"/>
          </p:nvPr>
        </p:nvSpPr>
        <p:spPr/>
        <p:txBody>
          <a:bodyPr>
            <a:normAutofit/>
          </a:bodyPr>
          <a:lstStyle/>
          <a:p>
            <a:pPr marL="266700" indent="-266700">
              <a:buFont typeface="Arial" panose="020B0604020202020204" pitchFamily="34" charset="0"/>
              <a:buChar char="•"/>
            </a:pPr>
            <a:r>
              <a:rPr lang="en-GB" sz="2400" dirty="0" smtClean="0"/>
              <a:t>Encountered challenges with opening the large dataset with pandas. However, after splitting the load in chunks and finding which columns were useful for the analysis the data size was reduced 84%.</a:t>
            </a:r>
          </a:p>
          <a:p>
            <a:pPr marL="266700" indent="-266700">
              <a:buFont typeface="Arial" panose="020B0604020202020204" pitchFamily="34" charset="0"/>
              <a:buChar char="•"/>
            </a:pPr>
            <a:r>
              <a:rPr lang="es-ES" sz="2400" dirty="0" err="1" smtClean="0"/>
              <a:t>Limitations</a:t>
            </a:r>
            <a:r>
              <a:rPr lang="es-ES" sz="2400" dirty="0" smtClean="0"/>
              <a:t> of </a:t>
            </a:r>
            <a:r>
              <a:rPr lang="es-ES" sz="2400" dirty="0" err="1" smtClean="0"/>
              <a:t>Pandasql</a:t>
            </a:r>
            <a:r>
              <a:rPr lang="es-ES" sz="2400" dirty="0" smtClean="0"/>
              <a:t> </a:t>
            </a:r>
            <a:r>
              <a:rPr lang="es-ES" sz="2400" dirty="0" err="1" smtClean="0"/>
              <a:t>made</a:t>
            </a:r>
            <a:r>
              <a:rPr lang="es-ES" sz="2400" dirty="0" smtClean="0"/>
              <a:t> </a:t>
            </a:r>
            <a:r>
              <a:rPr lang="es-ES" sz="2400" dirty="0" err="1" smtClean="0"/>
              <a:t>the</a:t>
            </a:r>
            <a:r>
              <a:rPr lang="es-ES" sz="2400" dirty="0" smtClean="0"/>
              <a:t> running </a:t>
            </a:r>
            <a:r>
              <a:rPr lang="es-ES" sz="2400" dirty="0" err="1" smtClean="0"/>
              <a:t>slow</a:t>
            </a:r>
            <a:r>
              <a:rPr lang="es-ES" sz="2400" dirty="0" smtClean="0"/>
              <a:t>. </a:t>
            </a:r>
            <a:endParaRPr lang="en-GB" sz="2400" dirty="0"/>
          </a:p>
        </p:txBody>
      </p:sp>
    </p:spTree>
    <p:extLst>
      <p:ext uri="{BB962C8B-B14F-4D97-AF65-F5344CB8AC3E}">
        <p14:creationId xmlns:p14="http://schemas.microsoft.com/office/powerpoint/2010/main" val="83777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SECTION </a:t>
            </a:r>
            <a:r>
              <a:rPr lang="en-US" b="1" dirty="0" smtClean="0"/>
              <a:t>3: </a:t>
            </a:r>
            <a:r>
              <a:rPr lang="en-US" b="1" dirty="0"/>
              <a:t>Entity Relationship Diagram (ERD</a:t>
            </a:r>
            <a:r>
              <a:rPr lang="en-US" b="1" dirty="0" smtClean="0"/>
              <a:t>)</a:t>
            </a:r>
            <a:endParaRPr lang="en-GB" b="1" dirty="0"/>
          </a:p>
        </p:txBody>
      </p:sp>
      <p:pic>
        <p:nvPicPr>
          <p:cNvPr id="4" name="Content Placeholder 3"/>
          <p:cNvPicPr>
            <a:picLocks noGrp="1" noChangeAspect="1"/>
          </p:cNvPicPr>
          <p:nvPr>
            <p:ph idx="1"/>
          </p:nvPr>
        </p:nvPicPr>
        <p:blipFill>
          <a:blip r:embed="rId2"/>
          <a:stretch>
            <a:fillRect/>
          </a:stretch>
        </p:blipFill>
        <p:spPr>
          <a:xfrm>
            <a:off x="4230984" y="1624013"/>
            <a:ext cx="3790358" cy="4244975"/>
          </a:xfrm>
          <a:prstGeom prst="rect">
            <a:avLst/>
          </a:prstGeom>
        </p:spPr>
      </p:pic>
    </p:spTree>
    <p:extLst>
      <p:ext uri="{BB962C8B-B14F-4D97-AF65-F5344CB8AC3E}">
        <p14:creationId xmlns:p14="http://schemas.microsoft.com/office/powerpoint/2010/main" val="133609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SECTION 4: </a:t>
            </a:r>
            <a:r>
              <a:rPr lang="en-US" b="1" dirty="0"/>
              <a:t>Initial </a:t>
            </a:r>
            <a:r>
              <a:rPr lang="en-US" b="1" dirty="0" smtClean="0"/>
              <a:t>Findings</a:t>
            </a:r>
            <a:endParaRPr lang="en-GB" b="1" dirty="0"/>
          </a:p>
        </p:txBody>
      </p:sp>
      <p:sp>
        <p:nvSpPr>
          <p:cNvPr id="3" name="Content Placeholder 2"/>
          <p:cNvSpPr>
            <a:spLocks noGrp="1"/>
          </p:cNvSpPr>
          <p:nvPr>
            <p:ph idx="1"/>
          </p:nvPr>
        </p:nvSpPr>
        <p:spPr/>
        <p:txBody>
          <a:bodyPr/>
          <a:lstStyle/>
          <a:p>
            <a:pPr marL="177800" indent="-177800">
              <a:buFont typeface="Arial" panose="020B0604020202020204" pitchFamily="34" charset="0"/>
              <a:buChar char="•"/>
            </a:pPr>
            <a:r>
              <a:rPr lang="es-ES" dirty="0" err="1" smtClean="0"/>
              <a:t>The</a:t>
            </a:r>
            <a:r>
              <a:rPr lang="es-ES" dirty="0" smtClean="0"/>
              <a:t> </a:t>
            </a:r>
            <a:r>
              <a:rPr lang="es-ES" dirty="0" err="1" smtClean="0"/>
              <a:t>initial</a:t>
            </a:r>
            <a:r>
              <a:rPr lang="es-ES" dirty="0" smtClean="0"/>
              <a:t> </a:t>
            </a:r>
            <a:r>
              <a:rPr lang="es-ES" dirty="0" err="1" smtClean="0"/>
              <a:t>hypothesis</a:t>
            </a:r>
            <a:r>
              <a:rPr lang="es-ES" dirty="0" smtClean="0"/>
              <a:t> </a:t>
            </a:r>
            <a:r>
              <a:rPr lang="es-ES" dirty="0" err="1" smtClean="0"/>
              <a:t>that</a:t>
            </a:r>
            <a:r>
              <a:rPr lang="es-ES" dirty="0" smtClean="0"/>
              <a:t> Donald </a:t>
            </a:r>
            <a:r>
              <a:rPr lang="es-ES" dirty="0" err="1" smtClean="0"/>
              <a:t>Trump</a:t>
            </a:r>
            <a:r>
              <a:rPr lang="es-ES" dirty="0" smtClean="0"/>
              <a:t> </a:t>
            </a:r>
            <a:r>
              <a:rPr lang="es-ES" dirty="0" err="1" smtClean="0"/>
              <a:t>would</a:t>
            </a:r>
            <a:r>
              <a:rPr lang="es-ES" dirty="0" smtClean="0"/>
              <a:t> be </a:t>
            </a:r>
            <a:r>
              <a:rPr lang="es-ES" dirty="0" err="1" smtClean="0"/>
              <a:t>the</a:t>
            </a:r>
            <a:r>
              <a:rPr lang="es-ES" dirty="0" smtClean="0"/>
              <a:t> </a:t>
            </a:r>
            <a:r>
              <a:rPr lang="es-ES" dirty="0" err="1" smtClean="0"/>
              <a:t>most</a:t>
            </a:r>
            <a:r>
              <a:rPr lang="es-ES" dirty="0" smtClean="0"/>
              <a:t> </a:t>
            </a:r>
            <a:r>
              <a:rPr lang="es-ES" dirty="0" err="1" smtClean="0"/>
              <a:t>influential</a:t>
            </a:r>
            <a:r>
              <a:rPr lang="es-ES" dirty="0" smtClean="0"/>
              <a:t> </a:t>
            </a:r>
            <a:r>
              <a:rPr lang="es-ES" dirty="0" err="1" smtClean="0"/>
              <a:t>person</a:t>
            </a:r>
            <a:r>
              <a:rPr lang="es-ES" dirty="0" smtClean="0"/>
              <a:t> in </a:t>
            </a:r>
            <a:r>
              <a:rPr lang="es-ES" dirty="0" err="1" smtClean="0"/>
              <a:t>the</a:t>
            </a:r>
            <a:r>
              <a:rPr lang="es-ES" dirty="0" smtClean="0"/>
              <a:t> </a:t>
            </a:r>
            <a:r>
              <a:rPr lang="es-ES" dirty="0" err="1" smtClean="0"/>
              <a:t>platform</a:t>
            </a:r>
            <a:r>
              <a:rPr lang="es-ES" dirty="0" smtClean="0"/>
              <a:t> </a:t>
            </a:r>
            <a:r>
              <a:rPr lang="es-ES" dirty="0" err="1" smtClean="0"/>
              <a:t>is</a:t>
            </a:r>
            <a:r>
              <a:rPr lang="es-ES" dirty="0" smtClean="0"/>
              <a:t> </a:t>
            </a:r>
            <a:r>
              <a:rPr lang="es-ES" dirty="0" err="1" smtClean="0"/>
              <a:t>confirmed</a:t>
            </a:r>
            <a:r>
              <a:rPr lang="es-ES" dirty="0" smtClean="0"/>
              <a:t> </a:t>
            </a:r>
            <a:r>
              <a:rPr lang="es-ES" dirty="0" err="1" smtClean="0"/>
              <a:t>looking</a:t>
            </a:r>
            <a:r>
              <a:rPr lang="es-ES" dirty="0" smtClean="0"/>
              <a:t> at </a:t>
            </a:r>
            <a:r>
              <a:rPr lang="es-ES" dirty="0" err="1" smtClean="0"/>
              <a:t>the</a:t>
            </a:r>
            <a:r>
              <a:rPr lang="es-ES" dirty="0" smtClean="0"/>
              <a:t> top </a:t>
            </a:r>
            <a:r>
              <a:rPr lang="es-ES" dirty="0" err="1" smtClean="0"/>
              <a:t>RTs</a:t>
            </a:r>
            <a:r>
              <a:rPr lang="es-ES" dirty="0" smtClean="0"/>
              <a:t> and </a:t>
            </a:r>
            <a:r>
              <a:rPr lang="es-ES" dirty="0" err="1" smtClean="0"/>
              <a:t>mentions</a:t>
            </a:r>
            <a:r>
              <a:rPr lang="es-ES" dirty="0" smtClean="0"/>
              <a:t>.</a:t>
            </a:r>
          </a:p>
          <a:p>
            <a:pPr marL="177800" indent="-177800">
              <a:buFont typeface="Arial" panose="020B0604020202020204" pitchFamily="34" charset="0"/>
              <a:buChar char="•"/>
            </a:pPr>
            <a:r>
              <a:rPr lang="es-ES" dirty="0" smtClean="0"/>
              <a:t>Ben Sanders </a:t>
            </a:r>
            <a:r>
              <a:rPr lang="es-ES" dirty="0" err="1" smtClean="0"/>
              <a:t>was</a:t>
            </a:r>
            <a:r>
              <a:rPr lang="es-ES" dirty="0" smtClean="0"/>
              <a:t> </a:t>
            </a:r>
            <a:r>
              <a:rPr lang="es-ES" dirty="0" err="1" smtClean="0"/>
              <a:t>on</a:t>
            </a:r>
            <a:r>
              <a:rPr lang="es-ES" dirty="0" smtClean="0"/>
              <a:t> </a:t>
            </a:r>
            <a:r>
              <a:rPr lang="es-ES" dirty="0" err="1" smtClean="0"/>
              <a:t>sencond</a:t>
            </a:r>
            <a:r>
              <a:rPr lang="es-ES" dirty="0" smtClean="0"/>
              <a:t> </a:t>
            </a:r>
            <a:r>
              <a:rPr lang="es-ES" dirty="0" err="1" smtClean="0"/>
              <a:t>possition</a:t>
            </a:r>
            <a:r>
              <a:rPr lang="es-ES" dirty="0" smtClean="0"/>
              <a:t> </a:t>
            </a:r>
            <a:r>
              <a:rPr lang="es-ES" dirty="0" err="1" smtClean="0"/>
              <a:t>on</a:t>
            </a:r>
            <a:r>
              <a:rPr lang="es-ES" dirty="0" smtClean="0"/>
              <a:t> </a:t>
            </a:r>
            <a:r>
              <a:rPr lang="es-ES" dirty="0" err="1" smtClean="0"/>
              <a:t>both</a:t>
            </a:r>
            <a:r>
              <a:rPr lang="es-ES" dirty="0" smtClean="0"/>
              <a:t> </a:t>
            </a:r>
            <a:r>
              <a:rPr lang="es-ES" dirty="0" err="1" smtClean="0"/>
              <a:t>stats</a:t>
            </a:r>
            <a:r>
              <a:rPr lang="es-ES" dirty="0" smtClean="0"/>
              <a:t>, </a:t>
            </a:r>
            <a:r>
              <a:rPr lang="es-ES" dirty="0" err="1" smtClean="0"/>
              <a:t>but</a:t>
            </a:r>
            <a:r>
              <a:rPr lang="es-ES" dirty="0" smtClean="0"/>
              <a:t> </a:t>
            </a:r>
            <a:r>
              <a:rPr lang="es-ES" dirty="0" err="1" smtClean="0"/>
              <a:t>thereafters</a:t>
            </a:r>
            <a:r>
              <a:rPr lang="es-ES" dirty="0" smtClean="0"/>
              <a:t> </a:t>
            </a:r>
            <a:r>
              <a:rPr lang="es-ES" dirty="0" err="1" smtClean="0"/>
              <a:t>there</a:t>
            </a:r>
            <a:r>
              <a:rPr lang="es-ES" dirty="0" smtClean="0"/>
              <a:t> </a:t>
            </a:r>
            <a:r>
              <a:rPr lang="es-ES" dirty="0" err="1" smtClean="0"/>
              <a:t>does</a:t>
            </a:r>
            <a:r>
              <a:rPr lang="es-ES" dirty="0" smtClean="0"/>
              <a:t> </a:t>
            </a:r>
            <a:r>
              <a:rPr lang="es-ES" dirty="0" err="1" smtClean="0"/>
              <a:t>not</a:t>
            </a:r>
            <a:r>
              <a:rPr lang="es-ES" dirty="0" smtClean="0"/>
              <a:t> </a:t>
            </a:r>
            <a:r>
              <a:rPr lang="es-ES" dirty="0" err="1" smtClean="0"/>
              <a:t>seem</a:t>
            </a:r>
            <a:r>
              <a:rPr lang="es-ES" dirty="0" smtClean="0"/>
              <a:t> to be a </a:t>
            </a:r>
            <a:r>
              <a:rPr lang="es-ES" dirty="0" err="1" smtClean="0"/>
              <a:t>big</a:t>
            </a:r>
            <a:r>
              <a:rPr lang="es-ES" dirty="0" smtClean="0"/>
              <a:t> </a:t>
            </a:r>
            <a:r>
              <a:rPr lang="es-ES" dirty="0" err="1" smtClean="0"/>
              <a:t>correlation</a:t>
            </a:r>
            <a:r>
              <a:rPr lang="es-ES" dirty="0" smtClean="0"/>
              <a:t>. </a:t>
            </a:r>
            <a:r>
              <a:rPr lang="es-ES" dirty="0" err="1" smtClean="0"/>
              <a:t>This</a:t>
            </a:r>
            <a:r>
              <a:rPr lang="es-ES" dirty="0" smtClean="0"/>
              <a:t> </a:t>
            </a:r>
            <a:r>
              <a:rPr lang="es-ES" dirty="0" err="1" smtClean="0"/>
              <a:t>needs</a:t>
            </a:r>
            <a:r>
              <a:rPr lang="es-ES" dirty="0" smtClean="0"/>
              <a:t> </a:t>
            </a:r>
            <a:r>
              <a:rPr lang="es-ES" dirty="0" err="1" smtClean="0"/>
              <a:t>further</a:t>
            </a:r>
            <a:r>
              <a:rPr lang="es-ES" dirty="0" smtClean="0"/>
              <a:t> </a:t>
            </a:r>
            <a:r>
              <a:rPr lang="es-ES" dirty="0" err="1" smtClean="0"/>
              <a:t>investigation</a:t>
            </a:r>
            <a:r>
              <a:rPr lang="es-ES" dirty="0" smtClean="0"/>
              <a:t>. </a:t>
            </a:r>
            <a:endParaRPr lang="en-GB" dirty="0"/>
          </a:p>
        </p:txBody>
      </p:sp>
      <p:grpSp>
        <p:nvGrpSpPr>
          <p:cNvPr id="6" name="Group 5"/>
          <p:cNvGrpSpPr/>
          <p:nvPr/>
        </p:nvGrpSpPr>
        <p:grpSpPr>
          <a:xfrm>
            <a:off x="6985000" y="3340100"/>
            <a:ext cx="5207000" cy="2886121"/>
            <a:chOff x="6027737" y="1902087"/>
            <a:chExt cx="6874651" cy="3689441"/>
          </a:xfrm>
        </p:grpSpPr>
        <p:pic>
          <p:nvPicPr>
            <p:cNvPr id="4" name="Picture 3"/>
            <p:cNvPicPr>
              <a:picLocks noChangeAspect="1"/>
            </p:cNvPicPr>
            <p:nvPr/>
          </p:nvPicPr>
          <p:blipFill>
            <a:blip r:embed="rId2"/>
            <a:stretch>
              <a:fillRect/>
            </a:stretch>
          </p:blipFill>
          <p:spPr>
            <a:xfrm>
              <a:off x="6027737" y="1902087"/>
              <a:ext cx="3359659" cy="3689441"/>
            </a:xfrm>
            <a:prstGeom prst="rect">
              <a:avLst/>
            </a:prstGeom>
          </p:spPr>
        </p:pic>
        <p:pic>
          <p:nvPicPr>
            <p:cNvPr id="5" name="Picture 4"/>
            <p:cNvPicPr>
              <a:picLocks noChangeAspect="1"/>
            </p:cNvPicPr>
            <p:nvPr/>
          </p:nvPicPr>
          <p:blipFill>
            <a:blip r:embed="rId3"/>
            <a:stretch>
              <a:fillRect/>
            </a:stretch>
          </p:blipFill>
          <p:spPr>
            <a:xfrm>
              <a:off x="9408971" y="1902087"/>
              <a:ext cx="3493417" cy="3689441"/>
            </a:xfrm>
            <a:prstGeom prst="rect">
              <a:avLst/>
            </a:prstGeom>
          </p:spPr>
        </p:pic>
      </p:grpSp>
    </p:spTree>
    <p:extLst>
      <p:ext uri="{BB962C8B-B14F-4D97-AF65-F5344CB8AC3E}">
        <p14:creationId xmlns:p14="http://schemas.microsoft.com/office/powerpoint/2010/main" val="10492655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651</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Report out: Lobbyst4America</vt:lpstr>
      <vt:lpstr>About</vt:lpstr>
      <vt:lpstr>Contents</vt:lpstr>
      <vt:lpstr>SECTION 1: Questions to Answer</vt:lpstr>
      <vt:lpstr>SECTION 1: Initial Hypothesis</vt:lpstr>
      <vt:lpstr>SECTION 1: Data Analysis Approach</vt:lpstr>
      <vt:lpstr>SECTION 2: Technical Challenges</vt:lpstr>
      <vt:lpstr>SECTION 3: Entity Relationship Diagram (ERD)</vt:lpstr>
      <vt:lpstr>SECTION 4: Initial Findings</vt:lpstr>
      <vt:lpstr>SECTION 4: Initial Findings</vt:lpstr>
      <vt:lpstr>SECTION 5: Deeper Analysis</vt:lpstr>
      <vt:lpstr>SECTION 5: Deeper Analysis</vt:lpstr>
      <vt:lpstr>SECTION 5: Deeper Analysis</vt:lpstr>
      <vt:lpstr>SECTION 5: Deeper Analysis</vt:lpstr>
      <vt:lpstr>SECTION 6: Hypothesis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out: Olympic athlete stats</dc:title>
  <dc:creator>Tran Anh Tuan</dc:creator>
  <cp:lastModifiedBy>Ander Caneda</cp:lastModifiedBy>
  <cp:revision>11</cp:revision>
  <dcterms:created xsi:type="dcterms:W3CDTF">2020-05-05T08:46:13Z</dcterms:created>
  <dcterms:modified xsi:type="dcterms:W3CDTF">2020-05-05T15:18:27Z</dcterms:modified>
</cp:coreProperties>
</file>