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257" r:id="rId5"/>
    <p:sldId id="259" r:id="rId6"/>
    <p:sldId id="269" r:id="rId7"/>
    <p:sldId id="270" r:id="rId8"/>
    <p:sldId id="271" r:id="rId9"/>
    <p:sldId id="272" r:id="rId10"/>
    <p:sldId id="273" r:id="rId11"/>
    <p:sldId id="274" r:id="rId12"/>
    <p:sldId id="275" r:id="rId13"/>
    <p:sldId id="268" r:id="rId14"/>
    <p:sldId id="267" r:id="rId15"/>
    <p:sldId id="280" r:id="rId16"/>
    <p:sldId id="281" r:id="rId17"/>
    <p:sldId id="266" r:id="rId18"/>
    <p:sldId id="282" r:id="rId19"/>
    <p:sldId id="265" r:id="rId20"/>
    <p:sldId id="283" r:id="rId21"/>
    <p:sldId id="264" r:id="rId22"/>
    <p:sldId id="276" r:id="rId23"/>
    <p:sldId id="263" r:id="rId24"/>
    <p:sldId id="278" r:id="rId25"/>
    <p:sldId id="279" r:id="rId26"/>
    <p:sldId id="277" r:id="rId27"/>
    <p:sldId id="26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769924-FDDD-4746-BEA1-357B9062AE90}" v="6" dt="2024-05-27T19:19:39.9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67" autoAdjust="0"/>
    <p:restoredTop sz="83162" autoAdjust="0"/>
  </p:normalViewPr>
  <p:slideViewPr>
    <p:cSldViewPr snapToGrid="0">
      <p:cViewPr varScale="1">
        <p:scale>
          <a:sx n="97" d="100"/>
          <a:sy n="97" d="100"/>
        </p:scale>
        <p:origin x="816" y="84"/>
      </p:cViewPr>
      <p:guideLst/>
    </p:cSldViewPr>
  </p:slideViewPr>
  <p:outlineViewPr>
    <p:cViewPr>
      <p:scale>
        <a:sx n="33" d="100"/>
        <a:sy n="33" d="100"/>
      </p:scale>
      <p:origin x="0" y="-1896"/>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Cankaya" userId="5be726ab-3180-4fb2-a765-065ccc580141" providerId="ADAL" clId="{7F769924-FDDD-4746-BEA1-357B9062AE90}"/>
    <pc:docChg chg="undo custSel addSld modSld sldOrd">
      <pc:chgData name="Adam Cankaya" userId="5be726ab-3180-4fb2-a765-065ccc580141" providerId="ADAL" clId="{7F769924-FDDD-4746-BEA1-357B9062AE90}" dt="2024-05-27T19:32:16.152" v="2725" actId="20577"/>
      <pc:docMkLst>
        <pc:docMk/>
      </pc:docMkLst>
      <pc:sldChg chg="modSp mod">
        <pc:chgData name="Adam Cankaya" userId="5be726ab-3180-4fb2-a765-065ccc580141" providerId="ADAL" clId="{7F769924-FDDD-4746-BEA1-357B9062AE90}" dt="2024-05-27T19:32:16.152" v="2725" actId="20577"/>
        <pc:sldMkLst>
          <pc:docMk/>
          <pc:sldMk cId="3540958171" sldId="264"/>
        </pc:sldMkLst>
        <pc:spChg chg="mod">
          <ac:chgData name="Adam Cankaya" userId="5be726ab-3180-4fb2-a765-065ccc580141" providerId="ADAL" clId="{7F769924-FDDD-4746-BEA1-357B9062AE90}" dt="2024-05-27T19:32:16.152" v="2725" actId="20577"/>
          <ac:spMkLst>
            <pc:docMk/>
            <pc:sldMk cId="3540958171" sldId="264"/>
            <ac:spMk id="5" creationId="{859C8A59-8651-F11C-2863-ECCD7C7B0919}"/>
          </ac:spMkLst>
        </pc:spChg>
      </pc:sldChg>
      <pc:sldChg chg="addSp delSp modSp mod modNotesTx">
        <pc:chgData name="Adam Cankaya" userId="5be726ab-3180-4fb2-a765-065ccc580141" providerId="ADAL" clId="{7F769924-FDDD-4746-BEA1-357B9062AE90}" dt="2024-05-27T19:24:33.275" v="1973" actId="20577"/>
        <pc:sldMkLst>
          <pc:docMk/>
          <pc:sldMk cId="804102260" sldId="265"/>
        </pc:sldMkLst>
        <pc:spChg chg="add del mod">
          <ac:chgData name="Adam Cankaya" userId="5be726ab-3180-4fb2-a765-065ccc580141" providerId="ADAL" clId="{7F769924-FDDD-4746-BEA1-357B9062AE90}" dt="2024-05-27T19:24:33.275" v="1973" actId="20577"/>
          <ac:spMkLst>
            <pc:docMk/>
            <pc:sldMk cId="804102260" sldId="265"/>
            <ac:spMk id="5" creationId="{859C8A59-8651-F11C-2863-ECCD7C7B0919}"/>
          </ac:spMkLst>
        </pc:spChg>
        <pc:spChg chg="add del mod">
          <ac:chgData name="Adam Cankaya" userId="5be726ab-3180-4fb2-a765-065ccc580141" providerId="ADAL" clId="{7F769924-FDDD-4746-BEA1-357B9062AE90}" dt="2024-05-27T19:15:45.085" v="1563" actId="21"/>
          <ac:spMkLst>
            <pc:docMk/>
            <pc:sldMk cId="804102260" sldId="265"/>
            <ac:spMk id="7" creationId="{0D818479-A9AF-6CCB-9B91-348EE1D6FA0F}"/>
          </ac:spMkLst>
        </pc:spChg>
        <pc:graphicFrameChg chg="add del mod">
          <ac:chgData name="Adam Cankaya" userId="5be726ab-3180-4fb2-a765-065ccc580141" providerId="ADAL" clId="{7F769924-FDDD-4746-BEA1-357B9062AE90}" dt="2024-05-27T19:19:43.881" v="1779" actId="478"/>
          <ac:graphicFrameMkLst>
            <pc:docMk/>
            <pc:sldMk cId="804102260" sldId="265"/>
            <ac:graphicFrameMk id="3" creationId="{CB7A1AAF-3590-8BE3-897F-1C7092E03E0E}"/>
          </ac:graphicFrameMkLst>
        </pc:graphicFrameChg>
        <pc:picChg chg="add mod">
          <ac:chgData name="Adam Cankaya" userId="5be726ab-3180-4fb2-a765-065ccc580141" providerId="ADAL" clId="{7F769924-FDDD-4746-BEA1-357B9062AE90}" dt="2024-05-27T19:20:07.377" v="1787" actId="1076"/>
          <ac:picMkLst>
            <pc:docMk/>
            <pc:sldMk cId="804102260" sldId="265"/>
            <ac:picMk id="9" creationId="{EE760E32-0711-CDB5-B7F5-93C214DFE194}"/>
          </ac:picMkLst>
        </pc:picChg>
      </pc:sldChg>
      <pc:sldChg chg="modSp mod modNotesTx">
        <pc:chgData name="Adam Cankaya" userId="5be726ab-3180-4fb2-a765-065ccc580141" providerId="ADAL" clId="{7F769924-FDDD-4746-BEA1-357B9062AE90}" dt="2024-05-26T22:50:34.200" v="1243" actId="20577"/>
        <pc:sldMkLst>
          <pc:docMk/>
          <pc:sldMk cId="2566794552" sldId="266"/>
        </pc:sldMkLst>
        <pc:spChg chg="mod">
          <ac:chgData name="Adam Cankaya" userId="5be726ab-3180-4fb2-a765-065ccc580141" providerId="ADAL" clId="{7F769924-FDDD-4746-BEA1-357B9062AE90}" dt="2024-05-26T22:50:25.410" v="1210" actId="20577"/>
          <ac:spMkLst>
            <pc:docMk/>
            <pc:sldMk cId="2566794552" sldId="266"/>
            <ac:spMk id="5" creationId="{859C8A59-8651-F11C-2863-ECCD7C7B0919}"/>
          </ac:spMkLst>
        </pc:spChg>
      </pc:sldChg>
      <pc:sldChg chg="add ord">
        <pc:chgData name="Adam Cankaya" userId="5be726ab-3180-4fb2-a765-065ccc580141" providerId="ADAL" clId="{7F769924-FDDD-4746-BEA1-357B9062AE90}" dt="2024-05-26T22:32:14.483" v="50"/>
        <pc:sldMkLst>
          <pc:docMk/>
          <pc:sldMk cId="1241536930" sldId="281"/>
        </pc:sldMkLst>
      </pc:sldChg>
      <pc:sldChg chg="modSp add mod modNotesTx">
        <pc:chgData name="Adam Cankaya" userId="5be726ab-3180-4fb2-a765-065ccc580141" providerId="ADAL" clId="{7F769924-FDDD-4746-BEA1-357B9062AE90}" dt="2024-05-26T22:54:41.491" v="1408" actId="20577"/>
        <pc:sldMkLst>
          <pc:docMk/>
          <pc:sldMk cId="1854882403" sldId="282"/>
        </pc:sldMkLst>
        <pc:spChg chg="mod">
          <ac:chgData name="Adam Cankaya" userId="5be726ab-3180-4fb2-a765-065ccc580141" providerId="ADAL" clId="{7F769924-FDDD-4746-BEA1-357B9062AE90}" dt="2024-05-26T22:54:41.491" v="1408" actId="20577"/>
          <ac:spMkLst>
            <pc:docMk/>
            <pc:sldMk cId="1854882403" sldId="282"/>
            <ac:spMk id="5" creationId="{859C8A59-8651-F11C-2863-ECCD7C7B0919}"/>
          </ac:spMkLst>
        </pc:spChg>
      </pc:sldChg>
      <pc:sldChg chg="addSp delSp modSp add mod">
        <pc:chgData name="Adam Cankaya" userId="5be726ab-3180-4fb2-a765-065ccc580141" providerId="ADAL" clId="{7F769924-FDDD-4746-BEA1-357B9062AE90}" dt="2024-05-27T19:22:20.554" v="1891" actId="1076"/>
        <pc:sldMkLst>
          <pc:docMk/>
          <pc:sldMk cId="4287249313" sldId="283"/>
        </pc:sldMkLst>
        <pc:spChg chg="mod">
          <ac:chgData name="Adam Cankaya" userId="5be726ab-3180-4fb2-a765-065ccc580141" providerId="ADAL" clId="{7F769924-FDDD-4746-BEA1-357B9062AE90}" dt="2024-05-27T19:21:44.570" v="1886" actId="20577"/>
          <ac:spMkLst>
            <pc:docMk/>
            <pc:sldMk cId="4287249313" sldId="283"/>
            <ac:spMk id="5" creationId="{859C8A59-8651-F11C-2863-ECCD7C7B0919}"/>
          </ac:spMkLst>
        </pc:spChg>
        <pc:picChg chg="add mod">
          <ac:chgData name="Adam Cankaya" userId="5be726ab-3180-4fb2-a765-065ccc580141" providerId="ADAL" clId="{7F769924-FDDD-4746-BEA1-357B9062AE90}" dt="2024-05-27T19:22:20.554" v="1891" actId="1076"/>
          <ac:picMkLst>
            <pc:docMk/>
            <pc:sldMk cId="4287249313" sldId="283"/>
            <ac:picMk id="6" creationId="{569A210E-0832-9C39-D772-1E9E21103D84}"/>
          </ac:picMkLst>
        </pc:picChg>
        <pc:picChg chg="del">
          <ac:chgData name="Adam Cankaya" userId="5be726ab-3180-4fb2-a765-065ccc580141" providerId="ADAL" clId="{7F769924-FDDD-4746-BEA1-357B9062AE90}" dt="2024-05-27T19:21:49.557" v="1887" actId="478"/>
          <ac:picMkLst>
            <pc:docMk/>
            <pc:sldMk cId="4287249313" sldId="283"/>
            <ac:picMk id="9" creationId="{EE760E32-0711-CDB5-B7F5-93C214DFE19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057CC0-4400-056F-9AAC-2828522C48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9D45DD8-3269-017A-2803-F658B6EABE7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AA2898-D75F-4AA8-8C8D-F4ACEFE022D3}" type="datetime1">
              <a:rPr lang="en-US" smtClean="0"/>
              <a:t>5/26/2024</a:t>
            </a:fld>
            <a:endParaRPr lang="en-US"/>
          </a:p>
        </p:txBody>
      </p:sp>
      <p:sp>
        <p:nvSpPr>
          <p:cNvPr id="4" name="Footer Placeholder 3">
            <a:extLst>
              <a:ext uri="{FF2B5EF4-FFF2-40B4-BE49-F238E27FC236}">
                <a16:creationId xmlns:a16="http://schemas.microsoft.com/office/drawing/2014/main" id="{AE058CF8-5B93-BF6F-9E51-244122CCE07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EDE34B-5B38-4B9F-F8EA-DB38E8A9D71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1BF470-25C2-4322-855E-0D1380701B83}" type="slidenum">
              <a:rPr lang="en-US" smtClean="0"/>
              <a:t>‹#›</a:t>
            </a:fld>
            <a:endParaRPr lang="en-US"/>
          </a:p>
        </p:txBody>
      </p:sp>
    </p:spTree>
    <p:extLst>
      <p:ext uri="{BB962C8B-B14F-4D97-AF65-F5344CB8AC3E}">
        <p14:creationId xmlns:p14="http://schemas.microsoft.com/office/powerpoint/2010/main" val="16003130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14C6A9-CD55-4C93-A579-C6F9DF9AD15C}" type="datetime1">
              <a:rPr lang="en-US" smtClean="0"/>
              <a:t>5/26/2024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C45B0-DDEE-41F9-8268-3D66AF82E457}" type="slidenum">
              <a:rPr lang="en-US" smtClean="0"/>
              <a:t>‹#›</a:t>
            </a:fld>
            <a:endParaRPr lang="en-US"/>
          </a:p>
        </p:txBody>
      </p:sp>
    </p:spTree>
    <p:extLst>
      <p:ext uri="{BB962C8B-B14F-4D97-AF65-F5344CB8AC3E}">
        <p14:creationId xmlns:p14="http://schemas.microsoft.com/office/powerpoint/2010/main" val="26010075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C45B0-DDEE-41F9-8268-3D66AF82E457}" type="slidenum">
              <a:rPr lang="en-US" smtClean="0"/>
              <a:t>2</a:t>
            </a:fld>
            <a:endParaRPr lang="en-US"/>
          </a:p>
        </p:txBody>
      </p:sp>
    </p:spTree>
    <p:extLst>
      <p:ext uri="{BB962C8B-B14F-4D97-AF65-F5344CB8AC3E}">
        <p14:creationId xmlns:p14="http://schemas.microsoft.com/office/powerpoint/2010/main" val="3876790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is </a:t>
            </a:r>
            <a:r>
              <a:rPr lang="en-US" b="0" i="1" dirty="0">
                <a:solidFill>
                  <a:srgbClr val="202122"/>
                </a:solidFill>
                <a:effectLst/>
                <a:highlight>
                  <a:srgbClr val="FFFFFF"/>
                </a:highlight>
                <a:latin typeface="Arial" panose="020B0604020202020204" pitchFamily="34" charset="0"/>
              </a:rPr>
              <a:t>Search Tool for the Retrieval of Interacting Genes/Proteins</a:t>
            </a:r>
            <a:endParaRPr lang="en-US" b="0" i="0" dirty="0">
              <a:solidFill>
                <a:srgbClr val="202122"/>
              </a:solidFill>
              <a:effectLst/>
              <a:highlight>
                <a:srgbClr val="FFFFFF"/>
              </a:highlight>
              <a:latin typeface="Arial" panose="020B0604020202020204" pitchFamily="34" charset="0"/>
            </a:endParaRPr>
          </a:p>
          <a:p>
            <a:r>
              <a:rPr lang="en-US" b="0" i="0" dirty="0">
                <a:solidFill>
                  <a:srgbClr val="202122"/>
                </a:solidFill>
                <a:effectLst/>
                <a:highlight>
                  <a:srgbClr val="FFFFFF"/>
                </a:highlight>
                <a:latin typeface="Arial" panose="020B0604020202020204" pitchFamily="34" charset="0"/>
              </a:rPr>
              <a:t>PPI are physical contacts between protein molecules as a result of biochemical events</a:t>
            </a:r>
            <a:endParaRPr lang="en-US" dirty="0"/>
          </a:p>
        </p:txBody>
      </p:sp>
      <p:sp>
        <p:nvSpPr>
          <p:cNvPr id="4" name="Slide Number Placeholder 3"/>
          <p:cNvSpPr>
            <a:spLocks noGrp="1"/>
          </p:cNvSpPr>
          <p:nvPr>
            <p:ph type="sldNum" sz="quarter" idx="5"/>
          </p:nvPr>
        </p:nvSpPr>
        <p:spPr/>
        <p:txBody>
          <a:bodyPr/>
          <a:lstStyle/>
          <a:p>
            <a:fld id="{5A1C45B0-DDEE-41F9-8268-3D66AF82E457}" type="slidenum">
              <a:rPr lang="en-US" smtClean="0"/>
              <a:t>17</a:t>
            </a:fld>
            <a:endParaRPr lang="en-US"/>
          </a:p>
        </p:txBody>
      </p:sp>
    </p:spTree>
    <p:extLst>
      <p:ext uri="{BB962C8B-B14F-4D97-AF65-F5344CB8AC3E}">
        <p14:creationId xmlns:p14="http://schemas.microsoft.com/office/powerpoint/2010/main" val="159681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C45B0-DDEE-41F9-8268-3D66AF82E457}" type="slidenum">
              <a:rPr lang="en-US" smtClean="0"/>
              <a:t>18</a:t>
            </a:fld>
            <a:endParaRPr lang="en-US"/>
          </a:p>
        </p:txBody>
      </p:sp>
    </p:spTree>
    <p:extLst>
      <p:ext uri="{BB962C8B-B14F-4D97-AF65-F5344CB8AC3E}">
        <p14:creationId xmlns:p14="http://schemas.microsoft.com/office/powerpoint/2010/main" val="125558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C45B0-DDEE-41F9-8268-3D66AF82E457}" type="slidenum">
              <a:rPr lang="en-US" smtClean="0"/>
              <a:t>24</a:t>
            </a:fld>
            <a:endParaRPr lang="en-US"/>
          </a:p>
        </p:txBody>
      </p:sp>
    </p:spTree>
    <p:extLst>
      <p:ext uri="{BB962C8B-B14F-4D97-AF65-F5344CB8AC3E}">
        <p14:creationId xmlns:p14="http://schemas.microsoft.com/office/powerpoint/2010/main" val="3486352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C45B0-DDEE-41F9-8268-3D66AF82E457}" type="slidenum">
              <a:rPr lang="en-US" smtClean="0"/>
              <a:t>8</a:t>
            </a:fld>
            <a:endParaRPr lang="en-US"/>
          </a:p>
        </p:txBody>
      </p:sp>
    </p:spTree>
    <p:extLst>
      <p:ext uri="{BB962C8B-B14F-4D97-AF65-F5344CB8AC3E}">
        <p14:creationId xmlns:p14="http://schemas.microsoft.com/office/powerpoint/2010/main" val="3574224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1C45B0-DDEE-41F9-8268-3D66AF82E457}" type="slidenum">
              <a:rPr lang="en-US" smtClean="0"/>
              <a:t>9</a:t>
            </a:fld>
            <a:endParaRPr lang="en-US"/>
          </a:p>
        </p:txBody>
      </p:sp>
    </p:spTree>
    <p:extLst>
      <p:ext uri="{BB962C8B-B14F-4D97-AF65-F5344CB8AC3E}">
        <p14:creationId xmlns:p14="http://schemas.microsoft.com/office/powerpoint/2010/main" val="3469311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False discovery rate FDR = FP / (FP + TP) = ratio of false positive classifications to total number of positive classifications</a:t>
            </a:r>
          </a:p>
          <a:p>
            <a:pPr marL="628650" lvl="1" indent="-171450">
              <a:buFont typeface="Arial" panose="020B0604020202020204" pitchFamily="34" charset="0"/>
              <a:buChar char="•"/>
            </a:pPr>
            <a:r>
              <a:rPr lang="en-US" dirty="0"/>
              <a:t>Total number of positive classifications includes both false positives and true positives</a:t>
            </a:r>
          </a:p>
          <a:p>
            <a:pPr marL="628650" lvl="1" indent="-171450">
              <a:buFont typeface="Arial" panose="020B0604020202020204" pitchFamily="34" charset="0"/>
              <a:buChar char="•"/>
            </a:pPr>
            <a:r>
              <a:rPr lang="en-US" dirty="0"/>
              <a:t>FDR adapts so that the same number of false positives will have different implications depending on the total number of discoveries</a:t>
            </a:r>
          </a:p>
          <a:p>
            <a:pPr marL="628650" lvl="1" indent="-171450">
              <a:buFont typeface="Arial" panose="020B0604020202020204" pitchFamily="34" charset="0"/>
              <a:buChar char="•"/>
            </a:pPr>
            <a:r>
              <a:rPr lang="en-US" dirty="0"/>
              <a:t>The number of false positives becomes more acceptable if we are also getting a lot more true positives</a:t>
            </a:r>
          </a:p>
          <a:p>
            <a:pPr marL="171450" lvl="0" indent="-171450">
              <a:buFont typeface="Arial" panose="020B0604020202020204" pitchFamily="34" charset="0"/>
              <a:buChar char="•"/>
            </a:pPr>
            <a:r>
              <a:rPr lang="en-US" dirty="0"/>
              <a:t>Gene modules - group of functionally related co-expressed genes, jointly contributes to a cellular phenotype or functional state</a:t>
            </a:r>
          </a:p>
        </p:txBody>
      </p:sp>
      <p:sp>
        <p:nvSpPr>
          <p:cNvPr id="4" name="Slide Number Placeholder 3"/>
          <p:cNvSpPr>
            <a:spLocks noGrp="1"/>
          </p:cNvSpPr>
          <p:nvPr>
            <p:ph type="sldNum" sz="quarter" idx="5"/>
          </p:nvPr>
        </p:nvSpPr>
        <p:spPr/>
        <p:txBody>
          <a:bodyPr/>
          <a:lstStyle/>
          <a:p>
            <a:fld id="{5A1C45B0-DDEE-41F9-8268-3D66AF82E457}" type="slidenum">
              <a:rPr lang="en-US" smtClean="0"/>
              <a:t>11</a:t>
            </a:fld>
            <a:endParaRPr lang="en-US"/>
          </a:p>
        </p:txBody>
      </p:sp>
    </p:spTree>
    <p:extLst>
      <p:ext uri="{BB962C8B-B14F-4D97-AF65-F5344CB8AC3E}">
        <p14:creationId xmlns:p14="http://schemas.microsoft.com/office/powerpoint/2010/main" val="3303870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False discovery rate FDR = FP / (FP + TP) = ratio of false positive classifications to total number of positive classifications</a:t>
            </a:r>
          </a:p>
          <a:p>
            <a:pPr marL="628650" lvl="1" indent="-171450">
              <a:buFont typeface="Arial" panose="020B0604020202020204" pitchFamily="34" charset="0"/>
              <a:buChar char="•"/>
            </a:pPr>
            <a:r>
              <a:rPr lang="en-US" dirty="0"/>
              <a:t>Total number of positive classifications includes both false positives and true positives</a:t>
            </a:r>
          </a:p>
          <a:p>
            <a:pPr marL="628650" lvl="1" indent="-171450">
              <a:buFont typeface="Arial" panose="020B0604020202020204" pitchFamily="34" charset="0"/>
              <a:buChar char="•"/>
            </a:pPr>
            <a:r>
              <a:rPr lang="en-US" dirty="0"/>
              <a:t>FDR adapts so that the same number of false positives will have different implications depending on the total number of discoveries</a:t>
            </a:r>
          </a:p>
          <a:p>
            <a:pPr marL="628650" lvl="1" indent="-171450">
              <a:buFont typeface="Arial" panose="020B0604020202020204" pitchFamily="34" charset="0"/>
              <a:buChar char="•"/>
            </a:pPr>
            <a:r>
              <a:rPr lang="en-US" dirty="0"/>
              <a:t>The number of false positives becomes more acceptable if we are also getting a lot more true positives</a:t>
            </a:r>
          </a:p>
          <a:p>
            <a:pPr marL="171450" lvl="0" indent="-171450">
              <a:buFont typeface="Arial" panose="020B0604020202020204" pitchFamily="34" charset="0"/>
              <a:buChar char="•"/>
            </a:pPr>
            <a:r>
              <a:rPr lang="en-US" dirty="0"/>
              <a:t>Gene modules - group of functionally related co-expressed genes, jointly contributes to a cellular phenotype or functional state</a:t>
            </a:r>
          </a:p>
        </p:txBody>
      </p:sp>
      <p:sp>
        <p:nvSpPr>
          <p:cNvPr id="4" name="Slide Number Placeholder 3"/>
          <p:cNvSpPr>
            <a:spLocks noGrp="1"/>
          </p:cNvSpPr>
          <p:nvPr>
            <p:ph type="sldNum" sz="quarter" idx="5"/>
          </p:nvPr>
        </p:nvSpPr>
        <p:spPr/>
        <p:txBody>
          <a:bodyPr/>
          <a:lstStyle/>
          <a:p>
            <a:fld id="{5A1C45B0-DDEE-41F9-8268-3D66AF82E457}" type="slidenum">
              <a:rPr lang="en-US" smtClean="0"/>
              <a:t>12</a:t>
            </a:fld>
            <a:endParaRPr lang="en-US"/>
          </a:p>
        </p:txBody>
      </p:sp>
    </p:spTree>
    <p:extLst>
      <p:ext uri="{BB962C8B-B14F-4D97-AF65-F5344CB8AC3E}">
        <p14:creationId xmlns:p14="http://schemas.microsoft.com/office/powerpoint/2010/main" val="2330225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 is the Pearson correlation coefficient which measures the linear correlation between two sets </a:t>
            </a:r>
            <a:r>
              <a:rPr lang="en-US"/>
              <a:t>of data</a:t>
            </a:r>
            <a:endParaRPr lang="en-US" dirty="0"/>
          </a:p>
          <a:p>
            <a:pPr marL="171450" indent="-171450">
              <a:buFont typeface="Arial" panose="020B0604020202020204" pitchFamily="34" charset="0"/>
              <a:buChar char="•"/>
            </a:pPr>
            <a:r>
              <a:rPr lang="en-US" dirty="0"/>
              <a:t>Heatmaps and volcano plots used to visualize modules</a:t>
            </a:r>
          </a:p>
          <a:p>
            <a:pPr marL="171450" indent="-171450">
              <a:buFont typeface="Arial" panose="020B0604020202020204" pitchFamily="34" charset="0"/>
              <a:buChar char="•"/>
            </a:pPr>
            <a:r>
              <a:rPr lang="en-US" dirty="0"/>
              <a:t>Venn diagrams used to visualize overlapping genes between modules</a:t>
            </a:r>
          </a:p>
        </p:txBody>
      </p:sp>
      <p:sp>
        <p:nvSpPr>
          <p:cNvPr id="4" name="Slide Number Placeholder 3"/>
          <p:cNvSpPr>
            <a:spLocks noGrp="1"/>
          </p:cNvSpPr>
          <p:nvPr>
            <p:ph type="sldNum" sz="quarter" idx="5"/>
          </p:nvPr>
        </p:nvSpPr>
        <p:spPr/>
        <p:txBody>
          <a:bodyPr/>
          <a:lstStyle/>
          <a:p>
            <a:fld id="{5A1C45B0-DDEE-41F9-8268-3D66AF82E457}" type="slidenum">
              <a:rPr lang="en-US" smtClean="0"/>
              <a:t>13</a:t>
            </a:fld>
            <a:endParaRPr lang="en-US"/>
          </a:p>
        </p:txBody>
      </p:sp>
    </p:spTree>
    <p:extLst>
      <p:ext uri="{BB962C8B-B14F-4D97-AF65-F5344CB8AC3E}">
        <p14:creationId xmlns:p14="http://schemas.microsoft.com/office/powerpoint/2010/main" val="2705972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annotation of 87 overlapping DEGs</a:t>
            </a:r>
          </a:p>
          <a:p>
            <a:r>
              <a:rPr lang="en-US" dirty="0"/>
              <a:t>GO </a:t>
            </a:r>
            <a:r>
              <a:rPr lang="en-US" dirty="0" err="1"/>
              <a:t>signifys</a:t>
            </a:r>
            <a:r>
              <a:rPr lang="en-US" dirty="0"/>
              <a:t> biological relevance of genes</a:t>
            </a:r>
          </a:p>
          <a:p>
            <a:r>
              <a:rPr lang="en-US" dirty="0"/>
              <a:t>SNARE binding - soluble N-ethylmaleimide sensitive factor attachment protein receptor</a:t>
            </a:r>
          </a:p>
        </p:txBody>
      </p:sp>
      <p:sp>
        <p:nvSpPr>
          <p:cNvPr id="4" name="Slide Number Placeholder 3"/>
          <p:cNvSpPr>
            <a:spLocks noGrp="1"/>
          </p:cNvSpPr>
          <p:nvPr>
            <p:ph type="sldNum" sz="quarter" idx="5"/>
          </p:nvPr>
        </p:nvSpPr>
        <p:spPr/>
        <p:txBody>
          <a:bodyPr/>
          <a:lstStyle/>
          <a:p>
            <a:fld id="{5A1C45B0-DDEE-41F9-8268-3D66AF82E457}" type="slidenum">
              <a:rPr lang="en-US" smtClean="0"/>
              <a:t>14</a:t>
            </a:fld>
            <a:endParaRPr lang="en-US"/>
          </a:p>
        </p:txBody>
      </p:sp>
    </p:spTree>
    <p:extLst>
      <p:ext uri="{BB962C8B-B14F-4D97-AF65-F5344CB8AC3E}">
        <p14:creationId xmlns:p14="http://schemas.microsoft.com/office/powerpoint/2010/main" val="2369272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KEGG integrates genomic, chemical, and systematic functional information to connect genomes and biological processes</a:t>
            </a:r>
          </a:p>
        </p:txBody>
      </p:sp>
      <p:sp>
        <p:nvSpPr>
          <p:cNvPr id="4" name="Slide Number Placeholder 3"/>
          <p:cNvSpPr>
            <a:spLocks noGrp="1"/>
          </p:cNvSpPr>
          <p:nvPr>
            <p:ph type="sldNum" sz="quarter" idx="5"/>
          </p:nvPr>
        </p:nvSpPr>
        <p:spPr/>
        <p:txBody>
          <a:bodyPr/>
          <a:lstStyle/>
          <a:p>
            <a:fld id="{5A1C45B0-DDEE-41F9-8268-3D66AF82E457}" type="slidenum">
              <a:rPr lang="en-US" smtClean="0"/>
              <a:t>15</a:t>
            </a:fld>
            <a:endParaRPr lang="en-US"/>
          </a:p>
        </p:txBody>
      </p:sp>
    </p:spTree>
    <p:extLst>
      <p:ext uri="{BB962C8B-B14F-4D97-AF65-F5344CB8AC3E}">
        <p14:creationId xmlns:p14="http://schemas.microsoft.com/office/powerpoint/2010/main" val="111873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is </a:t>
            </a:r>
            <a:r>
              <a:rPr lang="en-US" b="0" i="1" dirty="0">
                <a:solidFill>
                  <a:srgbClr val="202122"/>
                </a:solidFill>
                <a:effectLst/>
                <a:highlight>
                  <a:srgbClr val="FFFFFF"/>
                </a:highlight>
                <a:latin typeface="Arial" panose="020B0604020202020204" pitchFamily="34" charset="0"/>
              </a:rPr>
              <a:t>Search Tool for the Retrieval of Interacting Genes/Proteins</a:t>
            </a:r>
            <a:endParaRPr lang="en-US" b="0" i="0" dirty="0">
              <a:solidFill>
                <a:srgbClr val="202122"/>
              </a:solidFill>
              <a:effectLst/>
              <a:highlight>
                <a:srgbClr val="FFFFFF"/>
              </a:highlight>
              <a:latin typeface="Arial" panose="020B0604020202020204" pitchFamily="34" charset="0"/>
            </a:endParaRPr>
          </a:p>
          <a:p>
            <a:r>
              <a:rPr lang="en-US" b="0" i="0" dirty="0">
                <a:solidFill>
                  <a:srgbClr val="202122"/>
                </a:solidFill>
                <a:effectLst/>
                <a:highlight>
                  <a:srgbClr val="FFFFFF"/>
                </a:highlight>
                <a:latin typeface="Arial" panose="020B0604020202020204" pitchFamily="34" charset="0"/>
              </a:rPr>
              <a:t>PPI are physical contacts between protein molecules as a result of biochemical events</a:t>
            </a:r>
            <a:endParaRPr lang="en-US" dirty="0"/>
          </a:p>
        </p:txBody>
      </p:sp>
      <p:sp>
        <p:nvSpPr>
          <p:cNvPr id="4" name="Slide Number Placeholder 3"/>
          <p:cNvSpPr>
            <a:spLocks noGrp="1"/>
          </p:cNvSpPr>
          <p:nvPr>
            <p:ph type="sldNum" sz="quarter" idx="5"/>
          </p:nvPr>
        </p:nvSpPr>
        <p:spPr/>
        <p:txBody>
          <a:bodyPr/>
          <a:lstStyle/>
          <a:p>
            <a:fld id="{5A1C45B0-DDEE-41F9-8268-3D66AF82E457}" type="slidenum">
              <a:rPr lang="en-US" smtClean="0"/>
              <a:t>16</a:t>
            </a:fld>
            <a:endParaRPr lang="en-US"/>
          </a:p>
        </p:txBody>
      </p:sp>
    </p:spTree>
    <p:extLst>
      <p:ext uri="{BB962C8B-B14F-4D97-AF65-F5344CB8AC3E}">
        <p14:creationId xmlns:p14="http://schemas.microsoft.com/office/powerpoint/2010/main" val="3703240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B1EDA-D3C1-73F1-6994-27ABC1ECC2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E61F50-601F-71A1-60B0-044E7E68B04F}"/>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908D70-1257-FAA4-907D-9481858E4C57}"/>
              </a:ext>
            </a:extLst>
          </p:cNvPr>
          <p:cNvSpPr>
            <a:spLocks noGrp="1"/>
          </p:cNvSpPr>
          <p:nvPr>
            <p:ph type="dt" sz="half" idx="10"/>
          </p:nvPr>
        </p:nvSpPr>
        <p:spPr/>
        <p:txBody>
          <a:bodyPr/>
          <a:lstStyle/>
          <a:p>
            <a:fld id="{D3A32BA1-B25E-48B8-B5EF-BC92947700F6}" type="datetime1">
              <a:rPr lang="en-US" smtClean="0"/>
              <a:t>5/26/2024</a:t>
            </a:fld>
            <a:endParaRPr lang="en-US"/>
          </a:p>
        </p:txBody>
      </p:sp>
      <p:sp>
        <p:nvSpPr>
          <p:cNvPr id="5" name="Footer Placeholder 4">
            <a:extLst>
              <a:ext uri="{FF2B5EF4-FFF2-40B4-BE49-F238E27FC236}">
                <a16:creationId xmlns:a16="http://schemas.microsoft.com/office/drawing/2014/main" id="{42DCD858-F61A-3C1C-94E4-FB100ECC2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44FAF-97CA-57E2-A3EA-FBFAEEAF22C7}"/>
              </a:ext>
            </a:extLst>
          </p:cNvPr>
          <p:cNvSpPr>
            <a:spLocks noGrp="1"/>
          </p:cNvSpPr>
          <p:nvPr>
            <p:ph type="sldNum" sz="quarter" idx="12"/>
          </p:nvPr>
        </p:nvSpPr>
        <p:spPr>
          <a:xfrm>
            <a:off x="11472170" y="6294145"/>
            <a:ext cx="719830" cy="365125"/>
          </a:xfrm>
        </p:spPr>
        <p:txBody>
          <a:bodyPr/>
          <a:lstStyle>
            <a:lvl1pPr>
              <a:defRPr sz="2400"/>
            </a:lvl1pPr>
          </a:lstStyle>
          <a:p>
            <a:fld id="{A66D5C35-5E47-4471-9DCD-7E839D3518EC}" type="slidenum">
              <a:rPr lang="en-US" smtClean="0"/>
              <a:pPr/>
              <a:t>‹#›</a:t>
            </a:fld>
            <a:endParaRPr lang="en-US" dirty="0"/>
          </a:p>
        </p:txBody>
      </p:sp>
    </p:spTree>
    <p:extLst>
      <p:ext uri="{BB962C8B-B14F-4D97-AF65-F5344CB8AC3E}">
        <p14:creationId xmlns:p14="http://schemas.microsoft.com/office/powerpoint/2010/main" val="50411841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92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B2DD3-F2B0-17C0-BD1A-1B447181F7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9B6FD5-D722-BFC5-22F3-6A4B5CE392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7E3DC-3166-D078-F8F7-17682D4F5B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C6CF82-47C6-4892-8B26-14032BADF6F0}" type="datetime1">
              <a:rPr lang="en-US" smtClean="0"/>
              <a:t>5/26/2024</a:t>
            </a:fld>
            <a:endParaRPr lang="en-US"/>
          </a:p>
        </p:txBody>
      </p:sp>
      <p:sp>
        <p:nvSpPr>
          <p:cNvPr id="5" name="Footer Placeholder 4">
            <a:extLst>
              <a:ext uri="{FF2B5EF4-FFF2-40B4-BE49-F238E27FC236}">
                <a16:creationId xmlns:a16="http://schemas.microsoft.com/office/drawing/2014/main" id="{8D948090-BFE6-97CC-E4A9-89129FC710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628B9DB-F270-3F2F-409A-91D77BD246D6}"/>
              </a:ext>
            </a:extLst>
          </p:cNvPr>
          <p:cNvSpPr>
            <a:spLocks noGrp="1"/>
          </p:cNvSpPr>
          <p:nvPr>
            <p:ph type="sldNum" sz="quarter" idx="4"/>
          </p:nvPr>
        </p:nvSpPr>
        <p:spPr>
          <a:xfrm>
            <a:off x="10031766" y="6356350"/>
            <a:ext cx="1322033" cy="365125"/>
          </a:xfrm>
          <a:prstGeom prst="rect">
            <a:avLst/>
          </a:prstGeom>
        </p:spPr>
        <p:txBody>
          <a:bodyPr vert="horz" lIns="91440" tIns="45720" rIns="91440" bIns="45720" rtlCol="0" anchor="ctr"/>
          <a:lstStyle>
            <a:lvl1pPr algn="l">
              <a:defRPr sz="2000" b="1" i="0" baseline="0">
                <a:solidFill>
                  <a:schemeClr val="tx1"/>
                </a:solidFill>
              </a:defRPr>
            </a:lvl1pPr>
          </a:lstStyle>
          <a:p>
            <a:fld id="{A66D5C35-5E47-4471-9DCD-7E839D3518EC}" type="slidenum">
              <a:rPr lang="en-US" smtClean="0"/>
              <a:pPr/>
              <a:t>‹#›</a:t>
            </a:fld>
            <a:endParaRPr lang="en-US" dirty="0"/>
          </a:p>
        </p:txBody>
      </p:sp>
    </p:spTree>
    <p:extLst>
      <p:ext uri="{BB962C8B-B14F-4D97-AF65-F5344CB8AC3E}">
        <p14:creationId xmlns:p14="http://schemas.microsoft.com/office/powerpoint/2010/main" val="305535176"/>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AA38A6-657C-E728-4A6C-7233A6E46F7F}"/>
              </a:ext>
            </a:extLst>
          </p:cNvPr>
          <p:cNvSpPr>
            <a:spLocks noGrp="1"/>
          </p:cNvSpPr>
          <p:nvPr>
            <p:ph type="title"/>
          </p:nvPr>
        </p:nvSpPr>
        <p:spPr>
          <a:xfrm>
            <a:off x="1979236" y="625642"/>
            <a:ext cx="8233528" cy="2396690"/>
          </a:xfrm>
        </p:spPr>
        <p:txBody>
          <a:bodyPr>
            <a:noAutofit/>
          </a:bodyPr>
          <a:lstStyle/>
          <a:p>
            <a:pPr algn="ctr"/>
            <a:r>
              <a:rPr lang="en-US" sz="2900" dirty="0">
                <a:solidFill>
                  <a:schemeClr val="bg1"/>
                </a:solidFill>
              </a:rPr>
              <a:t>Identification and preliminary analysis of hub genes associated with bladder cancer progression by comprehensive bioinformatics analysis</a:t>
            </a:r>
            <a:r>
              <a:rPr lang="en-US" sz="2900" baseline="30000" dirty="0">
                <a:solidFill>
                  <a:schemeClr val="bg1"/>
                </a:solidFill>
              </a:rPr>
              <a:t>1</a:t>
            </a:r>
            <a:br>
              <a:rPr lang="en-US" sz="2900" baseline="30000" dirty="0">
                <a:solidFill>
                  <a:schemeClr val="bg1"/>
                </a:solidFill>
              </a:rPr>
            </a:br>
            <a:br>
              <a:rPr lang="en-US" sz="2400" baseline="30000" dirty="0">
                <a:solidFill>
                  <a:schemeClr val="bg1"/>
                </a:solidFill>
              </a:rPr>
            </a:br>
            <a:r>
              <a:rPr lang="en-US" sz="2400" baseline="30000" dirty="0">
                <a:solidFill>
                  <a:schemeClr val="bg1"/>
                </a:solidFill>
              </a:rPr>
              <a:t>Han Wang, Junjie Liu, </a:t>
            </a:r>
            <a:r>
              <a:rPr lang="en-US" sz="2400" baseline="30000" dirty="0" err="1">
                <a:solidFill>
                  <a:schemeClr val="bg1"/>
                </a:solidFill>
              </a:rPr>
              <a:t>Yanyan</a:t>
            </a:r>
            <a:r>
              <a:rPr lang="en-US" sz="2400" baseline="30000" dirty="0">
                <a:solidFill>
                  <a:schemeClr val="bg1"/>
                </a:solidFill>
              </a:rPr>
              <a:t> Lou, Yang Liu, </a:t>
            </a:r>
            <a:r>
              <a:rPr lang="en-US" sz="2400" baseline="30000" dirty="0" err="1">
                <a:solidFill>
                  <a:schemeClr val="bg1"/>
                </a:solidFill>
              </a:rPr>
              <a:t>Jieqing</a:t>
            </a:r>
            <a:r>
              <a:rPr lang="en-US" sz="2400" baseline="30000" dirty="0">
                <a:solidFill>
                  <a:schemeClr val="bg1"/>
                </a:solidFill>
              </a:rPr>
              <a:t> Chen, </a:t>
            </a:r>
            <a:r>
              <a:rPr lang="en-US" sz="2400" baseline="30000" dirty="0" err="1">
                <a:solidFill>
                  <a:schemeClr val="bg1"/>
                </a:solidFill>
              </a:rPr>
              <a:t>Xinhui</a:t>
            </a:r>
            <a:r>
              <a:rPr lang="en-US" sz="2400" baseline="30000" dirty="0">
                <a:solidFill>
                  <a:schemeClr val="bg1"/>
                </a:solidFill>
              </a:rPr>
              <a:t> Liao, </a:t>
            </a:r>
            <a:r>
              <a:rPr lang="en-US" sz="2400" baseline="30000" dirty="0" err="1">
                <a:solidFill>
                  <a:schemeClr val="bg1"/>
                </a:solidFill>
              </a:rPr>
              <a:t>Xiuming</a:t>
            </a:r>
            <a:r>
              <a:rPr lang="en-US" sz="2400" baseline="30000" dirty="0">
                <a:solidFill>
                  <a:schemeClr val="bg1"/>
                </a:solidFill>
              </a:rPr>
              <a:t> Zhang, Chengzhi Zhou, </a:t>
            </a:r>
            <a:r>
              <a:rPr lang="en-US" sz="2400" baseline="30000" dirty="0" err="1">
                <a:solidFill>
                  <a:schemeClr val="bg1"/>
                </a:solidFill>
              </a:rPr>
              <a:t>Hongbing</a:t>
            </a:r>
            <a:r>
              <a:rPr lang="en-US" sz="2400" baseline="30000" dirty="0">
                <a:solidFill>
                  <a:schemeClr val="bg1"/>
                </a:solidFill>
              </a:rPr>
              <a:t> Mei &amp; Aifa Tang, Scientific Reports, 2024</a:t>
            </a:r>
            <a:br>
              <a:rPr lang="en-US" sz="2400" baseline="30000" dirty="0">
                <a:solidFill>
                  <a:schemeClr val="bg1"/>
                </a:solidFill>
              </a:rPr>
            </a:br>
            <a:br>
              <a:rPr lang="en-US" sz="2900" baseline="30000" dirty="0">
                <a:solidFill>
                  <a:schemeClr val="bg1"/>
                </a:solidFill>
              </a:rPr>
            </a:br>
            <a:endParaRPr lang="en-US" sz="2900" baseline="30000" dirty="0">
              <a:solidFill>
                <a:srgbClr val="FFFFFF"/>
              </a:solidFill>
            </a:endParaRPr>
          </a:p>
        </p:txBody>
      </p:sp>
      <p:sp>
        <p:nvSpPr>
          <p:cNvPr id="5" name="Content Placeholder 4">
            <a:extLst>
              <a:ext uri="{FF2B5EF4-FFF2-40B4-BE49-F238E27FC236}">
                <a16:creationId xmlns:a16="http://schemas.microsoft.com/office/drawing/2014/main" id="{E4E561D6-7CD3-4E3B-15C8-30720F6E0531}"/>
              </a:ext>
            </a:extLst>
          </p:cNvPr>
          <p:cNvSpPr>
            <a:spLocks noGrp="1"/>
          </p:cNvSpPr>
          <p:nvPr>
            <p:ph idx="1"/>
          </p:nvPr>
        </p:nvSpPr>
        <p:spPr>
          <a:xfrm>
            <a:off x="862160" y="3429000"/>
            <a:ext cx="10467680" cy="2213966"/>
          </a:xfrm>
        </p:spPr>
        <p:txBody>
          <a:bodyPr vert="horz" lIns="91440" tIns="45720" rIns="91440" bIns="45720" rtlCol="0" anchor="t">
            <a:normAutofit/>
          </a:bodyPr>
          <a:lstStyle/>
          <a:p>
            <a:pPr marL="0" indent="0" algn="ctr">
              <a:buNone/>
            </a:pPr>
            <a:r>
              <a:rPr lang="en-US" sz="2400" dirty="0">
                <a:solidFill>
                  <a:schemeClr val="accent1">
                    <a:lumMod val="40000"/>
                    <a:lumOff val="60000"/>
                  </a:schemeClr>
                </a:solidFill>
              </a:rPr>
              <a:t>Presentation by Adam Cankaya</a:t>
            </a:r>
            <a:br>
              <a:rPr lang="en-US" sz="2400" dirty="0"/>
            </a:br>
            <a:r>
              <a:rPr lang="en-US" sz="2400" dirty="0">
                <a:solidFill>
                  <a:schemeClr val="accent1">
                    <a:lumMod val="40000"/>
                    <a:lumOff val="60000"/>
                  </a:schemeClr>
                </a:solidFill>
              </a:rPr>
              <a:t>acankaya2017@fau.edu</a:t>
            </a:r>
            <a:br>
              <a:rPr lang="en-US" sz="2400" dirty="0"/>
            </a:br>
            <a:r>
              <a:rPr lang="en-US" sz="2400" dirty="0">
                <a:solidFill>
                  <a:schemeClr val="accent1">
                    <a:lumMod val="40000"/>
                    <a:lumOff val="60000"/>
                  </a:schemeClr>
                </a:solidFill>
              </a:rPr>
              <a:t>Florida Atlantic University</a:t>
            </a:r>
            <a:br>
              <a:rPr lang="en-US" sz="2400" dirty="0"/>
            </a:br>
            <a:r>
              <a:rPr lang="en-US" sz="2400" dirty="0">
                <a:solidFill>
                  <a:schemeClr val="accent1">
                    <a:lumMod val="40000"/>
                    <a:lumOff val="60000"/>
                  </a:schemeClr>
                </a:solidFill>
              </a:rPr>
              <a:t>Department of Electrical Engineering and Computer Science</a:t>
            </a:r>
            <a:br>
              <a:rPr lang="en-US" sz="2400" dirty="0"/>
            </a:br>
            <a:r>
              <a:rPr lang="en-US" sz="2400" dirty="0">
                <a:solidFill>
                  <a:schemeClr val="accent1">
                    <a:lumMod val="40000"/>
                    <a:lumOff val="60000"/>
                  </a:schemeClr>
                </a:solidFill>
              </a:rPr>
              <a:t>COT 6900 Independent Study, Summer 2024</a:t>
            </a:r>
          </a:p>
        </p:txBody>
      </p:sp>
      <p:sp>
        <p:nvSpPr>
          <p:cNvPr id="2" name="Slide Number Placeholder 1">
            <a:extLst>
              <a:ext uri="{FF2B5EF4-FFF2-40B4-BE49-F238E27FC236}">
                <a16:creationId xmlns:a16="http://schemas.microsoft.com/office/drawing/2014/main" id="{7B8E2343-55B4-636D-AA1C-1D49BFD9AC60}"/>
              </a:ext>
            </a:extLst>
          </p:cNvPr>
          <p:cNvSpPr>
            <a:spLocks noGrp="1"/>
          </p:cNvSpPr>
          <p:nvPr>
            <p:ph type="sldNum" sz="quarter" idx="12"/>
          </p:nvPr>
        </p:nvSpPr>
        <p:spPr/>
        <p:txBody>
          <a:bodyPr/>
          <a:lstStyle/>
          <a:p>
            <a:fld id="{A66D5C35-5E47-4471-9DCD-7E839D3518EC}" type="slidenum">
              <a:rPr lang="en-US" smtClean="0"/>
              <a:t>1</a:t>
            </a:fld>
            <a:endParaRPr lang="en-US" dirty="0"/>
          </a:p>
        </p:txBody>
      </p:sp>
    </p:spTree>
    <p:extLst>
      <p:ext uri="{BB962C8B-B14F-4D97-AF65-F5344CB8AC3E}">
        <p14:creationId xmlns:p14="http://schemas.microsoft.com/office/powerpoint/2010/main" val="1051830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06B1A6-61CE-9DDB-4400-69F62A5F8331}"/>
              </a:ext>
            </a:extLst>
          </p:cNvPr>
          <p:cNvSpPr>
            <a:spLocks noGrp="1"/>
          </p:cNvSpPr>
          <p:nvPr>
            <p:ph type="title"/>
          </p:nvPr>
        </p:nvSpPr>
        <p:spPr>
          <a:xfrm>
            <a:off x="838200" y="948668"/>
            <a:ext cx="10515600" cy="825984"/>
          </a:xfrm>
        </p:spPr>
        <p:txBody>
          <a:bodyPr/>
          <a:lstStyle/>
          <a:p>
            <a:r>
              <a:rPr lang="en-US" dirty="0"/>
              <a:t>Step 1 – RNA profile data</a:t>
            </a:r>
          </a:p>
        </p:txBody>
      </p:sp>
      <p:sp>
        <p:nvSpPr>
          <p:cNvPr id="5" name="Content Placeholder 4">
            <a:extLst>
              <a:ext uri="{FF2B5EF4-FFF2-40B4-BE49-F238E27FC236}">
                <a16:creationId xmlns:a16="http://schemas.microsoft.com/office/drawing/2014/main" id="{859C8A59-8651-F11C-2863-ECCD7C7B0919}"/>
              </a:ext>
            </a:extLst>
          </p:cNvPr>
          <p:cNvSpPr>
            <a:spLocks noGrp="1"/>
          </p:cNvSpPr>
          <p:nvPr>
            <p:ph idx="1"/>
          </p:nvPr>
        </p:nvSpPr>
        <p:spPr>
          <a:xfrm>
            <a:off x="1176648" y="1984377"/>
            <a:ext cx="9443813" cy="3624509"/>
          </a:xfrm>
        </p:spPr>
        <p:txBody>
          <a:bodyPr>
            <a:normAutofit/>
          </a:bodyPr>
          <a:lstStyle/>
          <a:p>
            <a:r>
              <a:rPr lang="en-US" dirty="0"/>
              <a:t>The Cancer Genome Atlas – </a:t>
            </a:r>
            <a:r>
              <a:rPr lang="en-US" b="1" dirty="0"/>
              <a:t>TCGA</a:t>
            </a:r>
          </a:p>
          <a:p>
            <a:pPr lvl="1"/>
            <a:r>
              <a:rPr lang="en-US" dirty="0"/>
              <a:t>Data from 414 BC samples, 19 normal tissue samples</a:t>
            </a:r>
          </a:p>
          <a:p>
            <a:pPr lvl="1"/>
            <a:r>
              <a:rPr lang="en-US" dirty="0"/>
              <a:t>Data covers 14,830 genes (genes with count per million &gt; 1)</a:t>
            </a:r>
            <a:br>
              <a:rPr lang="en-US" dirty="0"/>
            </a:br>
            <a:endParaRPr lang="en-US" dirty="0"/>
          </a:p>
          <a:p>
            <a:r>
              <a:rPr lang="en-US" dirty="0"/>
              <a:t>Gene Expression Omnibus – </a:t>
            </a:r>
            <a:r>
              <a:rPr lang="en-US" b="1" dirty="0"/>
              <a:t>GEO</a:t>
            </a:r>
            <a:endParaRPr lang="en-US" dirty="0"/>
          </a:p>
          <a:p>
            <a:pPr lvl="1"/>
            <a:r>
              <a:rPr lang="en-US" dirty="0"/>
              <a:t>Data from 165 BC samples, 9 normal tissue samples</a:t>
            </a:r>
          </a:p>
          <a:p>
            <a:pPr lvl="1"/>
            <a:r>
              <a:rPr lang="en-US" dirty="0"/>
              <a:t>Data covers 24,324 genes</a:t>
            </a:r>
          </a:p>
        </p:txBody>
      </p:sp>
      <p:sp>
        <p:nvSpPr>
          <p:cNvPr id="2" name="Slide Number Placeholder 1">
            <a:extLst>
              <a:ext uri="{FF2B5EF4-FFF2-40B4-BE49-F238E27FC236}">
                <a16:creationId xmlns:a16="http://schemas.microsoft.com/office/drawing/2014/main" id="{D36C6325-72CF-B6F5-744D-4EC935B60C2D}"/>
              </a:ext>
            </a:extLst>
          </p:cNvPr>
          <p:cNvSpPr>
            <a:spLocks noGrp="1"/>
          </p:cNvSpPr>
          <p:nvPr>
            <p:ph type="sldNum" sz="quarter" idx="12"/>
          </p:nvPr>
        </p:nvSpPr>
        <p:spPr/>
        <p:txBody>
          <a:bodyPr/>
          <a:lstStyle/>
          <a:p>
            <a:fld id="{A66D5C35-5E47-4471-9DCD-7E839D3518EC}" type="slidenum">
              <a:rPr lang="en-US" smtClean="0"/>
              <a:t>10</a:t>
            </a:fld>
            <a:endParaRPr lang="en-US" dirty="0"/>
          </a:p>
        </p:txBody>
      </p:sp>
    </p:spTree>
    <p:extLst>
      <p:ext uri="{BB962C8B-B14F-4D97-AF65-F5344CB8AC3E}">
        <p14:creationId xmlns:p14="http://schemas.microsoft.com/office/powerpoint/2010/main" val="3286150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06B1A6-61CE-9DDB-4400-69F62A5F8331}"/>
              </a:ext>
            </a:extLst>
          </p:cNvPr>
          <p:cNvSpPr>
            <a:spLocks noGrp="1"/>
          </p:cNvSpPr>
          <p:nvPr>
            <p:ph type="title"/>
          </p:nvPr>
        </p:nvSpPr>
        <p:spPr>
          <a:xfrm>
            <a:off x="838200" y="948668"/>
            <a:ext cx="10515600" cy="825984"/>
          </a:xfrm>
        </p:spPr>
        <p:txBody>
          <a:bodyPr/>
          <a:lstStyle/>
          <a:p>
            <a:r>
              <a:rPr lang="en-US" dirty="0"/>
              <a:t>Step 2 – Identify DEGs</a:t>
            </a:r>
          </a:p>
        </p:txBody>
      </p:sp>
      <p:sp>
        <p:nvSpPr>
          <p:cNvPr id="5" name="Content Placeholder 4">
            <a:extLst>
              <a:ext uri="{FF2B5EF4-FFF2-40B4-BE49-F238E27FC236}">
                <a16:creationId xmlns:a16="http://schemas.microsoft.com/office/drawing/2014/main" id="{859C8A59-8651-F11C-2863-ECCD7C7B0919}"/>
              </a:ext>
            </a:extLst>
          </p:cNvPr>
          <p:cNvSpPr>
            <a:spLocks noGrp="1"/>
          </p:cNvSpPr>
          <p:nvPr>
            <p:ph idx="1"/>
          </p:nvPr>
        </p:nvSpPr>
        <p:spPr>
          <a:xfrm>
            <a:off x="1336039" y="1761144"/>
            <a:ext cx="9645149" cy="3624509"/>
          </a:xfrm>
        </p:spPr>
        <p:txBody>
          <a:bodyPr>
            <a:normAutofit fontScale="70000" lnSpcReduction="20000"/>
          </a:bodyPr>
          <a:lstStyle/>
          <a:p>
            <a:r>
              <a:rPr lang="en-US" dirty="0"/>
              <a:t>R packages </a:t>
            </a:r>
            <a:r>
              <a:rPr lang="en-US" i="1" dirty="0" err="1"/>
              <a:t>edgeR</a:t>
            </a:r>
            <a:r>
              <a:rPr lang="en-US" dirty="0"/>
              <a:t> and </a:t>
            </a:r>
            <a:r>
              <a:rPr lang="en-US" i="1" dirty="0" err="1"/>
              <a:t>limma</a:t>
            </a:r>
            <a:r>
              <a:rPr lang="en-US" dirty="0"/>
              <a:t> identify differentially expressed genes between cancer and normal tissue</a:t>
            </a:r>
          </a:p>
          <a:p>
            <a:pPr lvl="1"/>
            <a:r>
              <a:rPr lang="en-US" dirty="0"/>
              <a:t>|log FC| &gt; 1.0 , log fold change value indicates overexpression</a:t>
            </a:r>
          </a:p>
          <a:p>
            <a:pPr lvl="1"/>
            <a:r>
              <a:rPr lang="en-US" dirty="0"/>
              <a:t>adjusted P &lt; 0.05, indicates a &lt;5% false discovery rate</a:t>
            </a:r>
          </a:p>
          <a:p>
            <a:endParaRPr lang="en-US" dirty="0"/>
          </a:p>
          <a:p>
            <a:r>
              <a:rPr lang="en-US" dirty="0"/>
              <a:t>R package </a:t>
            </a:r>
            <a:r>
              <a:rPr lang="en-US" i="1" dirty="0"/>
              <a:t>WGCNA</a:t>
            </a:r>
            <a:r>
              <a:rPr lang="en-US" dirty="0"/>
              <a:t> builds weighted co-expression networks</a:t>
            </a:r>
          </a:p>
          <a:p>
            <a:pPr lvl="1"/>
            <a:r>
              <a:rPr lang="en-US" dirty="0"/>
              <a:t>Captures both positive and negative correlations between genes</a:t>
            </a:r>
          </a:p>
          <a:p>
            <a:pPr lvl="1"/>
            <a:r>
              <a:rPr lang="en-US" dirty="0"/>
              <a:t>Creates hierarchical tree with branches representing gene modules</a:t>
            </a:r>
          </a:p>
          <a:p>
            <a:pPr lvl="1"/>
            <a:r>
              <a:rPr lang="en-US" dirty="0">
                <a:solidFill>
                  <a:srgbClr val="FF0000"/>
                </a:solidFill>
              </a:rPr>
              <a:t>Scale-free network</a:t>
            </a:r>
          </a:p>
          <a:p>
            <a:pPr lvl="1"/>
            <a:r>
              <a:rPr lang="en-US" dirty="0">
                <a:solidFill>
                  <a:srgbClr val="FF0000"/>
                </a:solidFill>
              </a:rPr>
              <a:t>Optimal powers of 3 and 9</a:t>
            </a:r>
          </a:p>
          <a:p>
            <a:endParaRPr lang="en-US" dirty="0"/>
          </a:p>
          <a:p>
            <a:r>
              <a:rPr lang="en-US" dirty="0"/>
              <a:t>Two modules with highest positive correlation in normal and tumor groups selected for further analysis</a:t>
            </a:r>
          </a:p>
          <a:p>
            <a:pPr lvl="1"/>
            <a:endParaRPr lang="en-US" dirty="0"/>
          </a:p>
        </p:txBody>
      </p:sp>
      <p:sp>
        <p:nvSpPr>
          <p:cNvPr id="2" name="Slide Number Placeholder 1">
            <a:extLst>
              <a:ext uri="{FF2B5EF4-FFF2-40B4-BE49-F238E27FC236}">
                <a16:creationId xmlns:a16="http://schemas.microsoft.com/office/drawing/2014/main" id="{D36C6325-72CF-B6F5-744D-4EC935B60C2D}"/>
              </a:ext>
            </a:extLst>
          </p:cNvPr>
          <p:cNvSpPr>
            <a:spLocks noGrp="1"/>
          </p:cNvSpPr>
          <p:nvPr>
            <p:ph type="sldNum" sz="quarter" idx="12"/>
          </p:nvPr>
        </p:nvSpPr>
        <p:spPr/>
        <p:txBody>
          <a:bodyPr/>
          <a:lstStyle/>
          <a:p>
            <a:fld id="{A66D5C35-5E47-4471-9DCD-7E839D3518EC}" type="slidenum">
              <a:rPr lang="en-US" smtClean="0"/>
              <a:t>11</a:t>
            </a:fld>
            <a:endParaRPr lang="en-US" dirty="0"/>
          </a:p>
        </p:txBody>
      </p:sp>
    </p:spTree>
    <p:extLst>
      <p:ext uri="{BB962C8B-B14F-4D97-AF65-F5344CB8AC3E}">
        <p14:creationId xmlns:p14="http://schemas.microsoft.com/office/powerpoint/2010/main" val="159438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06B1A6-61CE-9DDB-4400-69F62A5F8331}"/>
              </a:ext>
            </a:extLst>
          </p:cNvPr>
          <p:cNvSpPr>
            <a:spLocks noGrp="1"/>
          </p:cNvSpPr>
          <p:nvPr>
            <p:ph type="title"/>
          </p:nvPr>
        </p:nvSpPr>
        <p:spPr>
          <a:xfrm>
            <a:off x="838200" y="948668"/>
            <a:ext cx="10515600" cy="825984"/>
          </a:xfrm>
        </p:spPr>
        <p:txBody>
          <a:bodyPr/>
          <a:lstStyle/>
          <a:p>
            <a:r>
              <a:rPr lang="en-US" dirty="0"/>
              <a:t>Step 2 – Identify DEGs</a:t>
            </a:r>
          </a:p>
        </p:txBody>
      </p:sp>
      <p:sp>
        <p:nvSpPr>
          <p:cNvPr id="5" name="Content Placeholder 4">
            <a:extLst>
              <a:ext uri="{FF2B5EF4-FFF2-40B4-BE49-F238E27FC236}">
                <a16:creationId xmlns:a16="http://schemas.microsoft.com/office/drawing/2014/main" id="{859C8A59-8651-F11C-2863-ECCD7C7B0919}"/>
              </a:ext>
            </a:extLst>
          </p:cNvPr>
          <p:cNvSpPr>
            <a:spLocks noGrp="1"/>
          </p:cNvSpPr>
          <p:nvPr>
            <p:ph idx="1"/>
          </p:nvPr>
        </p:nvSpPr>
        <p:spPr>
          <a:xfrm>
            <a:off x="1336039" y="1761144"/>
            <a:ext cx="9645149" cy="3624509"/>
          </a:xfrm>
        </p:spPr>
        <p:txBody>
          <a:bodyPr>
            <a:normAutofit fontScale="70000" lnSpcReduction="20000"/>
          </a:bodyPr>
          <a:lstStyle/>
          <a:p>
            <a:r>
              <a:rPr lang="en-US" dirty="0"/>
              <a:t>R packages </a:t>
            </a:r>
            <a:r>
              <a:rPr lang="en-US" i="1" dirty="0" err="1"/>
              <a:t>edgeR</a:t>
            </a:r>
            <a:r>
              <a:rPr lang="en-US" dirty="0"/>
              <a:t> and </a:t>
            </a:r>
            <a:r>
              <a:rPr lang="en-US" i="1" dirty="0" err="1"/>
              <a:t>limma</a:t>
            </a:r>
            <a:r>
              <a:rPr lang="en-US" dirty="0"/>
              <a:t> identify differentially expressed genes between cancer and normal tissue</a:t>
            </a:r>
          </a:p>
          <a:p>
            <a:pPr lvl="1"/>
            <a:r>
              <a:rPr lang="en-US" dirty="0"/>
              <a:t>|log FC| &gt; 1.0 , log fold change value indicates overexpression</a:t>
            </a:r>
          </a:p>
          <a:p>
            <a:pPr lvl="1"/>
            <a:r>
              <a:rPr lang="en-US" dirty="0"/>
              <a:t>adjusted P &lt; 0.05, indicates a &lt;5% false discovery rate</a:t>
            </a:r>
          </a:p>
          <a:p>
            <a:endParaRPr lang="en-US" dirty="0"/>
          </a:p>
          <a:p>
            <a:r>
              <a:rPr lang="en-US" dirty="0"/>
              <a:t>R package </a:t>
            </a:r>
            <a:r>
              <a:rPr lang="en-US" i="1" dirty="0"/>
              <a:t>WGCNA</a:t>
            </a:r>
            <a:r>
              <a:rPr lang="en-US" dirty="0"/>
              <a:t> builds weighted co-expression networks</a:t>
            </a:r>
          </a:p>
          <a:p>
            <a:pPr lvl="1"/>
            <a:r>
              <a:rPr lang="en-US" dirty="0"/>
              <a:t>Captures both positive and negative correlations between genes</a:t>
            </a:r>
          </a:p>
          <a:p>
            <a:pPr lvl="1"/>
            <a:r>
              <a:rPr lang="en-US" dirty="0"/>
              <a:t>Creates hierarchical tree with branches representing gene modules</a:t>
            </a:r>
          </a:p>
          <a:p>
            <a:pPr lvl="1"/>
            <a:r>
              <a:rPr lang="en-US" dirty="0">
                <a:solidFill>
                  <a:srgbClr val="FF0000"/>
                </a:solidFill>
              </a:rPr>
              <a:t>Scale-free network</a:t>
            </a:r>
          </a:p>
          <a:p>
            <a:pPr lvl="1"/>
            <a:r>
              <a:rPr lang="en-US" dirty="0">
                <a:solidFill>
                  <a:srgbClr val="FF0000"/>
                </a:solidFill>
              </a:rPr>
              <a:t>Optimal powers of 3 and 9</a:t>
            </a:r>
          </a:p>
          <a:p>
            <a:endParaRPr lang="en-US" dirty="0"/>
          </a:p>
          <a:p>
            <a:r>
              <a:rPr lang="en-US" dirty="0"/>
              <a:t>Two modules from each data set with highest positive correlation in normal and tumor groups selected for further analysis</a:t>
            </a:r>
          </a:p>
          <a:p>
            <a:pPr lvl="1"/>
            <a:endParaRPr lang="en-US" dirty="0"/>
          </a:p>
        </p:txBody>
      </p:sp>
      <p:sp>
        <p:nvSpPr>
          <p:cNvPr id="2" name="Slide Number Placeholder 1">
            <a:extLst>
              <a:ext uri="{FF2B5EF4-FFF2-40B4-BE49-F238E27FC236}">
                <a16:creationId xmlns:a16="http://schemas.microsoft.com/office/drawing/2014/main" id="{D36C6325-72CF-B6F5-744D-4EC935B60C2D}"/>
              </a:ext>
            </a:extLst>
          </p:cNvPr>
          <p:cNvSpPr>
            <a:spLocks noGrp="1"/>
          </p:cNvSpPr>
          <p:nvPr>
            <p:ph type="sldNum" sz="quarter" idx="12"/>
          </p:nvPr>
        </p:nvSpPr>
        <p:spPr/>
        <p:txBody>
          <a:bodyPr/>
          <a:lstStyle/>
          <a:p>
            <a:fld id="{A66D5C35-5E47-4471-9DCD-7E839D3518EC}" type="slidenum">
              <a:rPr lang="en-US" smtClean="0"/>
              <a:t>12</a:t>
            </a:fld>
            <a:endParaRPr lang="en-US" dirty="0"/>
          </a:p>
        </p:txBody>
      </p:sp>
    </p:spTree>
    <p:extLst>
      <p:ext uri="{BB962C8B-B14F-4D97-AF65-F5344CB8AC3E}">
        <p14:creationId xmlns:p14="http://schemas.microsoft.com/office/powerpoint/2010/main" val="1313644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06B1A6-61CE-9DDB-4400-69F62A5F8331}"/>
              </a:ext>
            </a:extLst>
          </p:cNvPr>
          <p:cNvSpPr>
            <a:spLocks noGrp="1"/>
          </p:cNvSpPr>
          <p:nvPr>
            <p:ph type="title"/>
          </p:nvPr>
        </p:nvSpPr>
        <p:spPr>
          <a:xfrm>
            <a:off x="838200" y="948668"/>
            <a:ext cx="10515600" cy="825984"/>
          </a:xfrm>
        </p:spPr>
        <p:txBody>
          <a:bodyPr>
            <a:normAutofit fontScale="90000"/>
          </a:bodyPr>
          <a:lstStyle/>
          <a:p>
            <a:r>
              <a:rPr lang="en-US" dirty="0"/>
              <a:t>Step 3 – Identify DEGs with biological relevance</a:t>
            </a:r>
          </a:p>
        </p:txBody>
      </p:sp>
      <p:sp>
        <p:nvSpPr>
          <p:cNvPr id="5" name="Content Placeholder 4">
            <a:extLst>
              <a:ext uri="{FF2B5EF4-FFF2-40B4-BE49-F238E27FC236}">
                <a16:creationId xmlns:a16="http://schemas.microsoft.com/office/drawing/2014/main" id="{859C8A59-8651-F11C-2863-ECCD7C7B0919}"/>
              </a:ext>
            </a:extLst>
          </p:cNvPr>
          <p:cNvSpPr>
            <a:spLocks noGrp="1"/>
          </p:cNvSpPr>
          <p:nvPr>
            <p:ph idx="1"/>
          </p:nvPr>
        </p:nvSpPr>
        <p:spPr>
          <a:xfrm>
            <a:off x="1336040" y="1761144"/>
            <a:ext cx="10017760" cy="3624509"/>
          </a:xfrm>
        </p:spPr>
        <p:txBody>
          <a:bodyPr>
            <a:normAutofit fontScale="77500" lnSpcReduction="20000"/>
          </a:bodyPr>
          <a:lstStyle/>
          <a:p>
            <a:r>
              <a:rPr lang="en-US" dirty="0"/>
              <a:t>Normal tissue</a:t>
            </a:r>
          </a:p>
          <a:p>
            <a:pPr lvl="1"/>
            <a:r>
              <a:rPr lang="en-US" dirty="0"/>
              <a:t>TCGA module with r = 0.85, p &lt; 1e-200</a:t>
            </a:r>
          </a:p>
          <a:p>
            <a:pPr lvl="1"/>
            <a:r>
              <a:rPr lang="en-US" dirty="0"/>
              <a:t>GEO module with r = 0.64, p = 9.6e-11</a:t>
            </a:r>
          </a:p>
          <a:p>
            <a:endParaRPr lang="en-US" dirty="0"/>
          </a:p>
          <a:p>
            <a:r>
              <a:rPr lang="en-US" dirty="0"/>
              <a:t>Tumor tissue</a:t>
            </a:r>
          </a:p>
          <a:p>
            <a:pPr lvl="1"/>
            <a:r>
              <a:rPr lang="en-US" dirty="0"/>
              <a:t>TCGA module with r = 0.7, p = 1.7e-95</a:t>
            </a:r>
          </a:p>
          <a:p>
            <a:pPr lvl="1"/>
            <a:r>
              <a:rPr lang="en-US" dirty="0"/>
              <a:t>GEO module with r = 0.49, p = 3.6e-65</a:t>
            </a:r>
          </a:p>
          <a:p>
            <a:endParaRPr lang="en-US" dirty="0"/>
          </a:p>
          <a:p>
            <a:r>
              <a:rPr lang="en-US" dirty="0"/>
              <a:t>11 genes in both normal modules, 76 genes in both tumor modules</a:t>
            </a:r>
            <a:br>
              <a:rPr lang="en-US" dirty="0"/>
            </a:br>
            <a:endParaRPr lang="en-US" dirty="0"/>
          </a:p>
          <a:p>
            <a:r>
              <a:rPr lang="en-US" dirty="0"/>
              <a:t>Total of 87 overlapping genes used for further analysis</a:t>
            </a:r>
          </a:p>
          <a:p>
            <a:pPr lvl="1"/>
            <a:endParaRPr lang="en-US" dirty="0"/>
          </a:p>
        </p:txBody>
      </p:sp>
      <p:sp>
        <p:nvSpPr>
          <p:cNvPr id="2" name="Slide Number Placeholder 1">
            <a:extLst>
              <a:ext uri="{FF2B5EF4-FFF2-40B4-BE49-F238E27FC236}">
                <a16:creationId xmlns:a16="http://schemas.microsoft.com/office/drawing/2014/main" id="{D36C6325-72CF-B6F5-744D-4EC935B60C2D}"/>
              </a:ext>
            </a:extLst>
          </p:cNvPr>
          <p:cNvSpPr>
            <a:spLocks noGrp="1"/>
          </p:cNvSpPr>
          <p:nvPr>
            <p:ph type="sldNum" sz="quarter" idx="12"/>
          </p:nvPr>
        </p:nvSpPr>
        <p:spPr/>
        <p:txBody>
          <a:bodyPr/>
          <a:lstStyle/>
          <a:p>
            <a:fld id="{A66D5C35-5E47-4471-9DCD-7E839D3518EC}" type="slidenum">
              <a:rPr lang="en-US" smtClean="0"/>
              <a:t>13</a:t>
            </a:fld>
            <a:endParaRPr lang="en-US" dirty="0"/>
          </a:p>
        </p:txBody>
      </p:sp>
    </p:spTree>
    <p:extLst>
      <p:ext uri="{BB962C8B-B14F-4D97-AF65-F5344CB8AC3E}">
        <p14:creationId xmlns:p14="http://schemas.microsoft.com/office/powerpoint/2010/main" val="1241536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06B1A6-61CE-9DDB-4400-69F62A5F8331}"/>
              </a:ext>
            </a:extLst>
          </p:cNvPr>
          <p:cNvSpPr>
            <a:spLocks noGrp="1"/>
          </p:cNvSpPr>
          <p:nvPr>
            <p:ph type="title"/>
          </p:nvPr>
        </p:nvSpPr>
        <p:spPr>
          <a:xfrm>
            <a:off x="838200" y="948668"/>
            <a:ext cx="10515600" cy="825984"/>
          </a:xfrm>
        </p:spPr>
        <p:txBody>
          <a:bodyPr>
            <a:normAutofit fontScale="90000"/>
          </a:bodyPr>
          <a:lstStyle/>
          <a:p>
            <a:r>
              <a:rPr lang="en-US" dirty="0"/>
              <a:t>Step 3 – Identify DEGs with biological relevance</a:t>
            </a:r>
          </a:p>
        </p:txBody>
      </p:sp>
      <p:sp>
        <p:nvSpPr>
          <p:cNvPr id="5" name="Content Placeholder 4">
            <a:extLst>
              <a:ext uri="{FF2B5EF4-FFF2-40B4-BE49-F238E27FC236}">
                <a16:creationId xmlns:a16="http://schemas.microsoft.com/office/drawing/2014/main" id="{859C8A59-8651-F11C-2863-ECCD7C7B0919}"/>
              </a:ext>
            </a:extLst>
          </p:cNvPr>
          <p:cNvSpPr>
            <a:spLocks noGrp="1"/>
          </p:cNvSpPr>
          <p:nvPr>
            <p:ph idx="1"/>
          </p:nvPr>
        </p:nvSpPr>
        <p:spPr>
          <a:xfrm>
            <a:off x="1027935" y="1774652"/>
            <a:ext cx="10136130" cy="3624509"/>
          </a:xfrm>
        </p:spPr>
        <p:txBody>
          <a:bodyPr>
            <a:normAutofit fontScale="85000" lnSpcReduction="20000"/>
          </a:bodyPr>
          <a:lstStyle/>
          <a:p>
            <a:r>
              <a:rPr lang="en-US" dirty="0"/>
              <a:t>Gene Ontology (GO) - identifies overrepresented terms in three categories</a:t>
            </a:r>
            <a:br>
              <a:rPr lang="en-US" dirty="0"/>
            </a:br>
            <a:endParaRPr lang="en-US" dirty="0"/>
          </a:p>
          <a:p>
            <a:pPr lvl="2"/>
            <a:r>
              <a:rPr lang="en-US" dirty="0"/>
              <a:t>Biological Process (BP)</a:t>
            </a:r>
          </a:p>
          <a:p>
            <a:pPr lvl="3"/>
            <a:r>
              <a:rPr lang="en-US" dirty="0"/>
              <a:t>Normal – neurotransmitter update, long-term synaptic potentiation, and serotonin transportation</a:t>
            </a:r>
          </a:p>
          <a:p>
            <a:pPr lvl="3"/>
            <a:r>
              <a:rPr lang="en-US" dirty="0"/>
              <a:t>Tumor -  nuclear division, sister chromatid segregation, and regulation of chromosome segregation</a:t>
            </a:r>
          </a:p>
          <a:p>
            <a:pPr lvl="3"/>
            <a:endParaRPr lang="en-US" dirty="0"/>
          </a:p>
          <a:p>
            <a:pPr lvl="2"/>
            <a:r>
              <a:rPr lang="en-US" dirty="0"/>
              <a:t>Molecular Functions (MF)</a:t>
            </a:r>
          </a:p>
          <a:p>
            <a:pPr lvl="3"/>
            <a:r>
              <a:rPr lang="en-US" dirty="0"/>
              <a:t>Normal - SNARE binding and iron ion binding</a:t>
            </a:r>
          </a:p>
          <a:p>
            <a:pPr lvl="3"/>
            <a:r>
              <a:rPr lang="en-US" dirty="0"/>
              <a:t>Tumor - ATPase activity and 3′ to 5′ DNA helicase activity</a:t>
            </a:r>
          </a:p>
          <a:p>
            <a:pPr lvl="3"/>
            <a:endParaRPr lang="en-US" dirty="0"/>
          </a:p>
          <a:p>
            <a:pPr lvl="2"/>
            <a:r>
              <a:rPr lang="en-US" dirty="0"/>
              <a:t>Cellular Components (CC)</a:t>
            </a:r>
          </a:p>
          <a:p>
            <a:pPr lvl="3"/>
            <a:r>
              <a:rPr lang="en-US" dirty="0"/>
              <a:t>Normal – growth cone and site of polarized growth</a:t>
            </a:r>
          </a:p>
          <a:p>
            <a:pPr lvl="3"/>
            <a:r>
              <a:rPr lang="en-US" dirty="0"/>
              <a:t>Tumor – chromosomal regions, condensed chromosomes, centromeric regions, and condensed chromosome kinetochores</a:t>
            </a:r>
          </a:p>
          <a:p>
            <a:pPr lvl="1"/>
            <a:endParaRPr lang="en-US" dirty="0"/>
          </a:p>
        </p:txBody>
      </p:sp>
      <p:sp>
        <p:nvSpPr>
          <p:cNvPr id="2" name="Slide Number Placeholder 1">
            <a:extLst>
              <a:ext uri="{FF2B5EF4-FFF2-40B4-BE49-F238E27FC236}">
                <a16:creationId xmlns:a16="http://schemas.microsoft.com/office/drawing/2014/main" id="{D36C6325-72CF-B6F5-744D-4EC935B60C2D}"/>
              </a:ext>
            </a:extLst>
          </p:cNvPr>
          <p:cNvSpPr>
            <a:spLocks noGrp="1"/>
          </p:cNvSpPr>
          <p:nvPr>
            <p:ph type="sldNum" sz="quarter" idx="12"/>
          </p:nvPr>
        </p:nvSpPr>
        <p:spPr/>
        <p:txBody>
          <a:bodyPr/>
          <a:lstStyle/>
          <a:p>
            <a:fld id="{A66D5C35-5E47-4471-9DCD-7E839D3518EC}" type="slidenum">
              <a:rPr lang="en-US" smtClean="0"/>
              <a:t>14</a:t>
            </a:fld>
            <a:endParaRPr lang="en-US" dirty="0"/>
          </a:p>
        </p:txBody>
      </p:sp>
    </p:spTree>
    <p:extLst>
      <p:ext uri="{BB962C8B-B14F-4D97-AF65-F5344CB8AC3E}">
        <p14:creationId xmlns:p14="http://schemas.microsoft.com/office/powerpoint/2010/main" val="2566794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06B1A6-61CE-9DDB-4400-69F62A5F8331}"/>
              </a:ext>
            </a:extLst>
          </p:cNvPr>
          <p:cNvSpPr>
            <a:spLocks noGrp="1"/>
          </p:cNvSpPr>
          <p:nvPr>
            <p:ph type="title"/>
          </p:nvPr>
        </p:nvSpPr>
        <p:spPr>
          <a:xfrm>
            <a:off x="838200" y="948668"/>
            <a:ext cx="10515600" cy="825984"/>
          </a:xfrm>
        </p:spPr>
        <p:txBody>
          <a:bodyPr>
            <a:normAutofit fontScale="90000"/>
          </a:bodyPr>
          <a:lstStyle/>
          <a:p>
            <a:r>
              <a:rPr lang="en-US" dirty="0"/>
              <a:t>Step 3 – Identify DEGs with biological relevance</a:t>
            </a:r>
          </a:p>
        </p:txBody>
      </p:sp>
      <p:sp>
        <p:nvSpPr>
          <p:cNvPr id="5" name="Content Placeholder 4">
            <a:extLst>
              <a:ext uri="{FF2B5EF4-FFF2-40B4-BE49-F238E27FC236}">
                <a16:creationId xmlns:a16="http://schemas.microsoft.com/office/drawing/2014/main" id="{859C8A59-8651-F11C-2863-ECCD7C7B0919}"/>
              </a:ext>
            </a:extLst>
          </p:cNvPr>
          <p:cNvSpPr>
            <a:spLocks noGrp="1"/>
          </p:cNvSpPr>
          <p:nvPr>
            <p:ph idx="1"/>
          </p:nvPr>
        </p:nvSpPr>
        <p:spPr>
          <a:xfrm>
            <a:off x="1150374" y="1761144"/>
            <a:ext cx="10203426" cy="3624509"/>
          </a:xfrm>
        </p:spPr>
        <p:txBody>
          <a:bodyPr>
            <a:normAutofit lnSpcReduction="10000"/>
          </a:bodyPr>
          <a:lstStyle/>
          <a:p>
            <a:r>
              <a:rPr lang="en-US" dirty="0"/>
              <a:t>Kyoto Encyclopedia of Genes and Genomes (KEGG) </a:t>
            </a:r>
          </a:p>
          <a:p>
            <a:endParaRPr lang="en-US" dirty="0"/>
          </a:p>
          <a:p>
            <a:pPr lvl="1"/>
            <a:r>
              <a:rPr lang="en-US" dirty="0"/>
              <a:t>pathway enrichment analyses…connects genomes and biological processes</a:t>
            </a:r>
          </a:p>
          <a:p>
            <a:pPr lvl="1"/>
            <a:endParaRPr lang="en-US" dirty="0"/>
          </a:p>
          <a:p>
            <a:pPr lvl="1"/>
            <a:r>
              <a:rPr lang="en-US" dirty="0"/>
              <a:t>Normal genes - arachidonic acid metabolism and synaptic vesicle cycle</a:t>
            </a:r>
          </a:p>
          <a:p>
            <a:pPr lvl="1"/>
            <a:endParaRPr lang="en-US" dirty="0"/>
          </a:p>
          <a:p>
            <a:pPr lvl="1"/>
            <a:r>
              <a:rPr lang="en-US" dirty="0"/>
              <a:t>Tumor genes - mitotic nuclear division, regulation of mitotic nuclear division, and metaphase/anaphase transition of the mitotic cell cycle</a:t>
            </a:r>
          </a:p>
          <a:p>
            <a:endParaRPr lang="en-US" dirty="0"/>
          </a:p>
          <a:p>
            <a:pPr lvl="1"/>
            <a:endParaRPr lang="en-US" dirty="0"/>
          </a:p>
        </p:txBody>
      </p:sp>
      <p:sp>
        <p:nvSpPr>
          <p:cNvPr id="2" name="Slide Number Placeholder 1">
            <a:extLst>
              <a:ext uri="{FF2B5EF4-FFF2-40B4-BE49-F238E27FC236}">
                <a16:creationId xmlns:a16="http://schemas.microsoft.com/office/drawing/2014/main" id="{D36C6325-72CF-B6F5-744D-4EC935B60C2D}"/>
              </a:ext>
            </a:extLst>
          </p:cNvPr>
          <p:cNvSpPr>
            <a:spLocks noGrp="1"/>
          </p:cNvSpPr>
          <p:nvPr>
            <p:ph type="sldNum" sz="quarter" idx="12"/>
          </p:nvPr>
        </p:nvSpPr>
        <p:spPr/>
        <p:txBody>
          <a:bodyPr/>
          <a:lstStyle/>
          <a:p>
            <a:fld id="{A66D5C35-5E47-4471-9DCD-7E839D3518EC}" type="slidenum">
              <a:rPr lang="en-US" smtClean="0"/>
              <a:t>15</a:t>
            </a:fld>
            <a:endParaRPr lang="en-US" dirty="0"/>
          </a:p>
        </p:txBody>
      </p:sp>
    </p:spTree>
    <p:extLst>
      <p:ext uri="{BB962C8B-B14F-4D97-AF65-F5344CB8AC3E}">
        <p14:creationId xmlns:p14="http://schemas.microsoft.com/office/powerpoint/2010/main" val="1854882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06B1A6-61CE-9DDB-4400-69F62A5F8331}"/>
              </a:ext>
            </a:extLst>
          </p:cNvPr>
          <p:cNvSpPr>
            <a:spLocks noGrp="1"/>
          </p:cNvSpPr>
          <p:nvPr>
            <p:ph type="title"/>
          </p:nvPr>
        </p:nvSpPr>
        <p:spPr>
          <a:xfrm>
            <a:off x="838200" y="948668"/>
            <a:ext cx="10515600" cy="825984"/>
          </a:xfrm>
        </p:spPr>
        <p:txBody>
          <a:bodyPr>
            <a:normAutofit fontScale="90000"/>
          </a:bodyPr>
          <a:lstStyle/>
          <a:p>
            <a:r>
              <a:rPr lang="en-US" dirty="0"/>
              <a:t>Step 4 – Visualize hub gene interaction networks</a:t>
            </a:r>
          </a:p>
        </p:txBody>
      </p:sp>
      <p:sp>
        <p:nvSpPr>
          <p:cNvPr id="5" name="Content Placeholder 4">
            <a:extLst>
              <a:ext uri="{FF2B5EF4-FFF2-40B4-BE49-F238E27FC236}">
                <a16:creationId xmlns:a16="http://schemas.microsoft.com/office/drawing/2014/main" id="{859C8A59-8651-F11C-2863-ECCD7C7B0919}"/>
              </a:ext>
            </a:extLst>
          </p:cNvPr>
          <p:cNvSpPr>
            <a:spLocks noGrp="1"/>
          </p:cNvSpPr>
          <p:nvPr>
            <p:ph idx="1"/>
          </p:nvPr>
        </p:nvSpPr>
        <p:spPr>
          <a:xfrm>
            <a:off x="6617112" y="2605548"/>
            <a:ext cx="4855058" cy="3090126"/>
          </a:xfrm>
        </p:spPr>
        <p:txBody>
          <a:bodyPr>
            <a:normAutofit/>
          </a:bodyPr>
          <a:lstStyle/>
          <a:p>
            <a:pPr marL="0" indent="0">
              <a:buNone/>
            </a:pPr>
            <a:r>
              <a:rPr lang="en-US" sz="2400" i="1" dirty="0"/>
              <a:t>Protein-Protein Interactions (PPI) network constructed using STRING for the tumor group of 78 genes shows a subgroup of 20 hub genes…</a:t>
            </a:r>
          </a:p>
          <a:p>
            <a:endParaRPr lang="en-US" sz="2400" i="1" dirty="0"/>
          </a:p>
        </p:txBody>
      </p:sp>
      <p:sp>
        <p:nvSpPr>
          <p:cNvPr id="2" name="Slide Number Placeholder 1">
            <a:extLst>
              <a:ext uri="{FF2B5EF4-FFF2-40B4-BE49-F238E27FC236}">
                <a16:creationId xmlns:a16="http://schemas.microsoft.com/office/drawing/2014/main" id="{D36C6325-72CF-B6F5-744D-4EC935B60C2D}"/>
              </a:ext>
            </a:extLst>
          </p:cNvPr>
          <p:cNvSpPr>
            <a:spLocks noGrp="1"/>
          </p:cNvSpPr>
          <p:nvPr>
            <p:ph type="sldNum" sz="quarter" idx="12"/>
          </p:nvPr>
        </p:nvSpPr>
        <p:spPr/>
        <p:txBody>
          <a:bodyPr/>
          <a:lstStyle/>
          <a:p>
            <a:fld id="{A66D5C35-5E47-4471-9DCD-7E839D3518EC}" type="slidenum">
              <a:rPr lang="en-US" smtClean="0"/>
              <a:t>16</a:t>
            </a:fld>
            <a:endParaRPr lang="en-US" dirty="0"/>
          </a:p>
        </p:txBody>
      </p:sp>
      <p:pic>
        <p:nvPicPr>
          <p:cNvPr id="9" name="Picture 8">
            <a:extLst>
              <a:ext uri="{FF2B5EF4-FFF2-40B4-BE49-F238E27FC236}">
                <a16:creationId xmlns:a16="http://schemas.microsoft.com/office/drawing/2014/main" id="{EE760E32-0711-CDB5-B7F5-93C214DFE194}"/>
              </a:ext>
            </a:extLst>
          </p:cNvPr>
          <p:cNvPicPr>
            <a:picLocks noChangeAspect="1"/>
          </p:cNvPicPr>
          <p:nvPr/>
        </p:nvPicPr>
        <p:blipFill>
          <a:blip r:embed="rId4"/>
          <a:stretch>
            <a:fillRect/>
          </a:stretch>
        </p:blipFill>
        <p:spPr>
          <a:xfrm>
            <a:off x="2203347" y="1774652"/>
            <a:ext cx="4040136" cy="3869426"/>
          </a:xfrm>
          <a:prstGeom prst="rect">
            <a:avLst/>
          </a:prstGeom>
        </p:spPr>
      </p:pic>
    </p:spTree>
    <p:extLst>
      <p:ext uri="{BB962C8B-B14F-4D97-AF65-F5344CB8AC3E}">
        <p14:creationId xmlns:p14="http://schemas.microsoft.com/office/powerpoint/2010/main" val="804102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06B1A6-61CE-9DDB-4400-69F62A5F8331}"/>
              </a:ext>
            </a:extLst>
          </p:cNvPr>
          <p:cNvSpPr>
            <a:spLocks noGrp="1"/>
          </p:cNvSpPr>
          <p:nvPr>
            <p:ph type="title"/>
          </p:nvPr>
        </p:nvSpPr>
        <p:spPr>
          <a:xfrm>
            <a:off x="838200" y="948668"/>
            <a:ext cx="10515600" cy="825984"/>
          </a:xfrm>
        </p:spPr>
        <p:txBody>
          <a:bodyPr>
            <a:normAutofit fontScale="90000"/>
          </a:bodyPr>
          <a:lstStyle/>
          <a:p>
            <a:r>
              <a:rPr lang="en-US" dirty="0"/>
              <a:t>Step 4 – Visualize hub gene interaction networks</a:t>
            </a:r>
          </a:p>
        </p:txBody>
      </p:sp>
      <p:sp>
        <p:nvSpPr>
          <p:cNvPr id="5" name="Content Placeholder 4">
            <a:extLst>
              <a:ext uri="{FF2B5EF4-FFF2-40B4-BE49-F238E27FC236}">
                <a16:creationId xmlns:a16="http://schemas.microsoft.com/office/drawing/2014/main" id="{859C8A59-8651-F11C-2863-ECCD7C7B0919}"/>
              </a:ext>
            </a:extLst>
          </p:cNvPr>
          <p:cNvSpPr>
            <a:spLocks noGrp="1"/>
          </p:cNvSpPr>
          <p:nvPr>
            <p:ph idx="1"/>
          </p:nvPr>
        </p:nvSpPr>
        <p:spPr>
          <a:xfrm>
            <a:off x="6617112" y="2605548"/>
            <a:ext cx="4855058" cy="3090126"/>
          </a:xfrm>
        </p:spPr>
        <p:txBody>
          <a:bodyPr>
            <a:normAutofit/>
          </a:bodyPr>
          <a:lstStyle/>
          <a:p>
            <a:pPr marL="0" indent="0">
              <a:buNone/>
            </a:pPr>
            <a:r>
              <a:rPr lang="en-US" sz="2400" i="1" dirty="0"/>
              <a:t>…while the normal group shows all 11 genes interacting without any subgroup of hub genes</a:t>
            </a:r>
          </a:p>
          <a:p>
            <a:endParaRPr lang="en-US" sz="2400" i="1" dirty="0"/>
          </a:p>
        </p:txBody>
      </p:sp>
      <p:sp>
        <p:nvSpPr>
          <p:cNvPr id="2" name="Slide Number Placeholder 1">
            <a:extLst>
              <a:ext uri="{FF2B5EF4-FFF2-40B4-BE49-F238E27FC236}">
                <a16:creationId xmlns:a16="http://schemas.microsoft.com/office/drawing/2014/main" id="{D36C6325-72CF-B6F5-744D-4EC935B60C2D}"/>
              </a:ext>
            </a:extLst>
          </p:cNvPr>
          <p:cNvSpPr>
            <a:spLocks noGrp="1"/>
          </p:cNvSpPr>
          <p:nvPr>
            <p:ph type="sldNum" sz="quarter" idx="12"/>
          </p:nvPr>
        </p:nvSpPr>
        <p:spPr/>
        <p:txBody>
          <a:bodyPr/>
          <a:lstStyle/>
          <a:p>
            <a:fld id="{A66D5C35-5E47-4471-9DCD-7E839D3518EC}" type="slidenum">
              <a:rPr lang="en-US" smtClean="0"/>
              <a:t>17</a:t>
            </a:fld>
            <a:endParaRPr lang="en-US" dirty="0"/>
          </a:p>
        </p:txBody>
      </p:sp>
      <p:pic>
        <p:nvPicPr>
          <p:cNvPr id="6" name="Picture 5">
            <a:extLst>
              <a:ext uri="{FF2B5EF4-FFF2-40B4-BE49-F238E27FC236}">
                <a16:creationId xmlns:a16="http://schemas.microsoft.com/office/drawing/2014/main" id="{569A210E-0832-9C39-D772-1E9E21103D84}"/>
              </a:ext>
            </a:extLst>
          </p:cNvPr>
          <p:cNvPicPr>
            <a:picLocks noChangeAspect="1"/>
          </p:cNvPicPr>
          <p:nvPr/>
        </p:nvPicPr>
        <p:blipFill>
          <a:blip r:embed="rId4"/>
          <a:stretch>
            <a:fillRect/>
          </a:stretch>
        </p:blipFill>
        <p:spPr>
          <a:xfrm>
            <a:off x="1681316" y="1541053"/>
            <a:ext cx="4188711" cy="3775894"/>
          </a:xfrm>
          <a:prstGeom prst="rect">
            <a:avLst/>
          </a:prstGeom>
        </p:spPr>
      </p:pic>
    </p:spTree>
    <p:extLst>
      <p:ext uri="{BB962C8B-B14F-4D97-AF65-F5344CB8AC3E}">
        <p14:creationId xmlns:p14="http://schemas.microsoft.com/office/powerpoint/2010/main" val="4287249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06B1A6-61CE-9DDB-4400-69F62A5F8331}"/>
              </a:ext>
            </a:extLst>
          </p:cNvPr>
          <p:cNvSpPr>
            <a:spLocks noGrp="1"/>
          </p:cNvSpPr>
          <p:nvPr>
            <p:ph type="title"/>
          </p:nvPr>
        </p:nvSpPr>
        <p:spPr>
          <a:xfrm>
            <a:off x="838200" y="948668"/>
            <a:ext cx="10515600" cy="825984"/>
          </a:xfrm>
        </p:spPr>
        <p:txBody>
          <a:bodyPr>
            <a:normAutofit/>
          </a:bodyPr>
          <a:lstStyle/>
          <a:p>
            <a:r>
              <a:rPr lang="en-US" dirty="0"/>
              <a:t>Step 5 - Prognostic value of hub genes</a:t>
            </a:r>
          </a:p>
        </p:txBody>
      </p:sp>
      <p:sp>
        <p:nvSpPr>
          <p:cNvPr id="5" name="Content Placeholder 4">
            <a:extLst>
              <a:ext uri="{FF2B5EF4-FFF2-40B4-BE49-F238E27FC236}">
                <a16:creationId xmlns:a16="http://schemas.microsoft.com/office/drawing/2014/main" id="{859C8A59-8651-F11C-2863-ECCD7C7B0919}"/>
              </a:ext>
            </a:extLst>
          </p:cNvPr>
          <p:cNvSpPr>
            <a:spLocks noGrp="1"/>
          </p:cNvSpPr>
          <p:nvPr>
            <p:ph idx="1"/>
          </p:nvPr>
        </p:nvSpPr>
        <p:spPr>
          <a:xfrm>
            <a:off x="1336040" y="1761144"/>
            <a:ext cx="9803908" cy="3624509"/>
          </a:xfrm>
        </p:spPr>
        <p:txBody>
          <a:bodyPr>
            <a:normAutofit lnSpcReduction="10000"/>
          </a:bodyPr>
          <a:lstStyle/>
          <a:p>
            <a:r>
              <a:rPr lang="en-US" dirty="0"/>
              <a:t>After PPI visualization...</a:t>
            </a:r>
          </a:p>
          <a:p>
            <a:pPr lvl="1"/>
            <a:r>
              <a:rPr lang="en-US" dirty="0"/>
              <a:t>20 hub genes from tumor tissue, 11 genes from normal tissue</a:t>
            </a:r>
          </a:p>
          <a:p>
            <a:endParaRPr lang="en-US" dirty="0"/>
          </a:p>
          <a:p>
            <a:r>
              <a:rPr lang="en-US" dirty="0"/>
              <a:t>Use of </a:t>
            </a:r>
            <a:r>
              <a:rPr lang="en-US" i="1" dirty="0"/>
              <a:t>R survival </a:t>
            </a:r>
            <a:r>
              <a:rPr lang="en-US" dirty="0"/>
              <a:t>package</a:t>
            </a:r>
            <a:r>
              <a:rPr lang="en-US" i="1" dirty="0"/>
              <a:t> </a:t>
            </a:r>
            <a:r>
              <a:rPr lang="en-US" dirty="0"/>
              <a:t>finds…</a:t>
            </a:r>
          </a:p>
          <a:p>
            <a:pPr lvl="1"/>
            <a:r>
              <a:rPr lang="en-US" dirty="0"/>
              <a:t>9 genes associated with BC prognosis</a:t>
            </a:r>
          </a:p>
          <a:p>
            <a:pPr lvl="2"/>
            <a:r>
              <a:rPr lang="en-US" dirty="0"/>
              <a:t>4 genes significantly associated – </a:t>
            </a:r>
            <a:r>
              <a:rPr lang="en-US" i="1" dirty="0"/>
              <a:t>CDH19</a:t>
            </a:r>
            <a:r>
              <a:rPr lang="en-US" dirty="0"/>
              <a:t>, </a:t>
            </a:r>
            <a:r>
              <a:rPr lang="en-US" i="1" dirty="0"/>
              <a:t>RELN</a:t>
            </a:r>
            <a:r>
              <a:rPr lang="en-US" dirty="0"/>
              <a:t>, </a:t>
            </a:r>
            <a:r>
              <a:rPr lang="en-US" i="1" dirty="0"/>
              <a:t>PLP1</a:t>
            </a:r>
            <a:r>
              <a:rPr lang="en-US" dirty="0"/>
              <a:t>, and </a:t>
            </a:r>
            <a:r>
              <a:rPr lang="en-US" i="1" dirty="0"/>
              <a:t>TRIB3</a:t>
            </a:r>
            <a:endParaRPr lang="en-US" dirty="0"/>
          </a:p>
          <a:p>
            <a:pPr lvl="3"/>
            <a:r>
              <a:rPr lang="en-US" dirty="0"/>
              <a:t>All genes also associated with clinical stage of BC</a:t>
            </a:r>
          </a:p>
          <a:p>
            <a:pPr lvl="3"/>
            <a:r>
              <a:rPr lang="en-US" i="1" dirty="0"/>
              <a:t>CDH19, RELN,</a:t>
            </a:r>
            <a:r>
              <a:rPr lang="en-US" dirty="0"/>
              <a:t> and </a:t>
            </a:r>
            <a:r>
              <a:rPr lang="en-US" i="1" dirty="0"/>
              <a:t>PLP1</a:t>
            </a:r>
            <a:r>
              <a:rPr lang="en-US" dirty="0"/>
              <a:t> levels higher in normal tissue than tumor tissue</a:t>
            </a:r>
          </a:p>
          <a:p>
            <a:pPr lvl="3"/>
            <a:r>
              <a:rPr lang="en-US" i="1" dirty="0"/>
              <a:t>TRIB3</a:t>
            </a:r>
            <a:r>
              <a:rPr lang="en-US" dirty="0"/>
              <a:t> higher in tumor tissue than normal tissue (some contrary evidence found in Human Protein Atlas)</a:t>
            </a:r>
            <a:endParaRPr lang="en-US" i="1" dirty="0"/>
          </a:p>
        </p:txBody>
      </p:sp>
      <p:sp>
        <p:nvSpPr>
          <p:cNvPr id="2" name="Slide Number Placeholder 1">
            <a:extLst>
              <a:ext uri="{FF2B5EF4-FFF2-40B4-BE49-F238E27FC236}">
                <a16:creationId xmlns:a16="http://schemas.microsoft.com/office/drawing/2014/main" id="{D36C6325-72CF-B6F5-744D-4EC935B60C2D}"/>
              </a:ext>
            </a:extLst>
          </p:cNvPr>
          <p:cNvSpPr>
            <a:spLocks noGrp="1"/>
          </p:cNvSpPr>
          <p:nvPr>
            <p:ph type="sldNum" sz="quarter" idx="12"/>
          </p:nvPr>
        </p:nvSpPr>
        <p:spPr/>
        <p:txBody>
          <a:bodyPr/>
          <a:lstStyle/>
          <a:p>
            <a:fld id="{A66D5C35-5E47-4471-9DCD-7E839D3518EC}" type="slidenum">
              <a:rPr lang="en-US" smtClean="0"/>
              <a:t>18</a:t>
            </a:fld>
            <a:endParaRPr lang="en-US" dirty="0"/>
          </a:p>
        </p:txBody>
      </p:sp>
    </p:spTree>
    <p:extLst>
      <p:ext uri="{BB962C8B-B14F-4D97-AF65-F5344CB8AC3E}">
        <p14:creationId xmlns:p14="http://schemas.microsoft.com/office/powerpoint/2010/main" val="354095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06B1A6-61CE-9DDB-4400-69F62A5F8331}"/>
              </a:ext>
            </a:extLst>
          </p:cNvPr>
          <p:cNvSpPr>
            <a:spLocks noGrp="1"/>
          </p:cNvSpPr>
          <p:nvPr>
            <p:ph type="title"/>
          </p:nvPr>
        </p:nvSpPr>
        <p:spPr>
          <a:xfrm>
            <a:off x="838200" y="948668"/>
            <a:ext cx="10515600" cy="825984"/>
          </a:xfrm>
        </p:spPr>
        <p:txBody>
          <a:bodyPr/>
          <a:lstStyle/>
          <a:p>
            <a:r>
              <a:rPr lang="en-US" dirty="0"/>
              <a:t>Step 6 – Identify prognostic significant DEGs</a:t>
            </a:r>
          </a:p>
        </p:txBody>
      </p:sp>
      <p:sp>
        <p:nvSpPr>
          <p:cNvPr id="5" name="Content Placeholder 4">
            <a:extLst>
              <a:ext uri="{FF2B5EF4-FFF2-40B4-BE49-F238E27FC236}">
                <a16:creationId xmlns:a16="http://schemas.microsoft.com/office/drawing/2014/main" id="{859C8A59-8651-F11C-2863-ECCD7C7B0919}"/>
              </a:ext>
            </a:extLst>
          </p:cNvPr>
          <p:cNvSpPr>
            <a:spLocks noGrp="1"/>
          </p:cNvSpPr>
          <p:nvPr>
            <p:ph idx="1"/>
          </p:nvPr>
        </p:nvSpPr>
        <p:spPr>
          <a:xfrm>
            <a:off x="1336040" y="1761144"/>
            <a:ext cx="8539480" cy="3624509"/>
          </a:xfrm>
        </p:spPr>
        <p:txBody>
          <a:bodyPr>
            <a:normAutofit/>
          </a:bodyPr>
          <a:lstStyle/>
          <a:p>
            <a:endParaRPr lang="en-US" dirty="0"/>
          </a:p>
        </p:txBody>
      </p:sp>
      <p:sp>
        <p:nvSpPr>
          <p:cNvPr id="2" name="Slide Number Placeholder 1">
            <a:extLst>
              <a:ext uri="{FF2B5EF4-FFF2-40B4-BE49-F238E27FC236}">
                <a16:creationId xmlns:a16="http://schemas.microsoft.com/office/drawing/2014/main" id="{D36C6325-72CF-B6F5-744D-4EC935B60C2D}"/>
              </a:ext>
            </a:extLst>
          </p:cNvPr>
          <p:cNvSpPr>
            <a:spLocks noGrp="1"/>
          </p:cNvSpPr>
          <p:nvPr>
            <p:ph type="sldNum" sz="quarter" idx="12"/>
          </p:nvPr>
        </p:nvSpPr>
        <p:spPr/>
        <p:txBody>
          <a:bodyPr/>
          <a:lstStyle/>
          <a:p>
            <a:fld id="{A66D5C35-5E47-4471-9DCD-7E839D3518EC}" type="slidenum">
              <a:rPr lang="en-US" smtClean="0"/>
              <a:t>19</a:t>
            </a:fld>
            <a:endParaRPr lang="en-US" dirty="0"/>
          </a:p>
        </p:txBody>
      </p:sp>
    </p:spTree>
    <p:extLst>
      <p:ext uri="{BB962C8B-B14F-4D97-AF65-F5344CB8AC3E}">
        <p14:creationId xmlns:p14="http://schemas.microsoft.com/office/powerpoint/2010/main" val="4212907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06B1A6-61CE-9DDB-4400-69F62A5F8331}"/>
              </a:ext>
            </a:extLst>
          </p:cNvPr>
          <p:cNvSpPr>
            <a:spLocks noGrp="1"/>
          </p:cNvSpPr>
          <p:nvPr>
            <p:ph type="title"/>
          </p:nvPr>
        </p:nvSpPr>
        <p:spPr>
          <a:xfrm>
            <a:off x="838200" y="948668"/>
            <a:ext cx="10515600" cy="825984"/>
          </a:xfrm>
        </p:spPr>
        <p:txBody>
          <a:bodyPr/>
          <a:lstStyle/>
          <a:p>
            <a:r>
              <a:rPr lang="en-US" dirty="0"/>
              <a:t>Brief Summary</a:t>
            </a:r>
          </a:p>
        </p:txBody>
      </p:sp>
      <p:sp>
        <p:nvSpPr>
          <p:cNvPr id="5" name="Content Placeholder 4">
            <a:extLst>
              <a:ext uri="{FF2B5EF4-FFF2-40B4-BE49-F238E27FC236}">
                <a16:creationId xmlns:a16="http://schemas.microsoft.com/office/drawing/2014/main" id="{859C8A59-8651-F11C-2863-ECCD7C7B0919}"/>
              </a:ext>
            </a:extLst>
          </p:cNvPr>
          <p:cNvSpPr>
            <a:spLocks noGrp="1"/>
          </p:cNvSpPr>
          <p:nvPr>
            <p:ph idx="1"/>
          </p:nvPr>
        </p:nvSpPr>
        <p:spPr>
          <a:xfrm>
            <a:off x="1336038" y="1761144"/>
            <a:ext cx="9877393" cy="3624509"/>
          </a:xfrm>
        </p:spPr>
        <p:txBody>
          <a:bodyPr>
            <a:normAutofit fontScale="92500" lnSpcReduction="20000"/>
          </a:bodyPr>
          <a:lstStyle/>
          <a:p>
            <a:r>
              <a:rPr lang="en-US" u="sng" dirty="0"/>
              <a:t>Goal</a:t>
            </a:r>
            <a:r>
              <a:rPr lang="en-US" dirty="0"/>
              <a:t> – identify differentially expressed genes (DEGs) between cancer and normal bladder tissue, focus on association with prognosis</a:t>
            </a:r>
            <a:br>
              <a:rPr lang="en-US" dirty="0"/>
            </a:br>
            <a:endParaRPr lang="en-US" dirty="0"/>
          </a:p>
          <a:p>
            <a:r>
              <a:rPr lang="en-US" u="sng" dirty="0"/>
              <a:t>Input</a:t>
            </a:r>
            <a:r>
              <a:rPr lang="en-US" dirty="0"/>
              <a:t> – mRNA expression profiles from TCGA and GEO databases</a:t>
            </a:r>
            <a:br>
              <a:rPr lang="en-US" dirty="0"/>
            </a:br>
            <a:endParaRPr lang="en-US" dirty="0"/>
          </a:p>
          <a:p>
            <a:r>
              <a:rPr lang="en-US" u="sng" dirty="0"/>
              <a:t>Methods</a:t>
            </a:r>
            <a:r>
              <a:rPr lang="en-US" dirty="0"/>
              <a:t> – weighted gene co-expression networks and pathway enrichment analysis</a:t>
            </a:r>
            <a:br>
              <a:rPr lang="en-US" dirty="0"/>
            </a:br>
            <a:endParaRPr lang="en-US" dirty="0"/>
          </a:p>
          <a:p>
            <a:r>
              <a:rPr lang="en-US" u="sng" dirty="0"/>
              <a:t>Results</a:t>
            </a:r>
            <a:r>
              <a:rPr lang="en-US" dirty="0"/>
              <a:t> – ~3700 DEGs identified. </a:t>
            </a:r>
            <a:r>
              <a:rPr lang="en-US" i="1" dirty="0"/>
              <a:t>CDH19, RELN, PLP1,</a:t>
            </a:r>
            <a:r>
              <a:rPr lang="en-US" dirty="0"/>
              <a:t> and </a:t>
            </a:r>
            <a:r>
              <a:rPr lang="en-US" i="1" dirty="0"/>
              <a:t>TRIB3</a:t>
            </a:r>
            <a:r>
              <a:rPr lang="en-US" dirty="0"/>
              <a:t> potential biomarkers for  bladder cancer prognosis</a:t>
            </a:r>
          </a:p>
        </p:txBody>
      </p:sp>
      <p:sp>
        <p:nvSpPr>
          <p:cNvPr id="2" name="Slide Number Placeholder 1">
            <a:extLst>
              <a:ext uri="{FF2B5EF4-FFF2-40B4-BE49-F238E27FC236}">
                <a16:creationId xmlns:a16="http://schemas.microsoft.com/office/drawing/2014/main" id="{D36C6325-72CF-B6F5-744D-4EC935B60C2D}"/>
              </a:ext>
            </a:extLst>
          </p:cNvPr>
          <p:cNvSpPr>
            <a:spLocks noGrp="1"/>
          </p:cNvSpPr>
          <p:nvPr>
            <p:ph type="sldNum" sz="quarter" idx="12"/>
          </p:nvPr>
        </p:nvSpPr>
        <p:spPr/>
        <p:txBody>
          <a:bodyPr/>
          <a:lstStyle/>
          <a:p>
            <a:fld id="{A66D5C35-5E47-4471-9DCD-7E839D3518EC}" type="slidenum">
              <a:rPr lang="en-US" smtClean="0"/>
              <a:t>2</a:t>
            </a:fld>
            <a:endParaRPr lang="en-US" dirty="0"/>
          </a:p>
        </p:txBody>
      </p:sp>
    </p:spTree>
    <p:extLst>
      <p:ext uri="{BB962C8B-B14F-4D97-AF65-F5344CB8AC3E}">
        <p14:creationId xmlns:p14="http://schemas.microsoft.com/office/powerpoint/2010/main" val="4005577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97CBFA2-8227-6A7A-4D4F-08EDC5E43B4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E0809CF-7FC6-B6EA-DB01-94AC9A6359E4}"/>
              </a:ext>
            </a:extLst>
          </p:cNvPr>
          <p:cNvSpPr>
            <a:spLocks noGrp="1"/>
          </p:cNvSpPr>
          <p:nvPr>
            <p:ph type="title"/>
          </p:nvPr>
        </p:nvSpPr>
        <p:spPr>
          <a:xfrm>
            <a:off x="838200" y="94447"/>
            <a:ext cx="10515600" cy="1325563"/>
          </a:xfrm>
        </p:spPr>
        <p:txBody>
          <a:bodyPr/>
          <a:lstStyle/>
          <a:p>
            <a:r>
              <a:rPr lang="en-US" dirty="0"/>
              <a:t>Results</a:t>
            </a:r>
          </a:p>
        </p:txBody>
      </p:sp>
      <p:sp>
        <p:nvSpPr>
          <p:cNvPr id="5" name="Content Placeholder 4">
            <a:extLst>
              <a:ext uri="{FF2B5EF4-FFF2-40B4-BE49-F238E27FC236}">
                <a16:creationId xmlns:a16="http://schemas.microsoft.com/office/drawing/2014/main" id="{EF86465E-0F97-3874-2BD4-935C7AEC2B5A}"/>
              </a:ext>
            </a:extLst>
          </p:cNvPr>
          <p:cNvSpPr>
            <a:spLocks noGrp="1"/>
          </p:cNvSpPr>
          <p:nvPr>
            <p:ph idx="1"/>
          </p:nvPr>
        </p:nvSpPr>
        <p:spPr>
          <a:xfrm>
            <a:off x="709109" y="1420010"/>
            <a:ext cx="10515600" cy="4140176"/>
          </a:xfrm>
        </p:spPr>
        <p:txBody>
          <a:bodyPr>
            <a:normAutofit/>
          </a:bodyPr>
          <a:lstStyle/>
          <a:p>
            <a:endParaRPr lang="en-US" dirty="0"/>
          </a:p>
        </p:txBody>
      </p:sp>
      <p:sp>
        <p:nvSpPr>
          <p:cNvPr id="2" name="Slide Number Placeholder 1">
            <a:extLst>
              <a:ext uri="{FF2B5EF4-FFF2-40B4-BE49-F238E27FC236}">
                <a16:creationId xmlns:a16="http://schemas.microsoft.com/office/drawing/2014/main" id="{6748D66A-97BD-57B7-7222-0B10337B4B79}"/>
              </a:ext>
            </a:extLst>
          </p:cNvPr>
          <p:cNvSpPr>
            <a:spLocks noGrp="1"/>
          </p:cNvSpPr>
          <p:nvPr>
            <p:ph type="sldNum" sz="quarter" idx="12"/>
          </p:nvPr>
        </p:nvSpPr>
        <p:spPr/>
        <p:txBody>
          <a:bodyPr/>
          <a:lstStyle/>
          <a:p>
            <a:fld id="{A66D5C35-5E47-4471-9DCD-7E839D3518EC}" type="slidenum">
              <a:rPr lang="en-US" smtClean="0"/>
              <a:t>20</a:t>
            </a:fld>
            <a:endParaRPr lang="en-US"/>
          </a:p>
        </p:txBody>
      </p:sp>
    </p:spTree>
    <p:extLst>
      <p:ext uri="{BB962C8B-B14F-4D97-AF65-F5344CB8AC3E}">
        <p14:creationId xmlns:p14="http://schemas.microsoft.com/office/powerpoint/2010/main" val="4241609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97CBFA2-8227-6A7A-4D4F-08EDC5E43B4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E0809CF-7FC6-B6EA-DB01-94AC9A6359E4}"/>
              </a:ext>
            </a:extLst>
          </p:cNvPr>
          <p:cNvSpPr>
            <a:spLocks noGrp="1"/>
          </p:cNvSpPr>
          <p:nvPr>
            <p:ph type="title"/>
          </p:nvPr>
        </p:nvSpPr>
        <p:spPr>
          <a:xfrm>
            <a:off x="838200" y="94447"/>
            <a:ext cx="10515600" cy="1325563"/>
          </a:xfrm>
        </p:spPr>
        <p:txBody>
          <a:bodyPr/>
          <a:lstStyle/>
          <a:p>
            <a:r>
              <a:rPr lang="en-US" dirty="0"/>
              <a:t>Questions</a:t>
            </a:r>
          </a:p>
        </p:txBody>
      </p:sp>
      <p:sp>
        <p:nvSpPr>
          <p:cNvPr id="5" name="Content Placeholder 4">
            <a:extLst>
              <a:ext uri="{FF2B5EF4-FFF2-40B4-BE49-F238E27FC236}">
                <a16:creationId xmlns:a16="http://schemas.microsoft.com/office/drawing/2014/main" id="{EF86465E-0F97-3874-2BD4-935C7AEC2B5A}"/>
              </a:ext>
            </a:extLst>
          </p:cNvPr>
          <p:cNvSpPr>
            <a:spLocks noGrp="1"/>
          </p:cNvSpPr>
          <p:nvPr>
            <p:ph idx="1"/>
          </p:nvPr>
        </p:nvSpPr>
        <p:spPr>
          <a:xfrm>
            <a:off x="709109" y="1420010"/>
            <a:ext cx="10515600" cy="4140176"/>
          </a:xfrm>
        </p:spPr>
        <p:txBody>
          <a:bodyPr>
            <a:normAutofit/>
          </a:bodyPr>
          <a:lstStyle/>
          <a:p>
            <a:endParaRPr lang="en-US" dirty="0"/>
          </a:p>
        </p:txBody>
      </p:sp>
      <p:sp>
        <p:nvSpPr>
          <p:cNvPr id="2" name="Slide Number Placeholder 1">
            <a:extLst>
              <a:ext uri="{FF2B5EF4-FFF2-40B4-BE49-F238E27FC236}">
                <a16:creationId xmlns:a16="http://schemas.microsoft.com/office/drawing/2014/main" id="{6748D66A-97BD-57B7-7222-0B10337B4B79}"/>
              </a:ext>
            </a:extLst>
          </p:cNvPr>
          <p:cNvSpPr>
            <a:spLocks noGrp="1"/>
          </p:cNvSpPr>
          <p:nvPr>
            <p:ph type="sldNum" sz="quarter" idx="12"/>
          </p:nvPr>
        </p:nvSpPr>
        <p:spPr/>
        <p:txBody>
          <a:bodyPr/>
          <a:lstStyle/>
          <a:p>
            <a:fld id="{A66D5C35-5E47-4471-9DCD-7E839D3518EC}" type="slidenum">
              <a:rPr lang="en-US" smtClean="0"/>
              <a:t>21</a:t>
            </a:fld>
            <a:endParaRPr lang="en-US"/>
          </a:p>
        </p:txBody>
      </p:sp>
    </p:spTree>
    <p:extLst>
      <p:ext uri="{BB962C8B-B14F-4D97-AF65-F5344CB8AC3E}">
        <p14:creationId xmlns:p14="http://schemas.microsoft.com/office/powerpoint/2010/main" val="1252780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97CBFA2-8227-6A7A-4D4F-08EDC5E43B4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E0809CF-7FC6-B6EA-DB01-94AC9A6359E4}"/>
              </a:ext>
            </a:extLst>
          </p:cNvPr>
          <p:cNvSpPr>
            <a:spLocks noGrp="1"/>
          </p:cNvSpPr>
          <p:nvPr>
            <p:ph type="title"/>
          </p:nvPr>
        </p:nvSpPr>
        <p:spPr>
          <a:xfrm>
            <a:off x="838200" y="94447"/>
            <a:ext cx="10515600" cy="1325563"/>
          </a:xfrm>
        </p:spPr>
        <p:txBody>
          <a:bodyPr/>
          <a:lstStyle/>
          <a:p>
            <a:r>
              <a:rPr lang="en-US" dirty="0"/>
              <a:t>Conclusions</a:t>
            </a:r>
          </a:p>
        </p:txBody>
      </p:sp>
      <p:sp>
        <p:nvSpPr>
          <p:cNvPr id="5" name="Content Placeholder 4">
            <a:extLst>
              <a:ext uri="{FF2B5EF4-FFF2-40B4-BE49-F238E27FC236}">
                <a16:creationId xmlns:a16="http://schemas.microsoft.com/office/drawing/2014/main" id="{EF86465E-0F97-3874-2BD4-935C7AEC2B5A}"/>
              </a:ext>
            </a:extLst>
          </p:cNvPr>
          <p:cNvSpPr>
            <a:spLocks noGrp="1"/>
          </p:cNvSpPr>
          <p:nvPr>
            <p:ph idx="1"/>
          </p:nvPr>
        </p:nvSpPr>
        <p:spPr>
          <a:xfrm>
            <a:off x="709109" y="1420010"/>
            <a:ext cx="10515600" cy="4140176"/>
          </a:xfrm>
        </p:spPr>
        <p:txBody>
          <a:bodyPr>
            <a:normAutofit/>
          </a:bodyPr>
          <a:lstStyle/>
          <a:p>
            <a:endParaRPr lang="en-US" dirty="0"/>
          </a:p>
        </p:txBody>
      </p:sp>
      <p:sp>
        <p:nvSpPr>
          <p:cNvPr id="2" name="Slide Number Placeholder 1">
            <a:extLst>
              <a:ext uri="{FF2B5EF4-FFF2-40B4-BE49-F238E27FC236}">
                <a16:creationId xmlns:a16="http://schemas.microsoft.com/office/drawing/2014/main" id="{6748D66A-97BD-57B7-7222-0B10337B4B79}"/>
              </a:ext>
            </a:extLst>
          </p:cNvPr>
          <p:cNvSpPr>
            <a:spLocks noGrp="1"/>
          </p:cNvSpPr>
          <p:nvPr>
            <p:ph type="sldNum" sz="quarter" idx="12"/>
          </p:nvPr>
        </p:nvSpPr>
        <p:spPr/>
        <p:txBody>
          <a:bodyPr/>
          <a:lstStyle/>
          <a:p>
            <a:fld id="{A66D5C35-5E47-4471-9DCD-7E839D3518EC}" type="slidenum">
              <a:rPr lang="en-US" smtClean="0"/>
              <a:t>22</a:t>
            </a:fld>
            <a:endParaRPr lang="en-US"/>
          </a:p>
        </p:txBody>
      </p:sp>
    </p:spTree>
    <p:extLst>
      <p:ext uri="{BB962C8B-B14F-4D97-AF65-F5344CB8AC3E}">
        <p14:creationId xmlns:p14="http://schemas.microsoft.com/office/powerpoint/2010/main" val="2833193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97CBFA2-8227-6A7A-4D4F-08EDC5E43B4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E0809CF-7FC6-B6EA-DB01-94AC9A6359E4}"/>
              </a:ext>
            </a:extLst>
          </p:cNvPr>
          <p:cNvSpPr>
            <a:spLocks noGrp="1"/>
          </p:cNvSpPr>
          <p:nvPr>
            <p:ph type="title"/>
          </p:nvPr>
        </p:nvSpPr>
        <p:spPr>
          <a:xfrm>
            <a:off x="838200" y="94447"/>
            <a:ext cx="10515600" cy="1325563"/>
          </a:xfrm>
        </p:spPr>
        <p:txBody>
          <a:bodyPr/>
          <a:lstStyle/>
          <a:p>
            <a:r>
              <a:rPr lang="en-US" dirty="0"/>
              <a:t>Next steps</a:t>
            </a:r>
          </a:p>
        </p:txBody>
      </p:sp>
      <p:sp>
        <p:nvSpPr>
          <p:cNvPr id="5" name="Content Placeholder 4">
            <a:extLst>
              <a:ext uri="{FF2B5EF4-FFF2-40B4-BE49-F238E27FC236}">
                <a16:creationId xmlns:a16="http://schemas.microsoft.com/office/drawing/2014/main" id="{EF86465E-0F97-3874-2BD4-935C7AEC2B5A}"/>
              </a:ext>
            </a:extLst>
          </p:cNvPr>
          <p:cNvSpPr>
            <a:spLocks noGrp="1"/>
          </p:cNvSpPr>
          <p:nvPr>
            <p:ph idx="1"/>
          </p:nvPr>
        </p:nvSpPr>
        <p:spPr>
          <a:xfrm>
            <a:off x="709109" y="1420010"/>
            <a:ext cx="10515600" cy="4140176"/>
          </a:xfrm>
        </p:spPr>
        <p:txBody>
          <a:bodyPr>
            <a:normAutofit/>
          </a:bodyPr>
          <a:lstStyle/>
          <a:p>
            <a:r>
              <a:rPr lang="en-US" dirty="0"/>
              <a:t>Gather data sets</a:t>
            </a:r>
          </a:p>
          <a:p>
            <a:r>
              <a:rPr lang="en-US" dirty="0"/>
              <a:t>Implement R scripts</a:t>
            </a:r>
          </a:p>
          <a:p>
            <a:r>
              <a:rPr lang="en-US" dirty="0"/>
              <a:t>Utilize online tools</a:t>
            </a:r>
          </a:p>
          <a:p>
            <a:r>
              <a:rPr lang="en-US" dirty="0"/>
              <a:t>Attempt to validate/replicate results and maybe expand </a:t>
            </a:r>
          </a:p>
        </p:txBody>
      </p:sp>
      <p:sp>
        <p:nvSpPr>
          <p:cNvPr id="2" name="Slide Number Placeholder 1">
            <a:extLst>
              <a:ext uri="{FF2B5EF4-FFF2-40B4-BE49-F238E27FC236}">
                <a16:creationId xmlns:a16="http://schemas.microsoft.com/office/drawing/2014/main" id="{6748D66A-97BD-57B7-7222-0B10337B4B79}"/>
              </a:ext>
            </a:extLst>
          </p:cNvPr>
          <p:cNvSpPr>
            <a:spLocks noGrp="1"/>
          </p:cNvSpPr>
          <p:nvPr>
            <p:ph type="sldNum" sz="quarter" idx="12"/>
          </p:nvPr>
        </p:nvSpPr>
        <p:spPr/>
        <p:txBody>
          <a:bodyPr/>
          <a:lstStyle/>
          <a:p>
            <a:fld id="{A66D5C35-5E47-4471-9DCD-7E839D3518EC}" type="slidenum">
              <a:rPr lang="en-US" smtClean="0"/>
              <a:t>23</a:t>
            </a:fld>
            <a:endParaRPr lang="en-US"/>
          </a:p>
        </p:txBody>
      </p:sp>
    </p:spTree>
    <p:extLst>
      <p:ext uri="{BB962C8B-B14F-4D97-AF65-F5344CB8AC3E}">
        <p14:creationId xmlns:p14="http://schemas.microsoft.com/office/powerpoint/2010/main" val="487259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DA514A0F-D7D6-78DE-A73D-7869547461C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9D1A625-8D38-01CE-12B7-C0791B80BEFB}"/>
              </a:ext>
            </a:extLst>
          </p:cNvPr>
          <p:cNvSpPr>
            <a:spLocks noGrp="1"/>
          </p:cNvSpPr>
          <p:nvPr>
            <p:ph type="title"/>
          </p:nvPr>
        </p:nvSpPr>
        <p:spPr>
          <a:xfrm>
            <a:off x="934720" y="433147"/>
            <a:ext cx="10515600" cy="993545"/>
          </a:xfrm>
        </p:spPr>
        <p:txBody>
          <a:bodyPr/>
          <a:lstStyle/>
          <a:p>
            <a:r>
              <a:rPr lang="en-US" dirty="0"/>
              <a:t>References</a:t>
            </a:r>
          </a:p>
        </p:txBody>
      </p:sp>
      <p:sp>
        <p:nvSpPr>
          <p:cNvPr id="5" name="Content Placeholder 4">
            <a:extLst>
              <a:ext uri="{FF2B5EF4-FFF2-40B4-BE49-F238E27FC236}">
                <a16:creationId xmlns:a16="http://schemas.microsoft.com/office/drawing/2014/main" id="{7857C4C0-1C91-0BDE-FEEF-5454D5599966}"/>
              </a:ext>
            </a:extLst>
          </p:cNvPr>
          <p:cNvSpPr>
            <a:spLocks noGrp="1"/>
          </p:cNvSpPr>
          <p:nvPr>
            <p:ph idx="1"/>
          </p:nvPr>
        </p:nvSpPr>
        <p:spPr>
          <a:xfrm>
            <a:off x="741680" y="1256906"/>
            <a:ext cx="10419080" cy="4344187"/>
          </a:xfrm>
        </p:spPr>
        <p:txBody>
          <a:bodyPr vert="horz" lIns="91440" tIns="45720" rIns="91440" bIns="45720" rtlCol="0" anchor="t">
            <a:normAutofit/>
          </a:bodyPr>
          <a:lstStyle/>
          <a:p>
            <a:pPr marL="514350" indent="-514350">
              <a:lnSpc>
                <a:spcPct val="120000"/>
              </a:lnSpc>
              <a:buFont typeface="Aptos Display" panose="02110004020202020204"/>
              <a:buAutoNum type="arabicPeriod"/>
            </a:pPr>
            <a:r>
              <a:rPr lang="en-US" dirty="0">
                <a:solidFill>
                  <a:srgbClr val="222222"/>
                </a:solidFill>
                <a:latin typeface="+mj-lt"/>
              </a:rPr>
              <a:t>Wang, H., Liu, J., Lou, Y. et al. Identification and preliminary analysis of hub genes associated with bladder cancer progression by comprehensive bioinformatics analysis. Sci Rep 14, 2782 (2024). https://doi.org/10.1038/s41598-024-53265-z</a:t>
            </a:r>
          </a:p>
        </p:txBody>
      </p:sp>
      <p:sp>
        <p:nvSpPr>
          <p:cNvPr id="2" name="Slide Number Placeholder 1">
            <a:extLst>
              <a:ext uri="{FF2B5EF4-FFF2-40B4-BE49-F238E27FC236}">
                <a16:creationId xmlns:a16="http://schemas.microsoft.com/office/drawing/2014/main" id="{4B806413-F401-DA57-8EEC-BDC5699F4019}"/>
              </a:ext>
            </a:extLst>
          </p:cNvPr>
          <p:cNvSpPr>
            <a:spLocks noGrp="1"/>
          </p:cNvSpPr>
          <p:nvPr>
            <p:ph type="sldNum" sz="quarter" idx="12"/>
          </p:nvPr>
        </p:nvSpPr>
        <p:spPr/>
        <p:txBody>
          <a:bodyPr/>
          <a:lstStyle/>
          <a:p>
            <a:fld id="{A66D5C35-5E47-4471-9DCD-7E839D3518EC}" type="slidenum">
              <a:rPr lang="en-US" smtClean="0"/>
              <a:t>24</a:t>
            </a:fld>
            <a:endParaRPr lang="en-US"/>
          </a:p>
        </p:txBody>
      </p:sp>
    </p:spTree>
    <p:extLst>
      <p:ext uri="{BB962C8B-B14F-4D97-AF65-F5344CB8AC3E}">
        <p14:creationId xmlns:p14="http://schemas.microsoft.com/office/powerpoint/2010/main" val="1047661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06B1A6-61CE-9DDB-4400-69F62A5F8331}"/>
              </a:ext>
            </a:extLst>
          </p:cNvPr>
          <p:cNvSpPr>
            <a:spLocks noGrp="1"/>
          </p:cNvSpPr>
          <p:nvPr>
            <p:ph type="title"/>
          </p:nvPr>
        </p:nvSpPr>
        <p:spPr>
          <a:xfrm>
            <a:off x="838200" y="679160"/>
            <a:ext cx="10515600" cy="825984"/>
          </a:xfrm>
        </p:spPr>
        <p:txBody>
          <a:bodyPr/>
          <a:lstStyle/>
          <a:p>
            <a:r>
              <a:rPr lang="en-US" dirty="0"/>
              <a:t>Workflow</a:t>
            </a:r>
          </a:p>
        </p:txBody>
      </p:sp>
      <p:sp>
        <p:nvSpPr>
          <p:cNvPr id="2" name="Slide Number Placeholder 1">
            <a:extLst>
              <a:ext uri="{FF2B5EF4-FFF2-40B4-BE49-F238E27FC236}">
                <a16:creationId xmlns:a16="http://schemas.microsoft.com/office/drawing/2014/main" id="{D36C6325-72CF-B6F5-744D-4EC935B60C2D}"/>
              </a:ext>
            </a:extLst>
          </p:cNvPr>
          <p:cNvSpPr>
            <a:spLocks noGrp="1"/>
          </p:cNvSpPr>
          <p:nvPr>
            <p:ph type="sldNum" sz="quarter" idx="12"/>
          </p:nvPr>
        </p:nvSpPr>
        <p:spPr/>
        <p:txBody>
          <a:bodyPr/>
          <a:lstStyle/>
          <a:p>
            <a:fld id="{A66D5C35-5E47-4471-9DCD-7E839D3518EC}" type="slidenum">
              <a:rPr lang="en-US" smtClean="0"/>
              <a:t>3</a:t>
            </a:fld>
            <a:endParaRPr lang="en-US" dirty="0"/>
          </a:p>
        </p:txBody>
      </p:sp>
      <p:pic>
        <p:nvPicPr>
          <p:cNvPr id="1026" name="Picture 2" descr="figure 1">
            <a:extLst>
              <a:ext uri="{FF2B5EF4-FFF2-40B4-BE49-F238E27FC236}">
                <a16:creationId xmlns:a16="http://schemas.microsoft.com/office/drawing/2014/main" id="{81C7B187-57CB-609F-A8D9-5BE1436BC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1423" y="1379550"/>
            <a:ext cx="5257951" cy="4098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7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06B1A6-61CE-9DDB-4400-69F62A5F8331}"/>
              </a:ext>
            </a:extLst>
          </p:cNvPr>
          <p:cNvSpPr>
            <a:spLocks noGrp="1"/>
          </p:cNvSpPr>
          <p:nvPr>
            <p:ph type="title"/>
          </p:nvPr>
        </p:nvSpPr>
        <p:spPr>
          <a:xfrm>
            <a:off x="838200" y="679160"/>
            <a:ext cx="10515600" cy="825984"/>
          </a:xfrm>
        </p:spPr>
        <p:txBody>
          <a:bodyPr/>
          <a:lstStyle/>
          <a:p>
            <a:r>
              <a:rPr lang="en-US" dirty="0"/>
              <a:t>Workflow</a:t>
            </a:r>
          </a:p>
        </p:txBody>
      </p:sp>
      <p:sp>
        <p:nvSpPr>
          <p:cNvPr id="2" name="Slide Number Placeholder 1">
            <a:extLst>
              <a:ext uri="{FF2B5EF4-FFF2-40B4-BE49-F238E27FC236}">
                <a16:creationId xmlns:a16="http://schemas.microsoft.com/office/drawing/2014/main" id="{D36C6325-72CF-B6F5-744D-4EC935B60C2D}"/>
              </a:ext>
            </a:extLst>
          </p:cNvPr>
          <p:cNvSpPr>
            <a:spLocks noGrp="1"/>
          </p:cNvSpPr>
          <p:nvPr>
            <p:ph type="sldNum" sz="quarter" idx="12"/>
          </p:nvPr>
        </p:nvSpPr>
        <p:spPr/>
        <p:txBody>
          <a:bodyPr/>
          <a:lstStyle/>
          <a:p>
            <a:fld id="{A66D5C35-5E47-4471-9DCD-7E839D3518EC}" type="slidenum">
              <a:rPr lang="en-US" smtClean="0"/>
              <a:t>4</a:t>
            </a:fld>
            <a:endParaRPr lang="en-US" dirty="0"/>
          </a:p>
        </p:txBody>
      </p:sp>
      <p:pic>
        <p:nvPicPr>
          <p:cNvPr id="1026" name="Picture 2" descr="figure 1">
            <a:extLst>
              <a:ext uri="{FF2B5EF4-FFF2-40B4-BE49-F238E27FC236}">
                <a16:creationId xmlns:a16="http://schemas.microsoft.com/office/drawing/2014/main" id="{81C7B187-57CB-609F-A8D9-5BE1436BC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1423" y="1379550"/>
            <a:ext cx="5257951" cy="409889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BCFE81F1-5E60-493F-B3FC-F932E5338807}"/>
              </a:ext>
            </a:extLst>
          </p:cNvPr>
          <p:cNvCxnSpPr>
            <a:cxnSpLocks/>
          </p:cNvCxnSpPr>
          <p:nvPr/>
        </p:nvCxnSpPr>
        <p:spPr>
          <a:xfrm flipH="1">
            <a:off x="7093819" y="1665170"/>
            <a:ext cx="6833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D826EC7-8FCF-E4DE-DCD8-6DA1CBB0CBCE}"/>
              </a:ext>
            </a:extLst>
          </p:cNvPr>
          <p:cNvSpPr txBox="1"/>
          <p:nvPr/>
        </p:nvSpPr>
        <p:spPr>
          <a:xfrm>
            <a:off x="7777213" y="1379550"/>
            <a:ext cx="3782728" cy="646331"/>
          </a:xfrm>
          <a:prstGeom prst="rect">
            <a:avLst/>
          </a:prstGeom>
          <a:noFill/>
        </p:spPr>
        <p:txBody>
          <a:bodyPr wrap="square" rtlCol="0">
            <a:spAutoFit/>
          </a:bodyPr>
          <a:lstStyle/>
          <a:p>
            <a:r>
              <a:rPr lang="en-US" dirty="0"/>
              <a:t>1. RNA profiles of BC and normal bladder tissue</a:t>
            </a:r>
          </a:p>
        </p:txBody>
      </p:sp>
    </p:spTree>
    <p:extLst>
      <p:ext uri="{BB962C8B-B14F-4D97-AF65-F5344CB8AC3E}">
        <p14:creationId xmlns:p14="http://schemas.microsoft.com/office/powerpoint/2010/main" val="2252228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06B1A6-61CE-9DDB-4400-69F62A5F8331}"/>
              </a:ext>
            </a:extLst>
          </p:cNvPr>
          <p:cNvSpPr>
            <a:spLocks noGrp="1"/>
          </p:cNvSpPr>
          <p:nvPr>
            <p:ph type="title"/>
          </p:nvPr>
        </p:nvSpPr>
        <p:spPr>
          <a:xfrm>
            <a:off x="838200" y="679160"/>
            <a:ext cx="10515600" cy="825984"/>
          </a:xfrm>
        </p:spPr>
        <p:txBody>
          <a:bodyPr/>
          <a:lstStyle/>
          <a:p>
            <a:r>
              <a:rPr lang="en-US" dirty="0"/>
              <a:t>Workflow</a:t>
            </a:r>
          </a:p>
        </p:txBody>
      </p:sp>
      <p:sp>
        <p:nvSpPr>
          <p:cNvPr id="2" name="Slide Number Placeholder 1">
            <a:extLst>
              <a:ext uri="{FF2B5EF4-FFF2-40B4-BE49-F238E27FC236}">
                <a16:creationId xmlns:a16="http://schemas.microsoft.com/office/drawing/2014/main" id="{D36C6325-72CF-B6F5-744D-4EC935B60C2D}"/>
              </a:ext>
            </a:extLst>
          </p:cNvPr>
          <p:cNvSpPr>
            <a:spLocks noGrp="1"/>
          </p:cNvSpPr>
          <p:nvPr>
            <p:ph type="sldNum" sz="quarter" idx="12"/>
          </p:nvPr>
        </p:nvSpPr>
        <p:spPr/>
        <p:txBody>
          <a:bodyPr/>
          <a:lstStyle/>
          <a:p>
            <a:fld id="{A66D5C35-5E47-4471-9DCD-7E839D3518EC}" type="slidenum">
              <a:rPr lang="en-US" smtClean="0"/>
              <a:t>5</a:t>
            </a:fld>
            <a:endParaRPr lang="en-US" dirty="0"/>
          </a:p>
        </p:txBody>
      </p:sp>
      <p:pic>
        <p:nvPicPr>
          <p:cNvPr id="1026" name="Picture 2" descr="figure 1">
            <a:extLst>
              <a:ext uri="{FF2B5EF4-FFF2-40B4-BE49-F238E27FC236}">
                <a16:creationId xmlns:a16="http://schemas.microsoft.com/office/drawing/2014/main" id="{81C7B187-57CB-609F-A8D9-5BE1436BC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1423" y="1379550"/>
            <a:ext cx="5257951" cy="409889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BCFE81F1-5E60-493F-B3FC-F932E5338807}"/>
              </a:ext>
            </a:extLst>
          </p:cNvPr>
          <p:cNvCxnSpPr>
            <a:cxnSpLocks/>
          </p:cNvCxnSpPr>
          <p:nvPr/>
        </p:nvCxnSpPr>
        <p:spPr>
          <a:xfrm flipH="1">
            <a:off x="7093819" y="1665170"/>
            <a:ext cx="6833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D826EC7-8FCF-E4DE-DCD8-6DA1CBB0CBCE}"/>
              </a:ext>
            </a:extLst>
          </p:cNvPr>
          <p:cNvSpPr txBox="1"/>
          <p:nvPr/>
        </p:nvSpPr>
        <p:spPr>
          <a:xfrm>
            <a:off x="7777213" y="1379550"/>
            <a:ext cx="3782728" cy="646331"/>
          </a:xfrm>
          <a:prstGeom prst="rect">
            <a:avLst/>
          </a:prstGeom>
          <a:noFill/>
        </p:spPr>
        <p:txBody>
          <a:bodyPr wrap="square" rtlCol="0">
            <a:spAutoFit/>
          </a:bodyPr>
          <a:lstStyle/>
          <a:p>
            <a:r>
              <a:rPr lang="en-US" dirty="0"/>
              <a:t>1) RNA profiles of cancerous and normal bladder tissue</a:t>
            </a:r>
          </a:p>
        </p:txBody>
      </p:sp>
      <p:cxnSp>
        <p:nvCxnSpPr>
          <p:cNvPr id="3" name="Straight Arrow Connector 2">
            <a:extLst>
              <a:ext uri="{FF2B5EF4-FFF2-40B4-BE49-F238E27FC236}">
                <a16:creationId xmlns:a16="http://schemas.microsoft.com/office/drawing/2014/main" id="{A01548EB-6FFC-CDF3-1098-06F67914F3AA}"/>
              </a:ext>
            </a:extLst>
          </p:cNvPr>
          <p:cNvCxnSpPr>
            <a:cxnSpLocks/>
          </p:cNvCxnSpPr>
          <p:nvPr/>
        </p:nvCxnSpPr>
        <p:spPr>
          <a:xfrm flipH="1">
            <a:off x="7093819" y="2250706"/>
            <a:ext cx="6833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259D6C6F-4E20-B45E-0CDC-CD05B1CB7CC8}"/>
              </a:ext>
            </a:extLst>
          </p:cNvPr>
          <p:cNvSpPr txBox="1"/>
          <p:nvPr/>
        </p:nvSpPr>
        <p:spPr>
          <a:xfrm>
            <a:off x="7777213" y="2025881"/>
            <a:ext cx="3782728" cy="646331"/>
          </a:xfrm>
          <a:prstGeom prst="rect">
            <a:avLst/>
          </a:prstGeom>
          <a:noFill/>
        </p:spPr>
        <p:txBody>
          <a:bodyPr wrap="square" rtlCol="0">
            <a:spAutoFit/>
          </a:bodyPr>
          <a:lstStyle/>
          <a:p>
            <a:r>
              <a:rPr lang="en-US" dirty="0"/>
              <a:t>2) R packages identify DEGs between normal and tumor</a:t>
            </a:r>
          </a:p>
        </p:txBody>
      </p:sp>
    </p:spTree>
    <p:extLst>
      <p:ext uri="{BB962C8B-B14F-4D97-AF65-F5344CB8AC3E}">
        <p14:creationId xmlns:p14="http://schemas.microsoft.com/office/powerpoint/2010/main" val="1390520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06B1A6-61CE-9DDB-4400-69F62A5F8331}"/>
              </a:ext>
            </a:extLst>
          </p:cNvPr>
          <p:cNvSpPr>
            <a:spLocks noGrp="1"/>
          </p:cNvSpPr>
          <p:nvPr>
            <p:ph type="title"/>
          </p:nvPr>
        </p:nvSpPr>
        <p:spPr>
          <a:xfrm>
            <a:off x="838200" y="679160"/>
            <a:ext cx="10515600" cy="825984"/>
          </a:xfrm>
        </p:spPr>
        <p:txBody>
          <a:bodyPr/>
          <a:lstStyle/>
          <a:p>
            <a:r>
              <a:rPr lang="en-US" dirty="0"/>
              <a:t>Workflow</a:t>
            </a:r>
          </a:p>
        </p:txBody>
      </p:sp>
      <p:sp>
        <p:nvSpPr>
          <p:cNvPr id="2" name="Slide Number Placeholder 1">
            <a:extLst>
              <a:ext uri="{FF2B5EF4-FFF2-40B4-BE49-F238E27FC236}">
                <a16:creationId xmlns:a16="http://schemas.microsoft.com/office/drawing/2014/main" id="{D36C6325-72CF-B6F5-744D-4EC935B60C2D}"/>
              </a:ext>
            </a:extLst>
          </p:cNvPr>
          <p:cNvSpPr>
            <a:spLocks noGrp="1"/>
          </p:cNvSpPr>
          <p:nvPr>
            <p:ph type="sldNum" sz="quarter" idx="12"/>
          </p:nvPr>
        </p:nvSpPr>
        <p:spPr/>
        <p:txBody>
          <a:bodyPr/>
          <a:lstStyle/>
          <a:p>
            <a:fld id="{A66D5C35-5E47-4471-9DCD-7E839D3518EC}" type="slidenum">
              <a:rPr lang="en-US" smtClean="0"/>
              <a:t>6</a:t>
            </a:fld>
            <a:endParaRPr lang="en-US" dirty="0"/>
          </a:p>
        </p:txBody>
      </p:sp>
      <p:pic>
        <p:nvPicPr>
          <p:cNvPr id="1026" name="Picture 2" descr="figure 1">
            <a:extLst>
              <a:ext uri="{FF2B5EF4-FFF2-40B4-BE49-F238E27FC236}">
                <a16:creationId xmlns:a16="http://schemas.microsoft.com/office/drawing/2014/main" id="{81C7B187-57CB-609F-A8D9-5BE1436BC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1423" y="1379550"/>
            <a:ext cx="5257951" cy="409889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BCFE81F1-5E60-493F-B3FC-F932E5338807}"/>
              </a:ext>
            </a:extLst>
          </p:cNvPr>
          <p:cNvCxnSpPr>
            <a:cxnSpLocks/>
          </p:cNvCxnSpPr>
          <p:nvPr/>
        </p:nvCxnSpPr>
        <p:spPr>
          <a:xfrm flipH="1">
            <a:off x="7093819" y="1665170"/>
            <a:ext cx="6833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D826EC7-8FCF-E4DE-DCD8-6DA1CBB0CBCE}"/>
              </a:ext>
            </a:extLst>
          </p:cNvPr>
          <p:cNvSpPr txBox="1"/>
          <p:nvPr/>
        </p:nvSpPr>
        <p:spPr>
          <a:xfrm>
            <a:off x="7777213" y="1379550"/>
            <a:ext cx="3782728" cy="646331"/>
          </a:xfrm>
          <a:prstGeom prst="rect">
            <a:avLst/>
          </a:prstGeom>
          <a:noFill/>
        </p:spPr>
        <p:txBody>
          <a:bodyPr wrap="square" rtlCol="0">
            <a:spAutoFit/>
          </a:bodyPr>
          <a:lstStyle/>
          <a:p>
            <a:r>
              <a:rPr lang="en-US" dirty="0"/>
              <a:t>1) RNA profiles of cancerous and normal bladder tissue</a:t>
            </a:r>
          </a:p>
        </p:txBody>
      </p:sp>
      <p:cxnSp>
        <p:nvCxnSpPr>
          <p:cNvPr id="3" name="Straight Arrow Connector 2">
            <a:extLst>
              <a:ext uri="{FF2B5EF4-FFF2-40B4-BE49-F238E27FC236}">
                <a16:creationId xmlns:a16="http://schemas.microsoft.com/office/drawing/2014/main" id="{A01548EB-6FFC-CDF3-1098-06F67914F3AA}"/>
              </a:ext>
            </a:extLst>
          </p:cNvPr>
          <p:cNvCxnSpPr>
            <a:cxnSpLocks/>
          </p:cNvCxnSpPr>
          <p:nvPr/>
        </p:nvCxnSpPr>
        <p:spPr>
          <a:xfrm flipH="1">
            <a:off x="7093819" y="2250706"/>
            <a:ext cx="6833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259D6C6F-4E20-B45E-0CDC-CD05B1CB7CC8}"/>
              </a:ext>
            </a:extLst>
          </p:cNvPr>
          <p:cNvSpPr txBox="1"/>
          <p:nvPr/>
        </p:nvSpPr>
        <p:spPr>
          <a:xfrm>
            <a:off x="7777213" y="2025881"/>
            <a:ext cx="3782728" cy="646331"/>
          </a:xfrm>
          <a:prstGeom prst="rect">
            <a:avLst/>
          </a:prstGeom>
          <a:noFill/>
        </p:spPr>
        <p:txBody>
          <a:bodyPr wrap="square" rtlCol="0">
            <a:spAutoFit/>
          </a:bodyPr>
          <a:lstStyle/>
          <a:p>
            <a:r>
              <a:rPr lang="en-US" dirty="0"/>
              <a:t>2) R packages identify DEGs between normal and tumor</a:t>
            </a:r>
          </a:p>
        </p:txBody>
      </p:sp>
      <p:cxnSp>
        <p:nvCxnSpPr>
          <p:cNvPr id="6" name="Straight Arrow Connector 5">
            <a:extLst>
              <a:ext uri="{FF2B5EF4-FFF2-40B4-BE49-F238E27FC236}">
                <a16:creationId xmlns:a16="http://schemas.microsoft.com/office/drawing/2014/main" id="{82C1784E-C8FF-DE02-48BE-E4C648696EE9}"/>
              </a:ext>
            </a:extLst>
          </p:cNvPr>
          <p:cNvCxnSpPr>
            <a:cxnSpLocks/>
          </p:cNvCxnSpPr>
          <p:nvPr/>
        </p:nvCxnSpPr>
        <p:spPr>
          <a:xfrm flipH="1">
            <a:off x="7093819" y="2932495"/>
            <a:ext cx="6833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93DEED39-D171-92B6-3C8D-DCBFF6BF87F7}"/>
              </a:ext>
            </a:extLst>
          </p:cNvPr>
          <p:cNvSpPr txBox="1"/>
          <p:nvPr/>
        </p:nvSpPr>
        <p:spPr>
          <a:xfrm>
            <a:off x="7777213" y="2689940"/>
            <a:ext cx="3782728" cy="646331"/>
          </a:xfrm>
          <a:prstGeom prst="rect">
            <a:avLst/>
          </a:prstGeom>
          <a:noFill/>
        </p:spPr>
        <p:txBody>
          <a:bodyPr wrap="square" rtlCol="0">
            <a:spAutoFit/>
          </a:bodyPr>
          <a:lstStyle/>
          <a:p>
            <a:r>
              <a:rPr lang="en-US" dirty="0"/>
              <a:t>3) R packages identify DEGs with biological relevance</a:t>
            </a:r>
          </a:p>
        </p:txBody>
      </p:sp>
    </p:spTree>
    <p:extLst>
      <p:ext uri="{BB962C8B-B14F-4D97-AF65-F5344CB8AC3E}">
        <p14:creationId xmlns:p14="http://schemas.microsoft.com/office/powerpoint/2010/main" val="3650516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06B1A6-61CE-9DDB-4400-69F62A5F8331}"/>
              </a:ext>
            </a:extLst>
          </p:cNvPr>
          <p:cNvSpPr>
            <a:spLocks noGrp="1"/>
          </p:cNvSpPr>
          <p:nvPr>
            <p:ph type="title"/>
          </p:nvPr>
        </p:nvSpPr>
        <p:spPr>
          <a:xfrm>
            <a:off x="838200" y="679160"/>
            <a:ext cx="10515600" cy="825984"/>
          </a:xfrm>
        </p:spPr>
        <p:txBody>
          <a:bodyPr/>
          <a:lstStyle/>
          <a:p>
            <a:r>
              <a:rPr lang="en-US" dirty="0"/>
              <a:t>Workflow</a:t>
            </a:r>
          </a:p>
        </p:txBody>
      </p:sp>
      <p:sp>
        <p:nvSpPr>
          <p:cNvPr id="2" name="Slide Number Placeholder 1">
            <a:extLst>
              <a:ext uri="{FF2B5EF4-FFF2-40B4-BE49-F238E27FC236}">
                <a16:creationId xmlns:a16="http://schemas.microsoft.com/office/drawing/2014/main" id="{D36C6325-72CF-B6F5-744D-4EC935B60C2D}"/>
              </a:ext>
            </a:extLst>
          </p:cNvPr>
          <p:cNvSpPr>
            <a:spLocks noGrp="1"/>
          </p:cNvSpPr>
          <p:nvPr>
            <p:ph type="sldNum" sz="quarter" idx="12"/>
          </p:nvPr>
        </p:nvSpPr>
        <p:spPr/>
        <p:txBody>
          <a:bodyPr/>
          <a:lstStyle/>
          <a:p>
            <a:fld id="{A66D5C35-5E47-4471-9DCD-7E839D3518EC}" type="slidenum">
              <a:rPr lang="en-US" smtClean="0"/>
              <a:t>7</a:t>
            </a:fld>
            <a:endParaRPr lang="en-US" dirty="0"/>
          </a:p>
        </p:txBody>
      </p:sp>
      <p:pic>
        <p:nvPicPr>
          <p:cNvPr id="1026" name="Picture 2" descr="figure 1">
            <a:extLst>
              <a:ext uri="{FF2B5EF4-FFF2-40B4-BE49-F238E27FC236}">
                <a16:creationId xmlns:a16="http://schemas.microsoft.com/office/drawing/2014/main" id="{81C7B187-57CB-609F-A8D9-5BE1436BC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1423" y="1379550"/>
            <a:ext cx="5257951" cy="409889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BCFE81F1-5E60-493F-B3FC-F932E5338807}"/>
              </a:ext>
            </a:extLst>
          </p:cNvPr>
          <p:cNvCxnSpPr>
            <a:cxnSpLocks/>
          </p:cNvCxnSpPr>
          <p:nvPr/>
        </p:nvCxnSpPr>
        <p:spPr>
          <a:xfrm flipH="1">
            <a:off x="7093819" y="1665170"/>
            <a:ext cx="6833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D826EC7-8FCF-E4DE-DCD8-6DA1CBB0CBCE}"/>
              </a:ext>
            </a:extLst>
          </p:cNvPr>
          <p:cNvSpPr txBox="1"/>
          <p:nvPr/>
        </p:nvSpPr>
        <p:spPr>
          <a:xfrm>
            <a:off x="7777213" y="1379550"/>
            <a:ext cx="3782728" cy="646331"/>
          </a:xfrm>
          <a:prstGeom prst="rect">
            <a:avLst/>
          </a:prstGeom>
          <a:noFill/>
        </p:spPr>
        <p:txBody>
          <a:bodyPr wrap="square" rtlCol="0">
            <a:spAutoFit/>
          </a:bodyPr>
          <a:lstStyle/>
          <a:p>
            <a:r>
              <a:rPr lang="en-US" dirty="0"/>
              <a:t>1) RNA profiles of cancerous and normal bladder tissue</a:t>
            </a:r>
          </a:p>
        </p:txBody>
      </p:sp>
      <p:cxnSp>
        <p:nvCxnSpPr>
          <p:cNvPr id="3" name="Straight Arrow Connector 2">
            <a:extLst>
              <a:ext uri="{FF2B5EF4-FFF2-40B4-BE49-F238E27FC236}">
                <a16:creationId xmlns:a16="http://schemas.microsoft.com/office/drawing/2014/main" id="{A01548EB-6FFC-CDF3-1098-06F67914F3AA}"/>
              </a:ext>
            </a:extLst>
          </p:cNvPr>
          <p:cNvCxnSpPr>
            <a:cxnSpLocks/>
          </p:cNvCxnSpPr>
          <p:nvPr/>
        </p:nvCxnSpPr>
        <p:spPr>
          <a:xfrm flipH="1">
            <a:off x="7093819" y="2250706"/>
            <a:ext cx="6833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259D6C6F-4E20-B45E-0CDC-CD05B1CB7CC8}"/>
              </a:ext>
            </a:extLst>
          </p:cNvPr>
          <p:cNvSpPr txBox="1"/>
          <p:nvPr/>
        </p:nvSpPr>
        <p:spPr>
          <a:xfrm>
            <a:off x="7777213" y="2025881"/>
            <a:ext cx="3782728" cy="646331"/>
          </a:xfrm>
          <a:prstGeom prst="rect">
            <a:avLst/>
          </a:prstGeom>
          <a:noFill/>
        </p:spPr>
        <p:txBody>
          <a:bodyPr wrap="square" rtlCol="0">
            <a:spAutoFit/>
          </a:bodyPr>
          <a:lstStyle/>
          <a:p>
            <a:r>
              <a:rPr lang="en-US" dirty="0"/>
              <a:t>2) R packages identify DEGs between normal and tumor</a:t>
            </a:r>
          </a:p>
        </p:txBody>
      </p:sp>
      <p:cxnSp>
        <p:nvCxnSpPr>
          <p:cNvPr id="6" name="Straight Arrow Connector 5">
            <a:extLst>
              <a:ext uri="{FF2B5EF4-FFF2-40B4-BE49-F238E27FC236}">
                <a16:creationId xmlns:a16="http://schemas.microsoft.com/office/drawing/2014/main" id="{82C1784E-C8FF-DE02-48BE-E4C648696EE9}"/>
              </a:ext>
            </a:extLst>
          </p:cNvPr>
          <p:cNvCxnSpPr>
            <a:cxnSpLocks/>
          </p:cNvCxnSpPr>
          <p:nvPr/>
        </p:nvCxnSpPr>
        <p:spPr>
          <a:xfrm flipH="1">
            <a:off x="7093819" y="2932495"/>
            <a:ext cx="6833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93DEED39-D171-92B6-3C8D-DCBFF6BF87F7}"/>
              </a:ext>
            </a:extLst>
          </p:cNvPr>
          <p:cNvSpPr txBox="1"/>
          <p:nvPr/>
        </p:nvSpPr>
        <p:spPr>
          <a:xfrm>
            <a:off x="7777213" y="2689940"/>
            <a:ext cx="3782728" cy="646331"/>
          </a:xfrm>
          <a:prstGeom prst="rect">
            <a:avLst/>
          </a:prstGeom>
          <a:noFill/>
        </p:spPr>
        <p:txBody>
          <a:bodyPr wrap="square" rtlCol="0">
            <a:spAutoFit/>
          </a:bodyPr>
          <a:lstStyle/>
          <a:p>
            <a:r>
              <a:rPr lang="en-US" dirty="0"/>
              <a:t>3) R packages identify DEGs with biological relevance</a:t>
            </a:r>
          </a:p>
        </p:txBody>
      </p:sp>
      <p:cxnSp>
        <p:nvCxnSpPr>
          <p:cNvPr id="9" name="Straight Arrow Connector 8">
            <a:extLst>
              <a:ext uri="{FF2B5EF4-FFF2-40B4-BE49-F238E27FC236}">
                <a16:creationId xmlns:a16="http://schemas.microsoft.com/office/drawing/2014/main" id="{5186B82F-5B05-4800-65C4-124DCE470696}"/>
              </a:ext>
            </a:extLst>
          </p:cNvPr>
          <p:cNvCxnSpPr>
            <a:cxnSpLocks/>
          </p:cNvCxnSpPr>
          <p:nvPr/>
        </p:nvCxnSpPr>
        <p:spPr>
          <a:xfrm flipH="1">
            <a:off x="7093819" y="3951168"/>
            <a:ext cx="6833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BBF53500-324A-F3E9-C157-ECB3ADEE1270}"/>
              </a:ext>
            </a:extLst>
          </p:cNvPr>
          <p:cNvSpPr txBox="1"/>
          <p:nvPr/>
        </p:nvSpPr>
        <p:spPr>
          <a:xfrm>
            <a:off x="7777213" y="3320949"/>
            <a:ext cx="3782728" cy="923330"/>
          </a:xfrm>
          <a:prstGeom prst="rect">
            <a:avLst/>
          </a:prstGeom>
          <a:noFill/>
        </p:spPr>
        <p:txBody>
          <a:bodyPr wrap="square" rtlCol="0">
            <a:spAutoFit/>
          </a:bodyPr>
          <a:lstStyle/>
          <a:p>
            <a:r>
              <a:rPr lang="en-US" dirty="0"/>
              <a:t>4) Online tools to visualize hub genes and construct protein-protein interaction network</a:t>
            </a:r>
          </a:p>
        </p:txBody>
      </p:sp>
    </p:spTree>
    <p:extLst>
      <p:ext uri="{BB962C8B-B14F-4D97-AF65-F5344CB8AC3E}">
        <p14:creationId xmlns:p14="http://schemas.microsoft.com/office/powerpoint/2010/main" val="1880297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06B1A6-61CE-9DDB-4400-69F62A5F8331}"/>
              </a:ext>
            </a:extLst>
          </p:cNvPr>
          <p:cNvSpPr>
            <a:spLocks noGrp="1"/>
          </p:cNvSpPr>
          <p:nvPr>
            <p:ph type="title"/>
          </p:nvPr>
        </p:nvSpPr>
        <p:spPr>
          <a:xfrm>
            <a:off x="838200" y="679160"/>
            <a:ext cx="10515600" cy="825984"/>
          </a:xfrm>
        </p:spPr>
        <p:txBody>
          <a:bodyPr/>
          <a:lstStyle/>
          <a:p>
            <a:r>
              <a:rPr lang="en-US" dirty="0"/>
              <a:t>Workflow</a:t>
            </a:r>
          </a:p>
        </p:txBody>
      </p:sp>
      <p:sp>
        <p:nvSpPr>
          <p:cNvPr id="2" name="Slide Number Placeholder 1">
            <a:extLst>
              <a:ext uri="{FF2B5EF4-FFF2-40B4-BE49-F238E27FC236}">
                <a16:creationId xmlns:a16="http://schemas.microsoft.com/office/drawing/2014/main" id="{D36C6325-72CF-B6F5-744D-4EC935B60C2D}"/>
              </a:ext>
            </a:extLst>
          </p:cNvPr>
          <p:cNvSpPr>
            <a:spLocks noGrp="1"/>
          </p:cNvSpPr>
          <p:nvPr>
            <p:ph type="sldNum" sz="quarter" idx="12"/>
          </p:nvPr>
        </p:nvSpPr>
        <p:spPr/>
        <p:txBody>
          <a:bodyPr/>
          <a:lstStyle/>
          <a:p>
            <a:fld id="{A66D5C35-5E47-4471-9DCD-7E839D3518EC}" type="slidenum">
              <a:rPr lang="en-US" smtClean="0"/>
              <a:t>8</a:t>
            </a:fld>
            <a:endParaRPr lang="en-US" dirty="0"/>
          </a:p>
        </p:txBody>
      </p:sp>
      <p:pic>
        <p:nvPicPr>
          <p:cNvPr id="1026" name="Picture 2" descr="figure 1">
            <a:extLst>
              <a:ext uri="{FF2B5EF4-FFF2-40B4-BE49-F238E27FC236}">
                <a16:creationId xmlns:a16="http://schemas.microsoft.com/office/drawing/2014/main" id="{81C7B187-57CB-609F-A8D9-5BE1436BC9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1423" y="1379550"/>
            <a:ext cx="5257951" cy="409889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BCFE81F1-5E60-493F-B3FC-F932E5338807}"/>
              </a:ext>
            </a:extLst>
          </p:cNvPr>
          <p:cNvCxnSpPr>
            <a:cxnSpLocks/>
          </p:cNvCxnSpPr>
          <p:nvPr/>
        </p:nvCxnSpPr>
        <p:spPr>
          <a:xfrm flipH="1">
            <a:off x="7093819" y="1665170"/>
            <a:ext cx="6833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D826EC7-8FCF-E4DE-DCD8-6DA1CBB0CBCE}"/>
              </a:ext>
            </a:extLst>
          </p:cNvPr>
          <p:cNvSpPr txBox="1"/>
          <p:nvPr/>
        </p:nvSpPr>
        <p:spPr>
          <a:xfrm>
            <a:off x="7777213" y="1379550"/>
            <a:ext cx="3782728" cy="646331"/>
          </a:xfrm>
          <a:prstGeom prst="rect">
            <a:avLst/>
          </a:prstGeom>
          <a:noFill/>
        </p:spPr>
        <p:txBody>
          <a:bodyPr wrap="square" rtlCol="0">
            <a:spAutoFit/>
          </a:bodyPr>
          <a:lstStyle/>
          <a:p>
            <a:r>
              <a:rPr lang="en-US" dirty="0"/>
              <a:t>1) RNA profiles of cancerous and normal bladder tissue</a:t>
            </a:r>
          </a:p>
        </p:txBody>
      </p:sp>
      <p:cxnSp>
        <p:nvCxnSpPr>
          <p:cNvPr id="3" name="Straight Arrow Connector 2">
            <a:extLst>
              <a:ext uri="{FF2B5EF4-FFF2-40B4-BE49-F238E27FC236}">
                <a16:creationId xmlns:a16="http://schemas.microsoft.com/office/drawing/2014/main" id="{A01548EB-6FFC-CDF3-1098-06F67914F3AA}"/>
              </a:ext>
            </a:extLst>
          </p:cNvPr>
          <p:cNvCxnSpPr>
            <a:cxnSpLocks/>
          </p:cNvCxnSpPr>
          <p:nvPr/>
        </p:nvCxnSpPr>
        <p:spPr>
          <a:xfrm flipH="1">
            <a:off x="7093819" y="2250706"/>
            <a:ext cx="6833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259D6C6F-4E20-B45E-0CDC-CD05B1CB7CC8}"/>
              </a:ext>
            </a:extLst>
          </p:cNvPr>
          <p:cNvSpPr txBox="1"/>
          <p:nvPr/>
        </p:nvSpPr>
        <p:spPr>
          <a:xfrm>
            <a:off x="7777213" y="2025881"/>
            <a:ext cx="3782728" cy="646331"/>
          </a:xfrm>
          <a:prstGeom prst="rect">
            <a:avLst/>
          </a:prstGeom>
          <a:noFill/>
        </p:spPr>
        <p:txBody>
          <a:bodyPr wrap="square" rtlCol="0">
            <a:spAutoFit/>
          </a:bodyPr>
          <a:lstStyle/>
          <a:p>
            <a:r>
              <a:rPr lang="en-US" dirty="0"/>
              <a:t>2) R packages identify DEGs between normal and tumor</a:t>
            </a:r>
          </a:p>
        </p:txBody>
      </p:sp>
      <p:cxnSp>
        <p:nvCxnSpPr>
          <p:cNvPr id="6" name="Straight Arrow Connector 5">
            <a:extLst>
              <a:ext uri="{FF2B5EF4-FFF2-40B4-BE49-F238E27FC236}">
                <a16:creationId xmlns:a16="http://schemas.microsoft.com/office/drawing/2014/main" id="{82C1784E-C8FF-DE02-48BE-E4C648696EE9}"/>
              </a:ext>
            </a:extLst>
          </p:cNvPr>
          <p:cNvCxnSpPr>
            <a:cxnSpLocks/>
          </p:cNvCxnSpPr>
          <p:nvPr/>
        </p:nvCxnSpPr>
        <p:spPr>
          <a:xfrm flipH="1">
            <a:off x="7093819" y="2932495"/>
            <a:ext cx="6833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93DEED39-D171-92B6-3C8D-DCBFF6BF87F7}"/>
              </a:ext>
            </a:extLst>
          </p:cNvPr>
          <p:cNvSpPr txBox="1"/>
          <p:nvPr/>
        </p:nvSpPr>
        <p:spPr>
          <a:xfrm>
            <a:off x="7777213" y="2689940"/>
            <a:ext cx="3782728" cy="646331"/>
          </a:xfrm>
          <a:prstGeom prst="rect">
            <a:avLst/>
          </a:prstGeom>
          <a:noFill/>
        </p:spPr>
        <p:txBody>
          <a:bodyPr wrap="square" rtlCol="0">
            <a:spAutoFit/>
          </a:bodyPr>
          <a:lstStyle/>
          <a:p>
            <a:r>
              <a:rPr lang="en-US" dirty="0"/>
              <a:t>3) R packages identify DEGs with biological relevance</a:t>
            </a:r>
          </a:p>
        </p:txBody>
      </p:sp>
      <p:cxnSp>
        <p:nvCxnSpPr>
          <p:cNvPr id="9" name="Straight Arrow Connector 8">
            <a:extLst>
              <a:ext uri="{FF2B5EF4-FFF2-40B4-BE49-F238E27FC236}">
                <a16:creationId xmlns:a16="http://schemas.microsoft.com/office/drawing/2014/main" id="{5186B82F-5B05-4800-65C4-124DCE470696}"/>
              </a:ext>
            </a:extLst>
          </p:cNvPr>
          <p:cNvCxnSpPr>
            <a:cxnSpLocks/>
          </p:cNvCxnSpPr>
          <p:nvPr/>
        </p:nvCxnSpPr>
        <p:spPr>
          <a:xfrm flipH="1">
            <a:off x="7093819" y="3951168"/>
            <a:ext cx="6833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BBF53500-324A-F3E9-C157-ECB3ADEE1270}"/>
              </a:ext>
            </a:extLst>
          </p:cNvPr>
          <p:cNvSpPr txBox="1"/>
          <p:nvPr/>
        </p:nvSpPr>
        <p:spPr>
          <a:xfrm>
            <a:off x="7777213" y="3336271"/>
            <a:ext cx="3782728" cy="923330"/>
          </a:xfrm>
          <a:prstGeom prst="rect">
            <a:avLst/>
          </a:prstGeom>
          <a:noFill/>
        </p:spPr>
        <p:txBody>
          <a:bodyPr wrap="square" rtlCol="0">
            <a:spAutoFit/>
          </a:bodyPr>
          <a:lstStyle/>
          <a:p>
            <a:r>
              <a:rPr lang="en-US" dirty="0"/>
              <a:t>4) Online tools to visualize hub genes and construct protein-protein interaction network</a:t>
            </a:r>
          </a:p>
        </p:txBody>
      </p:sp>
      <p:cxnSp>
        <p:nvCxnSpPr>
          <p:cNvPr id="12" name="Straight Arrow Connector 11">
            <a:extLst>
              <a:ext uri="{FF2B5EF4-FFF2-40B4-BE49-F238E27FC236}">
                <a16:creationId xmlns:a16="http://schemas.microsoft.com/office/drawing/2014/main" id="{43F36F2B-9477-8E3D-DF69-64593EE4B4F3}"/>
              </a:ext>
            </a:extLst>
          </p:cNvPr>
          <p:cNvCxnSpPr>
            <a:cxnSpLocks/>
          </p:cNvCxnSpPr>
          <p:nvPr/>
        </p:nvCxnSpPr>
        <p:spPr>
          <a:xfrm flipH="1">
            <a:off x="7093819" y="4565581"/>
            <a:ext cx="6833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DB211493-AFFC-8181-C456-2EDE1E76165C}"/>
              </a:ext>
            </a:extLst>
          </p:cNvPr>
          <p:cNvSpPr txBox="1"/>
          <p:nvPr/>
        </p:nvSpPr>
        <p:spPr>
          <a:xfrm>
            <a:off x="7777213" y="4302528"/>
            <a:ext cx="3782728" cy="1200329"/>
          </a:xfrm>
          <a:prstGeom prst="rect">
            <a:avLst/>
          </a:prstGeom>
          <a:noFill/>
        </p:spPr>
        <p:txBody>
          <a:bodyPr wrap="square" rtlCol="0">
            <a:spAutoFit/>
          </a:bodyPr>
          <a:lstStyle/>
          <a:p>
            <a:r>
              <a:rPr lang="en-US" dirty="0"/>
              <a:t>5) Online tools to verify prognostic value, protein expression levels, and immune infiltration levels of hub genes</a:t>
            </a:r>
          </a:p>
        </p:txBody>
      </p:sp>
    </p:spTree>
    <p:extLst>
      <p:ext uri="{BB962C8B-B14F-4D97-AF65-F5344CB8AC3E}">
        <p14:creationId xmlns:p14="http://schemas.microsoft.com/office/powerpoint/2010/main" val="3390089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6C6325-72CF-B6F5-744D-4EC935B60C2D}"/>
              </a:ext>
            </a:extLst>
          </p:cNvPr>
          <p:cNvSpPr>
            <a:spLocks noGrp="1"/>
          </p:cNvSpPr>
          <p:nvPr>
            <p:ph type="sldNum" sz="quarter" idx="12"/>
          </p:nvPr>
        </p:nvSpPr>
        <p:spPr/>
        <p:txBody>
          <a:bodyPr/>
          <a:lstStyle/>
          <a:p>
            <a:fld id="{A66D5C35-5E47-4471-9DCD-7E839D3518EC}" type="slidenum">
              <a:rPr lang="en-US" smtClean="0"/>
              <a:t>9</a:t>
            </a:fld>
            <a:endParaRPr lang="en-US" dirty="0"/>
          </a:p>
        </p:txBody>
      </p:sp>
      <p:pic>
        <p:nvPicPr>
          <p:cNvPr id="1026" name="Picture 2" descr="figure 1">
            <a:extLst>
              <a:ext uri="{FF2B5EF4-FFF2-40B4-BE49-F238E27FC236}">
                <a16:creationId xmlns:a16="http://schemas.microsoft.com/office/drawing/2014/main" id="{81C7B187-57CB-609F-A8D9-5BE1436BC9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1423" y="1379550"/>
            <a:ext cx="5257951" cy="409889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BCFE81F1-5E60-493F-B3FC-F932E5338807}"/>
              </a:ext>
            </a:extLst>
          </p:cNvPr>
          <p:cNvCxnSpPr>
            <a:cxnSpLocks/>
          </p:cNvCxnSpPr>
          <p:nvPr/>
        </p:nvCxnSpPr>
        <p:spPr>
          <a:xfrm flipH="1">
            <a:off x="7093819" y="1665170"/>
            <a:ext cx="683394" cy="0"/>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D826EC7-8FCF-E4DE-DCD8-6DA1CBB0CBCE}"/>
              </a:ext>
            </a:extLst>
          </p:cNvPr>
          <p:cNvSpPr txBox="1"/>
          <p:nvPr/>
        </p:nvSpPr>
        <p:spPr>
          <a:xfrm>
            <a:off x="7777213" y="1379550"/>
            <a:ext cx="3782728" cy="646331"/>
          </a:xfrm>
          <a:prstGeom prst="rect">
            <a:avLst/>
          </a:prstGeom>
          <a:noFill/>
        </p:spPr>
        <p:txBody>
          <a:bodyPr wrap="square" rtlCol="0">
            <a:spAutoFit/>
          </a:bodyPr>
          <a:lstStyle/>
          <a:p>
            <a:r>
              <a:rPr lang="en-US" dirty="0"/>
              <a:t>1) RNA profiles of cancerous and normal bladder tissue</a:t>
            </a:r>
          </a:p>
        </p:txBody>
      </p:sp>
      <p:cxnSp>
        <p:nvCxnSpPr>
          <p:cNvPr id="3" name="Straight Arrow Connector 2">
            <a:extLst>
              <a:ext uri="{FF2B5EF4-FFF2-40B4-BE49-F238E27FC236}">
                <a16:creationId xmlns:a16="http://schemas.microsoft.com/office/drawing/2014/main" id="{A01548EB-6FFC-CDF3-1098-06F67914F3AA}"/>
              </a:ext>
            </a:extLst>
          </p:cNvPr>
          <p:cNvCxnSpPr>
            <a:cxnSpLocks/>
          </p:cNvCxnSpPr>
          <p:nvPr/>
        </p:nvCxnSpPr>
        <p:spPr>
          <a:xfrm flipH="1">
            <a:off x="7093819" y="2250706"/>
            <a:ext cx="683394" cy="0"/>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259D6C6F-4E20-B45E-0CDC-CD05B1CB7CC8}"/>
              </a:ext>
            </a:extLst>
          </p:cNvPr>
          <p:cNvSpPr txBox="1"/>
          <p:nvPr/>
        </p:nvSpPr>
        <p:spPr>
          <a:xfrm>
            <a:off x="7777213" y="2025881"/>
            <a:ext cx="3782728" cy="646331"/>
          </a:xfrm>
          <a:prstGeom prst="rect">
            <a:avLst/>
          </a:prstGeom>
          <a:noFill/>
        </p:spPr>
        <p:txBody>
          <a:bodyPr wrap="square" rtlCol="0">
            <a:spAutoFit/>
          </a:bodyPr>
          <a:lstStyle/>
          <a:p>
            <a:r>
              <a:rPr lang="en-US" dirty="0"/>
              <a:t>2) R packages identify DEGs between normal and tumor</a:t>
            </a:r>
          </a:p>
        </p:txBody>
      </p:sp>
      <p:cxnSp>
        <p:nvCxnSpPr>
          <p:cNvPr id="6" name="Straight Arrow Connector 5">
            <a:extLst>
              <a:ext uri="{FF2B5EF4-FFF2-40B4-BE49-F238E27FC236}">
                <a16:creationId xmlns:a16="http://schemas.microsoft.com/office/drawing/2014/main" id="{82C1784E-C8FF-DE02-48BE-E4C648696EE9}"/>
              </a:ext>
            </a:extLst>
          </p:cNvPr>
          <p:cNvCxnSpPr>
            <a:cxnSpLocks/>
          </p:cNvCxnSpPr>
          <p:nvPr/>
        </p:nvCxnSpPr>
        <p:spPr>
          <a:xfrm flipH="1">
            <a:off x="7093819" y="2932495"/>
            <a:ext cx="683394" cy="0"/>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93DEED39-D171-92B6-3C8D-DCBFF6BF87F7}"/>
              </a:ext>
            </a:extLst>
          </p:cNvPr>
          <p:cNvSpPr txBox="1"/>
          <p:nvPr/>
        </p:nvSpPr>
        <p:spPr>
          <a:xfrm>
            <a:off x="7777213" y="2689940"/>
            <a:ext cx="3782728" cy="646331"/>
          </a:xfrm>
          <a:prstGeom prst="rect">
            <a:avLst/>
          </a:prstGeom>
          <a:noFill/>
        </p:spPr>
        <p:txBody>
          <a:bodyPr wrap="square" rtlCol="0">
            <a:spAutoFit/>
          </a:bodyPr>
          <a:lstStyle/>
          <a:p>
            <a:r>
              <a:rPr lang="en-US" dirty="0"/>
              <a:t>3) R packages identify DEGs with biological relevance</a:t>
            </a:r>
          </a:p>
        </p:txBody>
      </p:sp>
      <p:cxnSp>
        <p:nvCxnSpPr>
          <p:cNvPr id="9" name="Straight Arrow Connector 8">
            <a:extLst>
              <a:ext uri="{FF2B5EF4-FFF2-40B4-BE49-F238E27FC236}">
                <a16:creationId xmlns:a16="http://schemas.microsoft.com/office/drawing/2014/main" id="{5186B82F-5B05-4800-65C4-124DCE470696}"/>
              </a:ext>
            </a:extLst>
          </p:cNvPr>
          <p:cNvCxnSpPr>
            <a:cxnSpLocks/>
          </p:cNvCxnSpPr>
          <p:nvPr/>
        </p:nvCxnSpPr>
        <p:spPr>
          <a:xfrm flipH="1">
            <a:off x="7093819" y="3951168"/>
            <a:ext cx="683394" cy="0"/>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BBF53500-324A-F3E9-C157-ECB3ADEE1270}"/>
              </a:ext>
            </a:extLst>
          </p:cNvPr>
          <p:cNvSpPr txBox="1"/>
          <p:nvPr/>
        </p:nvSpPr>
        <p:spPr>
          <a:xfrm>
            <a:off x="7777213" y="3336271"/>
            <a:ext cx="3782728" cy="923330"/>
          </a:xfrm>
          <a:prstGeom prst="rect">
            <a:avLst/>
          </a:prstGeom>
          <a:noFill/>
        </p:spPr>
        <p:txBody>
          <a:bodyPr wrap="square" rtlCol="0">
            <a:spAutoFit/>
          </a:bodyPr>
          <a:lstStyle/>
          <a:p>
            <a:r>
              <a:rPr lang="en-US" dirty="0"/>
              <a:t>4) Online tools to visualize hub genes and construct protein-protein interaction network</a:t>
            </a:r>
          </a:p>
        </p:txBody>
      </p:sp>
      <p:cxnSp>
        <p:nvCxnSpPr>
          <p:cNvPr id="12" name="Straight Arrow Connector 11">
            <a:extLst>
              <a:ext uri="{FF2B5EF4-FFF2-40B4-BE49-F238E27FC236}">
                <a16:creationId xmlns:a16="http://schemas.microsoft.com/office/drawing/2014/main" id="{43F36F2B-9477-8E3D-DF69-64593EE4B4F3}"/>
              </a:ext>
            </a:extLst>
          </p:cNvPr>
          <p:cNvCxnSpPr>
            <a:cxnSpLocks/>
          </p:cNvCxnSpPr>
          <p:nvPr/>
        </p:nvCxnSpPr>
        <p:spPr>
          <a:xfrm flipH="1">
            <a:off x="7093819" y="4565581"/>
            <a:ext cx="683394" cy="0"/>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DB211493-AFFC-8181-C456-2EDE1E76165C}"/>
              </a:ext>
            </a:extLst>
          </p:cNvPr>
          <p:cNvSpPr txBox="1"/>
          <p:nvPr/>
        </p:nvSpPr>
        <p:spPr>
          <a:xfrm>
            <a:off x="7777213" y="4302528"/>
            <a:ext cx="3782728" cy="1200329"/>
          </a:xfrm>
          <a:prstGeom prst="rect">
            <a:avLst/>
          </a:prstGeom>
          <a:noFill/>
        </p:spPr>
        <p:txBody>
          <a:bodyPr wrap="square" rtlCol="0">
            <a:spAutoFit/>
          </a:bodyPr>
          <a:lstStyle/>
          <a:p>
            <a:r>
              <a:rPr lang="en-US" dirty="0"/>
              <a:t>5) Online tools to verify prognostic value, protein expression levels, and immune infiltration levels of hub genes</a:t>
            </a:r>
          </a:p>
        </p:txBody>
      </p:sp>
      <p:cxnSp>
        <p:nvCxnSpPr>
          <p:cNvPr id="17" name="Connector: Elbow 16">
            <a:extLst>
              <a:ext uri="{FF2B5EF4-FFF2-40B4-BE49-F238E27FC236}">
                <a16:creationId xmlns:a16="http://schemas.microsoft.com/office/drawing/2014/main" id="{37CF1C52-5B6D-83BE-EE2C-6FB64691737F}"/>
              </a:ext>
            </a:extLst>
          </p:cNvPr>
          <p:cNvCxnSpPr>
            <a:cxnSpLocks/>
          </p:cNvCxnSpPr>
          <p:nvPr/>
        </p:nvCxnSpPr>
        <p:spPr>
          <a:xfrm rot="10800000">
            <a:off x="4507833" y="5508535"/>
            <a:ext cx="3269381" cy="275895"/>
          </a:xfrm>
          <a:prstGeom prst="bentConnector3">
            <a:avLst>
              <a:gd name="adj1" fmla="val 100049"/>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4D1C872D-9864-69D3-FF40-9B78EEE56761}"/>
              </a:ext>
            </a:extLst>
          </p:cNvPr>
          <p:cNvSpPr txBox="1"/>
          <p:nvPr/>
        </p:nvSpPr>
        <p:spPr>
          <a:xfrm>
            <a:off x="7774658" y="5545784"/>
            <a:ext cx="3900786" cy="646331"/>
          </a:xfrm>
          <a:prstGeom prst="rect">
            <a:avLst/>
          </a:prstGeom>
          <a:noFill/>
        </p:spPr>
        <p:txBody>
          <a:bodyPr wrap="square" rtlCol="0">
            <a:spAutoFit/>
          </a:bodyPr>
          <a:lstStyle/>
          <a:p>
            <a:r>
              <a:rPr lang="en-US" dirty="0"/>
              <a:t>6) Identify prognosis significant DEGs, P &lt; 0.05</a:t>
            </a:r>
          </a:p>
        </p:txBody>
      </p:sp>
      <p:sp>
        <p:nvSpPr>
          <p:cNvPr id="29" name="Title 3">
            <a:extLst>
              <a:ext uri="{FF2B5EF4-FFF2-40B4-BE49-F238E27FC236}">
                <a16:creationId xmlns:a16="http://schemas.microsoft.com/office/drawing/2014/main" id="{4C41E742-3A1C-5F41-FDCC-79EB5C945749}"/>
              </a:ext>
            </a:extLst>
          </p:cNvPr>
          <p:cNvSpPr txBox="1">
            <a:spLocks/>
          </p:cNvSpPr>
          <p:nvPr/>
        </p:nvSpPr>
        <p:spPr>
          <a:xfrm>
            <a:off x="838200" y="679160"/>
            <a:ext cx="10515600" cy="8259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Workflow</a:t>
            </a:r>
            <a:endParaRPr lang="en-US" dirty="0"/>
          </a:p>
        </p:txBody>
      </p:sp>
    </p:spTree>
    <p:extLst>
      <p:ext uri="{BB962C8B-B14F-4D97-AF65-F5344CB8AC3E}">
        <p14:creationId xmlns:p14="http://schemas.microsoft.com/office/powerpoint/2010/main" val="2915352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DC56A1E83B5DD43A3F9F022A9F5FF4D" ma:contentTypeVersion="9" ma:contentTypeDescription="Create a new document." ma:contentTypeScope="" ma:versionID="13bf8f46cbafc0a12e2305cdaaecdb84">
  <xsd:schema xmlns:xsd="http://www.w3.org/2001/XMLSchema" xmlns:xs="http://www.w3.org/2001/XMLSchema" xmlns:p="http://schemas.microsoft.com/office/2006/metadata/properties" xmlns:ns3="36e27c95-be0b-4fb5-bf31-1be0f1d8753f" xmlns:ns4="67bf257b-1f23-47aa-82aa-0c2d293548ed" targetNamespace="http://schemas.microsoft.com/office/2006/metadata/properties" ma:root="true" ma:fieldsID="182d7da5e1835dac57aa5bc4ffac2fe1" ns3:_="" ns4:_="">
    <xsd:import namespace="36e27c95-be0b-4fb5-bf31-1be0f1d8753f"/>
    <xsd:import namespace="67bf257b-1f23-47aa-82aa-0c2d293548e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_activity"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e27c95-be0b-4fb5-bf31-1be0f1d875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_activity" ma:index="14"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bf257b-1f23-47aa-82aa-0c2d293548e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36e27c95-be0b-4fb5-bf31-1be0f1d8753f" xsi:nil="true"/>
  </documentManagement>
</p:properties>
</file>

<file path=customXml/itemProps1.xml><?xml version="1.0" encoding="utf-8"?>
<ds:datastoreItem xmlns:ds="http://schemas.openxmlformats.org/officeDocument/2006/customXml" ds:itemID="{82B70709-F608-4C87-A16A-583861F93B5C}">
  <ds:schemaRefs>
    <ds:schemaRef ds:uri="http://schemas.microsoft.com/sharepoint/v3/contenttype/forms"/>
  </ds:schemaRefs>
</ds:datastoreItem>
</file>

<file path=customXml/itemProps2.xml><?xml version="1.0" encoding="utf-8"?>
<ds:datastoreItem xmlns:ds="http://schemas.openxmlformats.org/officeDocument/2006/customXml" ds:itemID="{14A1488A-5583-4A43-A892-4C9025C32D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e27c95-be0b-4fb5-bf31-1be0f1d8753f"/>
    <ds:schemaRef ds:uri="67bf257b-1f23-47aa-82aa-0c2d293548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E77080F-7D68-416E-BF30-F45945C1E55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67bf257b-1f23-47aa-82aa-0c2d293548ed"/>
    <ds:schemaRef ds:uri="http://purl.org/dc/elements/1.1/"/>
    <ds:schemaRef ds:uri="http://schemas.microsoft.com/office/2006/metadata/properties"/>
    <ds:schemaRef ds:uri="36e27c95-be0b-4fb5-bf31-1be0f1d875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10122</TotalTime>
  <Words>1447</Words>
  <Application>Microsoft Office PowerPoint</Application>
  <PresentationFormat>Widescreen</PresentationFormat>
  <Paragraphs>180</Paragraphs>
  <Slides>24</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Aptos Display</vt:lpstr>
      <vt:lpstr>Arial</vt:lpstr>
      <vt:lpstr>Office Theme</vt:lpstr>
      <vt:lpstr>Identification and preliminary analysis of hub genes associated with bladder cancer progression by comprehensive bioinformatics analysis1  Han Wang, Junjie Liu, Yanyan Lou, Yang Liu, Jieqing Chen, Xinhui Liao, Xiuming Zhang, Chengzhi Zhou, Hongbing Mei &amp; Aifa Tang, Scientific Reports, 2024  </vt:lpstr>
      <vt:lpstr>Brief Summary</vt:lpstr>
      <vt:lpstr>Workflow</vt:lpstr>
      <vt:lpstr>Workflow</vt:lpstr>
      <vt:lpstr>Workflow</vt:lpstr>
      <vt:lpstr>Workflow</vt:lpstr>
      <vt:lpstr>Workflow</vt:lpstr>
      <vt:lpstr>Workflow</vt:lpstr>
      <vt:lpstr>PowerPoint Presentation</vt:lpstr>
      <vt:lpstr>Step 1 – RNA profile data</vt:lpstr>
      <vt:lpstr>Step 2 – Identify DEGs</vt:lpstr>
      <vt:lpstr>Step 2 – Identify DEGs</vt:lpstr>
      <vt:lpstr>Step 3 – Identify DEGs with biological relevance</vt:lpstr>
      <vt:lpstr>Step 3 – Identify DEGs with biological relevance</vt:lpstr>
      <vt:lpstr>Step 3 – Identify DEGs with biological relevance</vt:lpstr>
      <vt:lpstr>Step 4 – Visualize hub gene interaction networks</vt:lpstr>
      <vt:lpstr>Step 4 – Visualize hub gene interaction networks</vt:lpstr>
      <vt:lpstr>Step 5 - Prognostic value of hub genes</vt:lpstr>
      <vt:lpstr>Step 6 – Identify prognostic significant DEGs</vt:lpstr>
      <vt:lpstr>Results</vt:lpstr>
      <vt:lpstr>Questions</vt:lpstr>
      <vt:lpstr>Conclusions</vt:lpstr>
      <vt:lpstr>Next steps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Cankaya</dc:creator>
  <cp:lastModifiedBy>Adam Cankaya</cp:lastModifiedBy>
  <cp:revision>361</cp:revision>
  <dcterms:created xsi:type="dcterms:W3CDTF">2024-02-27T22:16:52Z</dcterms:created>
  <dcterms:modified xsi:type="dcterms:W3CDTF">2024-05-27T19:32:35Z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0x010100CDC56A1E83B5DD43A3F9F022A9F5FF4D</vt:lpwstr>
  </property>
</Properties>
</file>