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70" r:id="rId2"/>
    <p:sldId id="312" r:id="rId3"/>
    <p:sldId id="423" r:id="rId4"/>
    <p:sldId id="424" r:id="rId5"/>
    <p:sldId id="375" r:id="rId6"/>
    <p:sldId id="426" r:id="rId7"/>
    <p:sldId id="422" r:id="rId8"/>
    <p:sldId id="425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4" r:id="rId26"/>
    <p:sldId id="445" r:id="rId27"/>
    <p:sldId id="446" r:id="rId28"/>
    <p:sldId id="447" r:id="rId29"/>
    <p:sldId id="448" r:id="rId30"/>
    <p:sldId id="449" r:id="rId31"/>
    <p:sldId id="443" r:id="rId32"/>
    <p:sldId id="419" r:id="rId33"/>
    <p:sldId id="421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2810"/>
  </p:normalViewPr>
  <p:slideViewPr>
    <p:cSldViewPr snapToGrid="0">
      <p:cViewPr varScale="1">
        <p:scale>
          <a:sx n="109" d="100"/>
          <a:sy n="109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BCF4F-DD47-1F41-8347-1236AAEF4C6F}" type="datetimeFigureOut">
              <a:rPr lang="es-ES" smtClean="0"/>
              <a:t>18/4/25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D714E-277A-0B4C-917C-E741BC14FD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2742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D714E-277A-0B4C-917C-E741BC14FD19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574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0D714E-277A-0B4C-917C-E741BC14FD19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148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EFA87-8AA5-C04F-3C8B-B9A2AF606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6392A1-BA2D-C72E-AAE2-9E7AFE8D5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697544-B384-FD24-CD2C-C111E8FA1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3F658-BF12-78C7-58B4-78B603738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D0D98B-2468-7BAD-0A9B-BB86EC48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0134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96FE3-706E-1C80-CACC-F398DA1D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380736-EE02-FA13-FE81-05DFB421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301D6D-9194-D563-7EF0-B6E8DF74F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EA20FC-FE35-E578-4D42-A9870072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5C0435-EB44-ABBB-03C1-13B14558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478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41D0B84-591F-6A65-FC6A-049EC133CF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271FDA-3326-7F6F-4F41-76376721E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E75D7-FBD2-7D62-546A-DFEE9B53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C8AAEA-B43B-A632-0D86-3CDD5CF30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560A56-8F4A-A18C-528E-D68914FC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6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B3AF58-61D1-DF01-55E3-BC712B2F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5C7191-2D2F-2A11-72B2-6264DEE9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A11C6-96BD-BCB3-26D3-2F98216F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4EFEBE-AF4D-5790-14DB-CB218EAF1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4CA2C9-6F81-96DB-1B51-C3535B82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615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93EA7-2D97-F2E1-A2B1-4B37D6620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440C6D-9413-B56C-93C5-B787A043D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2136B-FF0B-AE32-3C75-EDAA86CAB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5F05F9-0258-E44C-9B0A-B86F3AF7C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EA5988-E17F-6471-B2C3-961FC9B7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97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EF43C9-C426-4FCF-DF0C-1F7CD16AA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6AC33-EB07-610A-B59C-DE8891BA8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B05210-AB32-F36A-7438-AB9EBEC61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C61BB1C-5079-6FC8-2D4B-A30D4AE3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600823-04DD-C68E-7A0F-BF1439DE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42C3D1-12B5-A0D5-3537-618288FB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687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FE1C4-9650-E9EA-F099-A4F0D9B7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F942D8-8B75-C543-6418-30AC3B8D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0CE7D7-2CEE-211E-8F3F-BC923E4CA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ABCFC7D-8843-4F44-6D40-D2C4B524B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5EDFEE-71F3-9178-ED83-C226CD19DD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0842E-0E90-AC24-8802-9F5D3CD3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CDB579-9C39-82D9-BCAD-2A464A147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5460AA-5CEB-82B6-80BD-070882CE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872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95AEA-2455-08C3-F913-B362FA72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959D56E-95AA-BC13-40CC-24D282A89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F707DB-A9DF-CF52-8FC3-9E84A83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44039D-B804-3221-375A-1F03A2F0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21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5266A7B-F22A-5A34-E61A-C7DB54542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2A5DB2A-2070-7944-EEE2-21B40B1C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37A92-5C7F-2BBF-EA3E-7BABB210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0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C377B-BE80-E053-6AD8-9D0EAEE4B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3F2B9-319B-2744-5821-380C6196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5702AD-C45C-0E0D-6371-FE7E9E20A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E29E9E2-4818-316C-F82E-0037A93F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5A879D8-E51E-92CA-9F0D-8C8FF1546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D188A3-D9D7-7792-5883-D9DA82CB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9165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197F6-0C8A-C6AB-7F36-922817AA1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014BB75-6E11-25F3-BE3E-441FC1C2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FC1EF46-F113-60FA-FCC4-69366F60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59423-00A5-22D0-778E-86977A70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593BBB-A67D-F22B-07E1-0994A20E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00C72D-B54B-1747-6082-71349036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2404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4906"/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22356A-0946-C4C6-79B9-25039656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D8B130-08AC-AA93-CEA5-C0072D990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40DB78-3912-9C6F-8F48-B4F6E8C04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EC3D6-144B-1F44-841A-5BF3C43A2787}" type="datetimeFigureOut">
              <a:rPr lang="es-ES" smtClean="0"/>
              <a:t>18/4/25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C7D2F7-24D4-92A4-C215-157E3432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93F49A-54F6-565B-6A4B-1070001F12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D2156-043F-AB48-A590-A1E402047FB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7139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" TargetMode="External"/><Relationship Id="rId2" Type="http://schemas.openxmlformats.org/officeDocument/2006/relationships/hyperlink" Target="https://www.w3schools.com/htm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A3F22-DBD6-F6EA-F05D-AE1F93D76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4496" y="1854201"/>
            <a:ext cx="8323007" cy="1655762"/>
          </a:xfrm>
        </p:spPr>
        <p:txBody>
          <a:bodyPr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3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HTML5 y CSS3</a:t>
            </a:r>
            <a:br>
              <a:rPr kumimoji="0" lang="en-US" altLang="es-ES" sz="3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s-ES" sz="40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La Plantilla</a:t>
            </a:r>
            <a:endParaRPr kumimoji="0" lang="en-US" altLang="es-E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740D24-D737-C615-CB0D-14297A86F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4497" y="3509963"/>
            <a:ext cx="8323006" cy="1655762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s-ES" sz="28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Centro público integrado de </a:t>
            </a:r>
          </a:p>
          <a:p>
            <a:pPr>
              <a:spcBef>
                <a:spcPts val="1000"/>
              </a:spcBef>
            </a:pPr>
            <a:r>
              <a:rPr lang="es-ES" sz="28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formación profesional</a:t>
            </a:r>
            <a:endParaRPr lang="es-E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spcBef>
                <a:spcPts val="1000"/>
              </a:spcBef>
            </a:pPr>
            <a:r>
              <a:rPr lang="en-US" sz="3600" dirty="0">
                <a:solidFill>
                  <a:srgbClr val="039B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Alan Turing</a:t>
            </a:r>
            <a:endParaRPr lang="es-ES" sz="36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C3BB235-F45A-3549-6AA6-664AC0D3D1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-4603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B72D278-359A-1D67-1A21-C4C388831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506" y="18788"/>
            <a:ext cx="31133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HTML5 y CSS3 – </a:t>
            </a:r>
            <a:r>
              <a:rPr lang="en-US" sz="1800" b="1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 Plantilla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26F58BE-779E-91DB-ED57-AF590F79D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D9D62EB7-1079-7A66-0724-FC2C02D4B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7656A01-D429-24DE-B071-5A996BBDD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C835608-1B40-55D4-F8E1-E28C3A3C0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AE9AD93-2A00-7449-B177-CE2148B05D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644" r="12091"/>
          <a:stretch/>
        </p:blipFill>
        <p:spPr>
          <a:xfrm>
            <a:off x="861309" y="1854201"/>
            <a:ext cx="2673532" cy="360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E3301DF-86FF-3F41-A72F-B91C4D115EB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85" t="6815" r="17939" b="6564"/>
          <a:stretch/>
        </p:blipFill>
        <p:spPr>
          <a:xfrm>
            <a:off x="8655890" y="1855201"/>
            <a:ext cx="2674800" cy="35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79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 &lt;!DOCTYPE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&gt; no es opcional: permite que el navegador interprete el HTML en modo estándar, no en modo quirúrgico o antiguo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quirks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lang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="es" ayuda a los lectores de pantalla y motores de búsqueda a entender el idioma del contenido, mejorando accesibilidad y SEO.</a:t>
            </a:r>
          </a:p>
          <a:p>
            <a:pPr marL="0" indent="0">
              <a:buNone/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Ya tenemos cubierta la parte estructural de HTML hasta &lt;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Ahora pasamos a la parte que pediste: los estilos.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3: Declaración &lt;!DOCTYPE&gt; y apertura del &lt;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html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600756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&lt;!DOCTYPE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&lt;!-- Indica que se trata de un documento HTML5 --&gt;</a:t>
            </a:r>
          </a:p>
          <a:p>
            <a:pPr marL="0" indent="0">
              <a:buNone/>
            </a:pP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&lt;!-- Raíz del documento con el idioma especificado --&gt;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="es"&gt;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3: Declaración &lt;!DOCTYPE&gt; y apertura del &lt;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html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614280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Paso 4: </a:t>
            </a:r>
          </a:p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 archivo </a:t>
            </a:r>
            <a:r>
              <a:rPr lang="es-ES" sz="9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styles.css</a:t>
            </a: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4: Mejora del archivo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styles.css</a:t>
            </a:r>
            <a:endParaRPr lang="es-ES" sz="3200" b="1" dirty="0">
              <a:solidFill>
                <a:srgbClr val="039BE5"/>
              </a:solidFill>
              <a:latin typeface="Arial" panose="020B06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1ABF8748-49E3-0E45-94B5-387BAB2F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34F76DA-86A7-3C42-ABD7-E67C4748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3E950C2-6043-7947-A489-7634F90E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092739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Selectores para que funcionen con etiquetas semánticas (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etc.) en lugar de clases (.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topnav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...).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en vez de 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Ordenar el CSS con comentarios y bloques lógicos (cuerpo, estructura, componentes).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Revisar buenas prácticas: opacidad, colores, y accesibilidad.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Eliminar posibles redundancias.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4: El archivo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styles.css</a:t>
            </a:r>
            <a:endParaRPr lang="es-ES" sz="3200" b="1" dirty="0">
              <a:solidFill>
                <a:srgbClr val="039BE5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35927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---------------------------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Estilo general del documento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 */</a:t>
            </a:r>
          </a:p>
          <a:p>
            <a:pPr marL="0" indent="0"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body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bgblanco.png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justify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Tahoma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Geneva,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font-size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14px;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margin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0; /* Eliminar márgenes por defecto */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0;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box-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sizing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-box;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4: El archivo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styles.css</a:t>
            </a:r>
            <a:endParaRPr lang="es-ES" sz="3200" b="1" dirty="0">
              <a:solidFill>
                <a:srgbClr val="039BE5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0292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Explicación: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fondo visual básico.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text-align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justify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fuerza la alineación del texto, aunque se puede debatir su legibilidad.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font-family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uso de fuentes web seguras.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margin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0; y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0; eliminan espacios por defecto.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box-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sizing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border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-box; facilita el control de anchos y márgenes.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4: El archivo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styles.css</a:t>
            </a:r>
            <a:endParaRPr lang="es-ES" sz="3200" b="1" dirty="0">
              <a:solidFill>
                <a:srgbClr val="039BE5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19002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---------------------------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Cabecera principal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 */</a:t>
            </a:r>
          </a:p>
          <a:p>
            <a:pPr marL="0" indent="0"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/bgblue2.png)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opacity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0.5;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5px;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color: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(255, 250, 250, 0.9);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text-shadow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2px 2px 4px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 0, 0, 0.75);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4: El archivo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styles.css</a:t>
            </a:r>
            <a:endParaRPr lang="es-ES" sz="3200" b="1" dirty="0">
              <a:solidFill>
                <a:srgbClr val="039BE5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56549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Explicación: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Ahora se usa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en lugar de .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rgba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() permite controlar la transparencia del color (color + opacidad).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text-shadow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da efecto visual, pero hay que hablar de legibilidad.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4: El archivo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styles.css</a:t>
            </a:r>
            <a:endParaRPr lang="es-ES" sz="3200" b="1" dirty="0">
              <a:solidFill>
                <a:srgbClr val="039BE5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2029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A7CC2165-0607-B949-AE74-8033509809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109" y="1051823"/>
          <a:ext cx="11887782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891">
                  <a:extLst>
                    <a:ext uri="{9D8B030D-6E8A-4147-A177-3AD203B41FA5}">
                      <a16:colId xmlns:a16="http://schemas.microsoft.com/office/drawing/2014/main" val="2808566740"/>
                    </a:ext>
                  </a:extLst>
                </a:gridCol>
                <a:gridCol w="5943891">
                  <a:extLst>
                    <a:ext uri="{9D8B030D-6E8A-4147-A177-3AD203B41FA5}">
                      <a16:colId xmlns:a16="http://schemas.microsoft.com/office/drawing/2014/main" val="326764144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Menú de navegación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95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/* ---------------------------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Menú de navegación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 */</a:t>
                      </a:r>
                    </a:p>
                    <a:p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nav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hidden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-color: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rgba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(210, 105, 30, 0.5); /* chocolate semitransparente */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opacity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0.85;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nav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{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display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block;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color: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rgba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(255, 250, 250, 0.9);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text-shadow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2px 2px 4px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rgba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0, 0.75);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text-align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center;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padding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14px 16px;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text-decoration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E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nav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a:hover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-color: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rgba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(128, 128, 128, 0.25);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color: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rgba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(255, 215, 0, 0.75);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774090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4: El archivo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styles.css</a:t>
            </a:r>
            <a:endParaRPr lang="es-ES" sz="3200" b="1" dirty="0">
              <a:solidFill>
                <a:srgbClr val="039BE5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438633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Explicación: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; se puede mejorar con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más adelante.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a:hover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buen punto para enseñar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pseudoclases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Puede debatirse el uso de opacidad y contraste en accesibilidad.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4: El archivo 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styles.css</a:t>
            </a:r>
            <a:endParaRPr lang="es-ES" sz="3200" b="1" dirty="0">
              <a:solidFill>
                <a:srgbClr val="039BE5"/>
              </a:solidFill>
              <a:latin typeface="Arial" panose="020B06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1037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ES" sz="2400" b="1" i="0" dirty="0">
                <a:solidFill>
                  <a:srgbClr val="1C1D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¿Qué veremos en esta sección? </a:t>
            </a:r>
          </a:p>
          <a:p>
            <a:pPr marL="0" indent="0" algn="l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🧱 Paso 1: Estructura básica del documento HTML5</a:t>
            </a:r>
          </a:p>
          <a:p>
            <a:pPr marL="457200" lvl="1" indent="0">
              <a:buNone/>
            </a:pPr>
            <a:r>
              <a:rPr lang="es-ES" sz="20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HTML5 introduce semántica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🧱 Paso 2: La etiqueta &lt;head&gt;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🧱 Paso 3: Declaración &lt;!DOCTYPE&gt; y apertura del &lt;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🎨 Paso 4: El archivo </a:t>
            </a:r>
            <a:r>
              <a:rPr lang="es-ES" sz="2400" dirty="0" err="1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styles.css</a:t>
            </a: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dirty="0">
                <a:solidFill>
                  <a:srgbClr val="1C1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🎨 Paso 5: Contenido principal, tarjetas y pie de página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s-ES" sz="2400" dirty="0">
              <a:solidFill>
                <a:srgbClr val="1C1D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Índice</a:t>
            </a: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1C255A1-4148-3FC8-D7DB-5D1BCF71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C42D20-12BA-C3D3-DA63-20B7491F1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D332E16-6519-F449-AEE6-84776A5DC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99E5F2A-5062-7F48-B52F-8C4DFB02C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C9CF985-0745-3C45-A5B4-CF020894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9332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La Plantilla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86613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Paso 5: </a:t>
            </a:r>
          </a:p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Contenido principal, tarjetas y pie de página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1ABF8748-49E3-0E45-94B5-387BAB2F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34F76DA-86A7-3C42-ABD7-E67C4748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3E950C2-6043-7947-A489-7634F90E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33002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---------------------------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Contenedor principal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 */</a:t>
            </a:r>
          </a:p>
          <a:p>
            <a:pPr marL="0" indent="0"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flex-wrap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wrap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gap: 16px;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822502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Explicación: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Flexbox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facilita la maquetación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gap controla la separación entre elementos sin márgenes manuales.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padding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mejora la separación del contenido respecto al borde.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297793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---------------------------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Tarjeta de ejercicio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 */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flex-direction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justify-content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space-between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auto;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max-width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300px;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1px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solid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(211, 211, 211, 0.5);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box-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2px 2px 8px 4px #d3d3d3d1;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border-radius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15px;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font-family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sans-serif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-color: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white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1333680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Explicación: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max-width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añade control y evita tarjetas excesivamente grandes.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box-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shadow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introduce efectos visuales avanzados.</a:t>
            </a:r>
          </a:p>
          <a:p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border-radius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suaviza los bordes → se puede explicar que da aspecto “moderno”.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66966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145FDD86-BE6C-5442-A672-BBB9B6449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109" y="975044"/>
          <a:ext cx="11887782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891">
                  <a:extLst>
                    <a:ext uri="{9D8B030D-6E8A-4147-A177-3AD203B41FA5}">
                      <a16:colId xmlns:a16="http://schemas.microsoft.com/office/drawing/2014/main" val="1397169633"/>
                    </a:ext>
                  </a:extLst>
                </a:gridCol>
                <a:gridCol w="5943891">
                  <a:extLst>
                    <a:ext uri="{9D8B030D-6E8A-4147-A177-3AD203B41FA5}">
                      <a16:colId xmlns:a16="http://schemas.microsoft.com/office/drawing/2014/main" val="6726653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85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cardTitle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font-size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24px;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padding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10px 10px 0 10px;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E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cardBody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padding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10px;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flex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 1 100%;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cardFooter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rgba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(50, 205, 50, 0.25); /* verde claro semitransparente */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border-radius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 0 15px 15px;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padding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10px;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text-align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center;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E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cardFooter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{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text-decoration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color: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rgba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255, 0.8);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text-shadow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2px 2px 4px </a:t>
                      </a:r>
                      <a:r>
                        <a:rPr lang="es-E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rgba</a:t>
                      </a:r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0, 0.25);</a:t>
                      </a:r>
                    </a:p>
                    <a:p>
                      <a:r>
                        <a:rPr lang="es-E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33924"/>
                  </a:ext>
                </a:extLst>
              </a:tr>
            </a:tbl>
          </a:graphicData>
        </a:graphic>
      </p:graphicFrame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971526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Explicación: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Refuerza separación de responsabilidades: título, cuerpo, pie.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Ideal para introducir modularidad visual y CSS orientado a componentes.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960794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---------------------------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Pie de página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 */</a:t>
            </a:r>
          </a:p>
          <a:p>
            <a:pPr marL="0" indent="0">
              <a:buNone/>
            </a:pP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(../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/bgblue2.png)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opacity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0.5;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padding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20px;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color: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(255, 250, 250, 0.9);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text-shadow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2px 2px 4px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(0, 0, 0, 0.75);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253736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Explicación: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Como en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, se usa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footer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 por claridad semántica.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Buen lugar para introducir nociones de copyright o metadatos de autor.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978850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 ---------------------------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Estilo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responsive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(pantallas pequeñas)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 */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@media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and (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max-width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600px) {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100%;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flex-direction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align-items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center;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90309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Paso 1: </a:t>
            </a:r>
          </a:p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Estructura básica del documento HTML5</a:t>
            </a:r>
          </a:p>
          <a:p>
            <a:pPr marL="0" indent="0" algn="ctr">
              <a:buNone/>
            </a:pP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1: Estructura básica del documento HTML5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1ABF8748-49E3-0E45-94B5-387BAB2F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34F76DA-86A7-3C42-ABD7-E67C4748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3E950C2-6043-7947-A489-7634F90E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17666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Explicación: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Primer contacto con media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Les muestra cómo hacer que su sitio se vea bien en móviles.</a:t>
            </a:r>
          </a:p>
          <a:p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Buen momento para introducir el concepto de diseño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responsive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5: Contenido principal, tarjetas y pie de página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86089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Ejercicios</a:t>
            </a: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Ejercicios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1ABF8748-49E3-0E45-94B5-387BAB2F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34F76DA-86A7-3C42-ABD7-E67C4748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3E950C2-6043-7947-A489-7634F90E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761878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Pasos para clonar un repositorio y empezar a trabajar:</a:t>
            </a:r>
          </a:p>
          <a:p>
            <a:pPr marL="0" indent="0">
              <a:buNone/>
            </a:pPr>
            <a:r>
              <a:rPr lang="es-ES" sz="2400" b="1" dirty="0"/>
              <a:t>1. Clona el repositorio de GitHub</a:t>
            </a:r>
            <a:r>
              <a:rPr lang="es-ES" sz="2400" dirty="0"/>
              <a:t> en tu máquina local:</a:t>
            </a:r>
          </a:p>
          <a:p>
            <a:r>
              <a:rPr lang="es-ES" sz="2400" dirty="0"/>
              <a:t>Usa el siguiente comando para clonar el repositorio de GitHub:</a:t>
            </a:r>
          </a:p>
          <a:p>
            <a:pPr rtl="0"/>
            <a:r>
              <a:rPr lang="es-ES" sz="2400" dirty="0" err="1"/>
              <a:t>git</a:t>
            </a:r>
            <a:r>
              <a:rPr lang="es-ES" sz="2400" dirty="0"/>
              <a:t> clone https://</a:t>
            </a:r>
            <a:r>
              <a:rPr lang="es-ES" sz="2400" dirty="0" err="1"/>
              <a:t>github.com</a:t>
            </a:r>
            <a:r>
              <a:rPr lang="es-ES" sz="2400" dirty="0"/>
              <a:t>/jgarmay674/Plantilla03.git </a:t>
            </a:r>
          </a:p>
          <a:p>
            <a:r>
              <a:rPr lang="es-ES" sz="2400" dirty="0"/>
              <a:t>Esto descargará todo el contenido del repositorio remoto a tu máquina y creará un directorio llamado Plantilla03 con los archivos que ya estén en el repositorio.</a:t>
            </a:r>
          </a:p>
          <a:p>
            <a:pPr marL="0" indent="0">
              <a:buNone/>
            </a:pPr>
            <a:r>
              <a:rPr lang="es-ES" sz="2400" b="1" dirty="0"/>
              <a:t>2. Accede a la carpeta del proyecto clonado</a:t>
            </a:r>
            <a:r>
              <a:rPr lang="es-ES" sz="2400" dirty="0"/>
              <a:t>:</a:t>
            </a:r>
          </a:p>
          <a:p>
            <a:pPr rtl="0"/>
            <a:r>
              <a:rPr lang="es-ES" sz="2400" dirty="0"/>
              <a:t>cd Plantilla03 </a:t>
            </a:r>
          </a:p>
          <a:p>
            <a:pPr marL="0" indent="0">
              <a:buNone/>
            </a:pPr>
            <a:r>
              <a:rPr lang="es-ES" sz="2400" b="1" dirty="0"/>
              <a:t>3. Agrega los archivos de tu proyecto</a:t>
            </a:r>
            <a:r>
              <a:rPr lang="es-ES" sz="2400" dirty="0"/>
              <a:t>:</a:t>
            </a:r>
          </a:p>
          <a:p>
            <a:r>
              <a:rPr lang="es-ES" sz="2400" dirty="0"/>
              <a:t>Si ya tienes archivos en una carpeta aparte (por ejemplo, los de la </a:t>
            </a:r>
            <a:r>
              <a:rPr lang="es-ES" sz="2400" b="1" dirty="0"/>
              <a:t>Plantilla03</a:t>
            </a:r>
            <a:r>
              <a:rPr lang="es-ES" sz="2400" dirty="0"/>
              <a:t>), puedes copiarlos o moverlos a la carpeta del repositorio que acabas de clonar.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Ejercicios – </a:t>
            </a:r>
            <a:r>
              <a:rPr lang="es-ES" sz="3200" b="1" dirty="0">
                <a:solidFill>
                  <a:srgbClr val="039BE5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¿Cómo vincular con GitHub?</a:t>
            </a:r>
            <a:endParaRPr lang="es-ES" dirty="0">
              <a:highlight>
                <a:srgbClr val="00FF00"/>
              </a:highligh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A61190-04DD-55F9-BA20-F8E122B0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347A4D-63A3-802A-97AE-8FCB298A4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65C91FD-1A9D-864B-BFF4-3E2BFE3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4DD2DEA-57A1-7B48-AA1F-16098B079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0BF607D-517B-E64C-B349-244BB94D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563904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Pasos para clonar un repositorio y empezar a trabajar:</a:t>
            </a:r>
          </a:p>
          <a:p>
            <a:pPr marL="0" indent="0">
              <a:buNone/>
            </a:pPr>
            <a:r>
              <a:rPr lang="es-ES" sz="2400" b="1" dirty="0"/>
              <a:t>4. Haz un </a:t>
            </a:r>
            <a:r>
              <a:rPr lang="es-ES" sz="2400" b="1" dirty="0" err="1"/>
              <a:t>commit</a:t>
            </a:r>
            <a:r>
              <a:rPr lang="es-ES" sz="2400" b="1" dirty="0"/>
              <a:t> de los cambios</a:t>
            </a:r>
            <a:r>
              <a:rPr lang="es-ES" sz="2400" dirty="0"/>
              <a:t>:</a:t>
            </a:r>
          </a:p>
          <a:p>
            <a:r>
              <a:rPr lang="es-ES" sz="2400" dirty="0"/>
              <a:t>Una vez que hayas agregado o modificado archivos, puedes hacer un </a:t>
            </a:r>
            <a:r>
              <a:rPr lang="es-ES" sz="2400" dirty="0" err="1"/>
              <a:t>commit</a:t>
            </a:r>
            <a:r>
              <a:rPr lang="es-ES" sz="2400" dirty="0"/>
              <a:t> de los cambios:</a:t>
            </a:r>
          </a:p>
          <a:p>
            <a:pPr rtl="0"/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add</a:t>
            </a:r>
            <a:r>
              <a:rPr lang="es-ES" sz="2400" dirty="0"/>
              <a:t> . </a:t>
            </a:r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commit</a:t>
            </a:r>
            <a:r>
              <a:rPr lang="es-ES" sz="2400" dirty="0"/>
              <a:t> -m "Añadiendo la Plantilla03" </a:t>
            </a:r>
          </a:p>
          <a:p>
            <a:pPr marL="0" indent="0">
              <a:buNone/>
            </a:pPr>
            <a:r>
              <a:rPr lang="es-ES" sz="2400" b="1" dirty="0"/>
              <a:t>5. Sube los cambios al repositorio remoto (GitHub)</a:t>
            </a:r>
            <a:r>
              <a:rPr lang="es-ES" sz="2400" dirty="0"/>
              <a:t>:</a:t>
            </a:r>
          </a:p>
          <a:p>
            <a:r>
              <a:rPr lang="es-ES" sz="2400" dirty="0"/>
              <a:t>Finalmente, haz </a:t>
            </a:r>
            <a:r>
              <a:rPr lang="es-ES" sz="2400" dirty="0" err="1"/>
              <a:t>push</a:t>
            </a:r>
            <a:r>
              <a:rPr lang="es-ES" sz="2400" dirty="0"/>
              <a:t> para subir los cambios al repositorio remoto en GitHub:</a:t>
            </a:r>
          </a:p>
          <a:p>
            <a:pPr rtl="0"/>
            <a:r>
              <a:rPr lang="es-ES" sz="2400" dirty="0" err="1"/>
              <a:t>git</a:t>
            </a:r>
            <a:r>
              <a:rPr lang="es-ES" sz="2400" dirty="0"/>
              <a:t> </a:t>
            </a:r>
            <a:r>
              <a:rPr lang="es-ES" sz="2400" dirty="0" err="1"/>
              <a:t>push</a:t>
            </a:r>
            <a:r>
              <a:rPr lang="es-ES" sz="2400" dirty="0"/>
              <a:t> </a:t>
            </a:r>
            <a:r>
              <a:rPr lang="es-ES" sz="2400" dirty="0" err="1"/>
              <a:t>origin</a:t>
            </a:r>
            <a:r>
              <a:rPr lang="es-ES" sz="2400" dirty="0"/>
              <a:t> </a:t>
            </a:r>
            <a:r>
              <a:rPr lang="es-ES" sz="2400" dirty="0" err="1"/>
              <a:t>main</a:t>
            </a:r>
            <a:endParaRPr lang="es-ES" sz="2400" dirty="0"/>
          </a:p>
          <a:p>
            <a:pPr marL="0" indent="0">
              <a:buNone/>
            </a:pPr>
            <a:r>
              <a:rPr lang="es-ES" sz="2400" b="1" dirty="0"/>
              <a:t>Beneficios de esta opción: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Comienzas con un repositorio sincronizado desde el principio.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Evitas conflictos y problemas de divergencia.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400" dirty="0"/>
              <a:t>Facilita el control de versiones y el manejo de cambios a largo plazo.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/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Ejercicios – </a:t>
            </a:r>
            <a:r>
              <a:rPr lang="es-ES" sz="3200" b="1" dirty="0">
                <a:solidFill>
                  <a:srgbClr val="039BE5"/>
                </a:solidFill>
                <a:highlight>
                  <a:srgbClr val="00FF00"/>
                </a:highlight>
                <a:latin typeface="Arial" panose="020B0604020202020204" pitchFamily="34" charset="0"/>
              </a:rPr>
              <a:t>¿Cómo vincular con GitHub?</a:t>
            </a:r>
            <a:endParaRPr lang="es-ES" dirty="0">
              <a:highlight>
                <a:srgbClr val="00FF00"/>
              </a:highlight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A61190-04DD-55F9-BA20-F8E122B0F8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347A4D-63A3-802A-97AE-8FCB298A4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565C91FD-1A9D-864B-BFF4-3E2BFE380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E4DD2DEA-57A1-7B48-AA1F-16098B079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0BF607D-517B-E64C-B349-244BB94D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970619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Etiquetas semánticas:</a:t>
            </a:r>
          </a:p>
          <a:p>
            <a:pPr marL="0" indent="0">
              <a:buNone/>
            </a:pP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&gt;...&lt;/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&gt;...&lt;/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&gt;...&lt;/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&gt;...&lt;/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s-E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1: Estructura básica del documento HTML5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357090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HTML5 introduce semántica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HTML5 introduce semántica para mejorar la accesibilidad, el SEO y la comprensión del código.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Etiquetas como 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header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nav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&gt;, &lt;</a:t>
            </a:r>
            <a:r>
              <a:rPr lang="es-ES" sz="1800" i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footer</a:t>
            </a:r>
            <a:r>
              <a:rPr lang="es-ES" sz="1800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indican el propósito del contenido al navegador y a los lectores de pantalla.</a:t>
            </a: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más fácil de leer y mantener, especialmente para quienes están </a:t>
            </a:r>
            <a:r>
              <a:rPr lang="es-ES" sz="24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empezando.y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CSS, dado que estas materias o se han visto o se verán en otros módulos.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A continuación, dos tutoriales</a:t>
            </a:r>
            <a:endParaRPr lang="es-ES" sz="24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HTML Tutorial</a:t>
            </a:r>
            <a:r>
              <a:rPr lang="es-ES" sz="24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HTML es fácil de aprender: ¡lo disfrutarás!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CSS Tutorial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 Este tutorial le enseñará CSS desde lo básico hasta lo avanzado.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1: Estructura básica del documento HTML5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291957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Paso 2: </a:t>
            </a:r>
          </a:p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etiqueta &lt;head&gt;</a:t>
            </a:r>
          </a:p>
          <a:p>
            <a:pPr marL="0" indent="0" algn="ctr">
              <a:buNone/>
            </a:pPr>
            <a:endParaRPr lang="es-ES" sz="9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2: etiqueta &lt;head&gt;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1ABF8748-49E3-0E45-94B5-387BAB2F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34F76DA-86A7-3C42-ABD7-E67C4748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3E950C2-6043-7947-A489-7634F90E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390810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Codificación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caracteres --&gt;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="UTF-8"&gt;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Escala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correctamente en dispositivos 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móviles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viewport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device-width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initial-scale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=1.0"&gt;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Título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 la 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pestaña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del navegador --&gt;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&gt;Fundamentos de JavaScript&lt;/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Icono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que aparece en la 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pestaña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del navegador --&gt;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/x-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="./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favicon.ico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Hoja de estilos 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principal --&gt;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&lt;link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stylesheet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="./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styles.css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&lt;!-- 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Descripción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breve del contenido de la </a:t>
            </a:r>
            <a:r>
              <a:rPr lang="es-E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página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&lt;meta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description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s-E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</a:t>
            </a: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=”La Plantilla en HTML5"&gt;</a:t>
            </a:r>
          </a:p>
          <a:p>
            <a:pPr marL="0" indent="0">
              <a:buNone/>
            </a:pPr>
            <a:r>
              <a:rPr lang="es-E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2: etiqueta &lt;head&gt;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05593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Refuerza la idea de que el HTML5 es más que estructura visual, también tiene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metainformación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Introduce la idea de accesibilidad básica desde el principio (etiquetas meta).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2: etiqueta &lt;head&gt;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079E39C-E5C7-6B3A-AD7C-9293157F2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6FC7406-4788-9542-5252-F707357E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47E8B516-E8A0-DE4C-B506-77E04636C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F79F04-9FF4-594B-91DD-47256D6AD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B719421-43B2-9D45-8F98-7B2FF26D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99404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F69CB-3242-577F-17D0-5F0C84447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19" y="1028087"/>
            <a:ext cx="11516497" cy="546478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Paso 3: Declaración &lt;!DOCTYPE&gt; y apertura del &lt;</a:t>
            </a:r>
            <a:r>
              <a:rPr lang="es-ES" sz="96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  <a:r>
              <a:rPr lang="es-ES" sz="9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 algn="ctr">
              <a:buNone/>
            </a:pPr>
            <a:endParaRPr lang="es-ES" sz="96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EE4C26A8-58BD-648C-9C1A-2F12F642D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201"/>
          </a:xfrm>
        </p:spPr>
        <p:txBody>
          <a:bodyPr>
            <a:normAutofit fontScale="90000"/>
          </a:bodyPr>
          <a:lstStyle/>
          <a:p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Paso 3: Declaración &lt;!DOCTYPE&gt; y apertura del &lt;</a:t>
            </a:r>
            <a:r>
              <a:rPr lang="es-ES" sz="3200" b="1" dirty="0" err="1">
                <a:solidFill>
                  <a:srgbClr val="039BE5"/>
                </a:solidFill>
                <a:latin typeface="Arial" panose="020B0604020202020204" pitchFamily="34" charset="0"/>
              </a:rPr>
              <a:t>html</a:t>
            </a:r>
            <a:r>
              <a:rPr lang="es-ES" sz="3200" b="1" dirty="0">
                <a:solidFill>
                  <a:srgbClr val="039BE5"/>
                </a:solidFill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D45600B-46E7-5856-3559-B3A83D73A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09" y="95567"/>
            <a:ext cx="709200" cy="36096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D4AD26E-EE1D-668D-AC2D-F65CCEE1D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4691" y="96239"/>
            <a:ext cx="385200" cy="360567"/>
          </a:xfrm>
          <a:prstGeom prst="rect">
            <a:avLst/>
          </a:prstGeom>
        </p:spPr>
      </p:pic>
      <p:sp>
        <p:nvSpPr>
          <p:cNvPr id="15" name="Rectangle 4">
            <a:extLst>
              <a:ext uri="{FF2B5EF4-FFF2-40B4-BE49-F238E27FC236}">
                <a16:creationId xmlns:a16="http://schemas.microsoft.com/office/drawing/2014/main" id="{1ABF8748-49E3-0E45-94B5-387BAB2F7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8555" y="18788"/>
            <a:ext cx="305724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s-ES" sz="16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s-ES" sz="160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JavaScript – ES6 – </a:t>
            </a:r>
            <a:r>
              <a:rPr lang="en-US" sz="1800" b="1" dirty="0" err="1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Plantillas</a:t>
            </a:r>
            <a:endParaRPr kumimoji="0" lang="en-US" altLang="es-E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434F76DA-86A7-3C42-ABD7-E67C47489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30801"/>
            <a:ext cx="10134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00338" algn="ctr"/>
                <a:tab pos="5400675" algn="r"/>
              </a:tabLst>
            </a:pPr>
            <a:r>
              <a:rPr kumimoji="0" lang="es-ES" altLang="es-E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José García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3E950C2-6043-7947-A489-7634F90E3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3467" y="6530801"/>
            <a:ext cx="797013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700338" algn="ctr"/>
                <a:tab pos="5400675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" sz="1200" dirty="0">
                <a:cs typeface="Arial" panose="020B0604020202020204" pitchFamily="34" charset="0"/>
              </a:rPr>
              <a:t>Plantillas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267013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18973</TotalTime>
  <Words>2303</Words>
  <Application>Microsoft Macintosh PowerPoint</Application>
  <PresentationFormat>Panorámica</PresentationFormat>
  <Paragraphs>364</Paragraphs>
  <Slides>33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Tema de Office</vt:lpstr>
      <vt:lpstr> HTML5 y CSS3 La Plantilla</vt:lpstr>
      <vt:lpstr>Índice</vt:lpstr>
      <vt:lpstr>Paso 1: Estructura básica del documento HTML5</vt:lpstr>
      <vt:lpstr>Paso 1: Estructura básica del documento HTML5</vt:lpstr>
      <vt:lpstr>Paso 1: Estructura básica del documento HTML5</vt:lpstr>
      <vt:lpstr>Paso 2: etiqueta &lt;head&gt;</vt:lpstr>
      <vt:lpstr>Paso 2: etiqueta &lt;head&gt;</vt:lpstr>
      <vt:lpstr>Paso 2: etiqueta &lt;head&gt;</vt:lpstr>
      <vt:lpstr>Paso 3: Declaración &lt;!DOCTYPE&gt; y apertura del &lt;html&gt;</vt:lpstr>
      <vt:lpstr>Paso 3: Declaración &lt;!DOCTYPE&gt; y apertura del &lt;html&gt;</vt:lpstr>
      <vt:lpstr>Paso 3: Declaración &lt;!DOCTYPE&gt; y apertura del &lt;html&gt;</vt:lpstr>
      <vt:lpstr>Paso 4: Mejora del archivo styles.css</vt:lpstr>
      <vt:lpstr>Paso 4: El archivo styles.css</vt:lpstr>
      <vt:lpstr>Paso 4: El archivo styles.css</vt:lpstr>
      <vt:lpstr>Paso 4: El archivo styles.css</vt:lpstr>
      <vt:lpstr>Paso 4: El archivo styles.css</vt:lpstr>
      <vt:lpstr>Paso 4: El archivo styles.css</vt:lpstr>
      <vt:lpstr>Paso 4: El archivo styles.css</vt:lpstr>
      <vt:lpstr>Paso 4: El archivo styles.css</vt:lpstr>
      <vt:lpstr>Paso 5: Contenido principal, tarjetas y pie de página</vt:lpstr>
      <vt:lpstr>Paso 5: Contenido principal, tarjetas y pie de página</vt:lpstr>
      <vt:lpstr>Paso 5: Contenido principal, tarjetas y pie de página</vt:lpstr>
      <vt:lpstr>Paso 5: Contenido principal, tarjetas y pie de página</vt:lpstr>
      <vt:lpstr>Paso 5: Contenido principal, tarjetas y pie de página</vt:lpstr>
      <vt:lpstr>Paso 5: Contenido principal, tarjetas y pie de página</vt:lpstr>
      <vt:lpstr>Paso 5: Contenido principal, tarjetas y pie de página</vt:lpstr>
      <vt:lpstr>Paso 5: Contenido principal, tarjetas y pie de página</vt:lpstr>
      <vt:lpstr>Paso 5: Contenido principal, tarjetas y pie de página</vt:lpstr>
      <vt:lpstr>Paso 5: Contenido principal, tarjetas y pie de página</vt:lpstr>
      <vt:lpstr>Paso 5: Contenido principal, tarjetas y pie de página</vt:lpstr>
      <vt:lpstr>Ejercicios</vt:lpstr>
      <vt:lpstr>Ejercicios – ¿Cómo vincular con GitHub?</vt:lpstr>
      <vt:lpstr>Ejercicios – ¿Cómo vincular con GitHub?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Jota Pe</dc:creator>
  <cp:lastModifiedBy>Microsoft Office User</cp:lastModifiedBy>
  <cp:revision>249</cp:revision>
  <cp:lastPrinted>2023-08-17T12:55:40Z</cp:lastPrinted>
  <dcterms:created xsi:type="dcterms:W3CDTF">2023-07-18T07:46:42Z</dcterms:created>
  <dcterms:modified xsi:type="dcterms:W3CDTF">2025-04-18T09:36:49Z</dcterms:modified>
</cp:coreProperties>
</file>