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19796125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5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256D1-234E-42BF-AD9D-2951A6F6D31A}" v="296" dt="2017-05-14T18:10:05.596"/>
    <p1510:client id="{CD9826C1-CD48-401A-9D3A-9C1263387559}" v="20" dt="2017-05-14T18:26:2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/>
  </p:normalViewPr>
  <p:slideViewPr>
    <p:cSldViewPr snapToGrid="0">
      <p:cViewPr>
        <p:scale>
          <a:sx n="25" d="100"/>
          <a:sy n="25" d="100"/>
        </p:scale>
        <p:origin x="832" y="672"/>
      </p:cViewPr>
      <p:guideLst>
        <p:guide orient="horz" pos="623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771128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algn="r" hangingPunct="0">
              <a:defRPr sz="1400"/>
            </a:pPr>
            <a:fld id="{AEC8971A-B223-4A29-8809-15D585224147}" type="datetimeFigureOut">
              <a:t>14.05.2017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771128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algn="r" hangingPunct="0">
              <a:defRPr sz="1400"/>
            </a:pPr>
            <a:fld id="{C91E4A13-6E1F-4332-8B4E-254787F55551}" type="slidenum">
              <a:t>‹#›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157314E-0C74-4F3B-BCDA-C370800116D3}" type="datetimeFigureOut">
              <a:t>14.05.2017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4CCF73-C379-407B-AD6E-3EA8149302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DD07980-18C7-495F-B0D2-8ED2141C152E}" type="slidenum">
              <a:t>1</a:t>
            </a:fld>
            <a:endParaRPr lang="en-US" sz="17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+mn-ea" pitchFamily="2"/>
              <a:cs typeface="Lohit Hindi" pitchFamily="2"/>
            </a:endParaRPr>
          </a:p>
        </p:txBody>
      </p:sp>
      <p:sp>
        <p:nvSpPr>
          <p:cNvPr id="3" name="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6839" cy="45252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 sz="2580" dirty="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759658"/>
            <a:ext cx="24483060" cy="1231758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14297201"/>
            <a:ext cx="20162520" cy="3519311"/>
          </a:xfrm>
        </p:spPr>
        <p:txBody>
          <a:bodyPr>
            <a:normAutofit/>
          </a:bodyPr>
          <a:lstStyle>
            <a:lvl1pPr marL="0" indent="0" algn="ctr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7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6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5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3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1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861627-E0CC-494B-A404-4B5C81CB01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F50E9C-8308-4D89-929F-2573B889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792765"/>
            <a:ext cx="6480810" cy="16890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792765"/>
            <a:ext cx="18962370" cy="16890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42087-3F08-439D-BB52-75973246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502A62-3B48-4A22-A544-70C0DB688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3959226"/>
            <a:ext cx="24483060" cy="7231085"/>
          </a:xfrm>
        </p:spPr>
        <p:txBody>
          <a:bodyPr anchor="b"/>
          <a:lstStyle>
            <a:lvl1pPr algn="ctr" defTabSz="27771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4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1744787"/>
            <a:ext cx="24483060" cy="3267276"/>
          </a:xfrm>
        </p:spPr>
        <p:txBody>
          <a:bodyPr anchor="t"/>
          <a:lstStyle>
            <a:lvl1pPr marL="0" indent="0" algn="ctr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7712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16568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55424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694281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33137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7199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7498D-27D5-4F46-8D4B-AB9FABF8A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61770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91849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534693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4619098"/>
            <a:ext cx="12721590" cy="13064527"/>
          </a:xfrm>
        </p:spPr>
        <p:txBody>
          <a:bodyPr/>
          <a:lstStyle>
            <a:lvl1pPr>
              <a:defRPr sz="7300"/>
            </a:lvl1pPr>
            <a:lvl2pPr>
              <a:defRPr sz="4900"/>
            </a:lvl2pPr>
            <a:lvl3pPr>
              <a:defRPr sz="4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1D4C08-D818-4C28-9938-237A8E107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52144" y="4619096"/>
            <a:ext cx="12731191" cy="13065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6"/>
            <a:ext cx="12726592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41832" y="4619096"/>
            <a:ext cx="12731591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E73F0-1FC4-44A3-9BD9-BB6F301AF3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6387550"/>
            <a:ext cx="12731191" cy="11296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4718640" y="6387551"/>
            <a:ext cx="12731191" cy="11295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8E7C8D-039B-43F2-8F6D-FDB75BE36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4C223D-76D6-4768-A8C3-9C8C70FF3D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326" y="769849"/>
            <a:ext cx="9476186" cy="6048816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283" y="788181"/>
            <a:ext cx="15736968" cy="16895444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7326" y="7038624"/>
            <a:ext cx="9476186" cy="10645001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0D496-D7CF-44EE-8E8A-F33AB065D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664" y="659871"/>
            <a:ext cx="17992246" cy="2584494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50597" y="3299354"/>
            <a:ext cx="19072381" cy="131080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9700"/>
            </a:lvl1pPr>
            <a:lvl2pPr marL="1388562" indent="0">
              <a:buNone/>
              <a:defRPr sz="8500"/>
            </a:lvl2pPr>
            <a:lvl3pPr marL="2777124" indent="0">
              <a:buNone/>
              <a:defRPr sz="7300"/>
            </a:lvl3pPr>
            <a:lvl4pPr marL="4165686" indent="0">
              <a:buNone/>
              <a:defRPr sz="6100"/>
            </a:lvl4pPr>
            <a:lvl5pPr marL="5554248" indent="0">
              <a:buNone/>
              <a:defRPr sz="6100"/>
            </a:lvl5pPr>
            <a:lvl6pPr marL="6942811" indent="0">
              <a:buNone/>
              <a:defRPr sz="6100"/>
            </a:lvl6pPr>
            <a:lvl7pPr marL="8331373" indent="0">
              <a:buNone/>
              <a:defRPr sz="6100"/>
            </a:lvl7pPr>
            <a:lvl8pPr marL="9719935" indent="0">
              <a:buNone/>
              <a:defRPr sz="6100"/>
            </a:lvl8pPr>
            <a:lvl9pPr marL="11108497" indent="0">
              <a:buNone/>
              <a:defRPr sz="6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664" y="16771717"/>
            <a:ext cx="17992246" cy="1539699"/>
          </a:xfrm>
        </p:spPr>
        <p:txBody>
          <a:bodyPr>
            <a:normAutofit/>
          </a:bodyPr>
          <a:lstStyle>
            <a:lvl1pPr marL="0" indent="0" algn="ctr"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DD5D4C-7318-49DF-961D-F725D14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0"/>
            <a:ext cx="25923240" cy="4619096"/>
          </a:xfrm>
          <a:prstGeom prst="rect">
            <a:avLst/>
          </a:prstGeom>
        </p:spPr>
        <p:txBody>
          <a:bodyPr vert="horz" lIns="277712" tIns="138856" rIns="277712" bIns="138856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8"/>
            <a:ext cx="25923240" cy="13064527"/>
          </a:xfrm>
          <a:prstGeom prst="rect">
            <a:avLst/>
          </a:prstGeom>
        </p:spPr>
        <p:txBody>
          <a:bodyPr vert="horz" lIns="277712" tIns="138856" rIns="277712" bIns="1388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4545" y="18348077"/>
            <a:ext cx="6570821" cy="1053960"/>
          </a:xfrm>
          <a:prstGeom prst="rect">
            <a:avLst/>
          </a:prstGeom>
        </p:spPr>
        <p:txBody>
          <a:bodyPr vert="horz" lIns="277712" tIns="138856" rIns="138856" bIns="138856" rtlCol="0" anchor="ctr"/>
          <a:lstStyle>
            <a:lvl1pPr algn="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6371" y="18348077"/>
            <a:ext cx="8971121" cy="1053960"/>
          </a:xfrm>
          <a:prstGeom prst="rect">
            <a:avLst/>
          </a:prstGeom>
        </p:spPr>
        <p:txBody>
          <a:bodyPr vert="horz" lIns="138856" tIns="138856" rIns="277712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11327" y="18348077"/>
            <a:ext cx="1770221" cy="1053960"/>
          </a:xfrm>
          <a:prstGeom prst="rect">
            <a:avLst/>
          </a:prstGeom>
        </p:spPr>
        <p:txBody>
          <a:bodyPr vert="horz" lIns="83314" tIns="138856" rIns="138856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B90F16DE-7BF4-4C56-8EC9-B1BAF0BA0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41944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marL="0" algn="ctr" defTabSz="2777124" rtl="0" eaLnBrk="1" latinLnBrk="0" hangingPunct="1"/>
            <a:endParaRPr lang="en-US" sz="55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2725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777124" rtl="0" eaLnBrk="1" latinLnBrk="0" hangingPunct="1">
        <a:lnSpc>
          <a:spcPts val="17615"/>
        </a:lnSpc>
        <a:spcBef>
          <a:spcPct val="0"/>
        </a:spcBef>
        <a:buNone/>
        <a:defRPr sz="16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041422" indent="-1041422" algn="l" defTabSz="277712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2256413" indent="-86785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3471405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4859967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6248530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7637092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9025654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0414216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1802778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8562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77124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65686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248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42811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31373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719935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8497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60" y="18683640"/>
            <a:ext cx="28802520" cy="1127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vert="horz" wrap="none" lIns="96480" tIns="48240" rIns="96480" bIns="48240" anchor="ctr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700" b="0" i="0" u="none" strike="noStrike" kern="1200" spc="0" dirty="0">
                <a:ln>
                  <a:noFill/>
                </a:ln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3" name="CustomShape 2"/>
          <p:cNvSpPr/>
          <p:nvPr/>
        </p:nvSpPr>
        <p:spPr>
          <a:xfrm>
            <a:off x="0" y="0"/>
            <a:ext cx="28802520" cy="1736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916558" y="1853244"/>
            <a:ext cx="26785080" cy="104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kern="1200" spc="0" dirty="0">
                <a:ln>
                  <a:noFill/>
                </a:ln>
                <a:solidFill>
                  <a:srgbClr val="993300"/>
                </a:solidFill>
                <a:latin typeface="Helvetica Neue" charset="0"/>
                <a:ea typeface="Helvetica Neue" charset="0"/>
                <a:cs typeface="Helvetica Neue" charset="0"/>
              </a:rPr>
              <a:t>New Approach to Passport Authentication and Security: Self Printed Passport</a:t>
            </a:r>
            <a:endParaRPr lang="en-US" sz="4400" b="1" kern="1200" spc="0" dirty="0">
              <a:ln>
                <a:noFill/>
              </a:ln>
              <a:solidFill>
                <a:srgbClr val="9933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1507954" y="2680691"/>
            <a:ext cx="25889400" cy="6613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7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Ahmet Can </a:t>
            </a:r>
            <a:r>
              <a:rPr lang="en-US" sz="37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Turgut</a:t>
            </a:r>
            <a:endParaRPr lang="en-US" sz="3700" b="1" i="0" u="none" strike="noStrike" kern="1200" spc="0" dirty="0">
              <a:ln>
                <a:noFill/>
              </a:ln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4366710" y="3872792"/>
            <a:ext cx="171889" cy="144502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247120" y="3792600"/>
            <a:ext cx="12312360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700" b="1" kern="1200" spc="0" dirty="0">
                <a:ln>
                  <a:noFill/>
                </a:ln>
                <a:solidFill>
                  <a:srgbClr val="993300"/>
                </a:solidFill>
                <a:latin typeface="Helvetica Neue" charset="0"/>
                <a:ea typeface="Helvetica Neue" charset="0"/>
                <a:cs typeface="Helvetica Neue" charset="0"/>
              </a:rPr>
              <a:t>Passport </a:t>
            </a:r>
            <a:r>
              <a:rPr lang="en-US" sz="5700" b="1" kern="1200" spc="0" dirty="0" smtClean="0">
                <a:ln>
                  <a:noFill/>
                </a:ln>
                <a:solidFill>
                  <a:srgbClr val="993300"/>
                </a:solidFill>
                <a:latin typeface="Helvetica Neue" charset="0"/>
                <a:ea typeface="Helvetica Neue" charset="0"/>
                <a:cs typeface="Helvetica Neue" charset="0"/>
              </a:rPr>
              <a:t>Security </a:t>
            </a:r>
            <a:endParaRPr lang="en-US" sz="5700" b="1" kern="1200" spc="0" dirty="0">
              <a:ln>
                <a:noFill/>
              </a:ln>
              <a:solidFill>
                <a:srgbClr val="9933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700" b="1" kern="1200" spc="0" dirty="0">
              <a:ln>
                <a:noFill/>
              </a:ln>
              <a:solidFill>
                <a:srgbClr val="9933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58909" y="350007"/>
            <a:ext cx="5700379" cy="116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stomShape 9"/>
          <p:cNvSpPr/>
          <p:nvPr/>
        </p:nvSpPr>
        <p:spPr>
          <a:xfrm>
            <a:off x="15389278" y="3702654"/>
            <a:ext cx="12312360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700" b="1" kern="1200" spc="0" dirty="0">
                <a:ln>
                  <a:noFill/>
                </a:ln>
                <a:solidFill>
                  <a:srgbClr val="993300"/>
                </a:solidFill>
                <a:latin typeface="Helvetica Neue" charset="0"/>
                <a:ea typeface="Helvetica Neue" charset="0"/>
                <a:cs typeface="Helvetica Neue" charset="0"/>
              </a:rPr>
              <a:t>Self Printed Passport</a:t>
            </a:r>
          </a:p>
        </p:txBody>
      </p:sp>
      <p:sp>
        <p:nvSpPr>
          <p:cNvPr id="14" name="CustomShape 10"/>
          <p:cNvSpPr/>
          <p:nvPr/>
        </p:nvSpPr>
        <p:spPr>
          <a:xfrm>
            <a:off x="1724760" y="18963754"/>
            <a:ext cx="25889400" cy="5833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COMP 434/534 COMPUTER AND NETWORK SECURITY</a:t>
            </a:r>
            <a:endParaRPr lang="en-US" sz="3200" b="1" i="0" u="none" strike="noStrike" kern="1200" spc="0" dirty="0">
              <a:ln>
                <a:noFill/>
              </a:ln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Resim 4" descr="lol.png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272427" y="10526941"/>
            <a:ext cx="10095947" cy="5895073"/>
          </a:xfrm>
          <a:prstGeom prst="rect">
            <a:avLst/>
          </a:prstGeom>
        </p:spPr>
      </p:pic>
      <p:pic>
        <p:nvPicPr>
          <p:cNvPr id="6" name="Resim 14" descr="image.png"/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15389278" y="6024347"/>
            <a:ext cx="5183084" cy="73289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47120" y="5007897"/>
            <a:ext cx="11853000" cy="9017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dirty="0" smtClean="0">
                <a:solidFill>
                  <a:srgbClr val="212121"/>
                </a:solidFill>
                <a:latin typeface="Helvetica Neue" charset="0"/>
                <a:ea typeface="Helvetica Neue" charset="0"/>
                <a:cs typeface="Helvetica Neue" charset="0"/>
              </a:rPr>
              <a:t>Passports are legal documents that allow you to pass from one national to another. Technology developed on passports gained momentum after 9/11 attacks in United States of America [1].</a:t>
            </a:r>
            <a:endParaRPr lang="en-US" sz="2800" dirty="0" smtClean="0">
              <a:solidFill>
                <a:srgbClr val="2121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200" dirty="0" smtClean="0">
              <a:solidFill>
                <a:srgbClr val="2121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n-US" sz="3200" dirty="0" smtClean="0">
                <a:solidFill>
                  <a:srgbClr val="212121"/>
                </a:solidFill>
                <a:latin typeface="Helvetica Neue" charset="0"/>
                <a:ea typeface="Helvetica Neue" charset="0"/>
                <a:cs typeface="Helvetica Neue" charset="0"/>
              </a:rPr>
              <a:t>Due to dramatic increase of immigration passport security's importance increase dramatically. </a:t>
            </a:r>
            <a:endParaRPr lang="en-US" sz="2800" dirty="0" smtClean="0">
              <a:solidFill>
                <a:srgbClr val="2121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200" dirty="0" smtClean="0">
              <a:solidFill>
                <a:srgbClr val="21212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n-US" sz="3200" dirty="0" smtClean="0">
                <a:solidFill>
                  <a:srgbClr val="212121"/>
                </a:solidFill>
                <a:latin typeface="Helvetica Neue" charset="0"/>
                <a:ea typeface="Helvetica Neue" charset="0"/>
                <a:cs typeface="Helvetica Neue" charset="0"/>
              </a:rPr>
              <a:t>Current booklet passports can be tempered easily. </a:t>
            </a: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n-US" sz="3600" b="1" dirty="0" smtClean="0">
                <a:solidFill>
                  <a:srgbClr val="753D3D"/>
                </a:solidFill>
                <a:latin typeface="Helvetica Neue" charset="0"/>
                <a:ea typeface="Helvetica Neue" charset="0"/>
                <a:cs typeface="Helvetica Neue" charset="0"/>
              </a:rPr>
              <a:t>Current Passport Techniques on Booklet Passports</a:t>
            </a: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3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56993" y="5182929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Self Printed Passport Example</a:t>
            </a: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394" y="5966753"/>
            <a:ext cx="5221992" cy="73865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251393" y="5080418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System Architecture</a:t>
            </a: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89278" y="13624661"/>
            <a:ext cx="114896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Traditional passports can be modified, but self-printed passports are disposable - only one time use -. This increase uniqueness and decrease changeability of the passport.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sing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encryption and decryption (digital signature) it increase confidentiality of the passport. But in this case trusted authority may cause problem. For the solving this issue, 4 different 2-D barcodes can be used for specified for the countries. 2-D barcodes increase variety of the barcodes.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Self-printed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printed passports also include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color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monitored paper. These papers provided by governments to citizens. These papers increase validity of the passports.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 Unicode MS</vt:lpstr>
      <vt:lpstr>Calibri</vt:lpstr>
      <vt:lpstr>Century Gothic</vt:lpstr>
      <vt:lpstr>Courier New</vt:lpstr>
      <vt:lpstr>DejaVu Sans</vt:lpstr>
      <vt:lpstr>Helvetica Neue</vt:lpstr>
      <vt:lpstr>Liberation Sans</vt:lpstr>
      <vt:lpstr>Liberation Serif</vt:lpstr>
      <vt:lpstr>Lohit Hindi</vt:lpstr>
      <vt:lpstr>Palatino Linotype</vt:lpstr>
      <vt:lpstr>StarSymbol</vt:lpstr>
      <vt:lpstr>Tahoma</vt:lpstr>
      <vt:lpstr>WenQuanYi Zen Hei</vt:lpstr>
      <vt:lpstr>Arial</vt:lpstr>
      <vt:lpstr>Executive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AHMET CAN TURGUT</cp:lastModifiedBy>
  <cp:revision>6</cp:revision>
  <dcterms:modified xsi:type="dcterms:W3CDTF">2017-05-14T19:57:33Z</dcterms:modified>
</cp:coreProperties>
</file>