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57E6AD-4C6C-4387-B7FC-28E8C9B45DF8}">
  <a:tblStyle styleId="{8C57E6AD-4C6C-4387-B7FC-28E8C9B45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E42C32C-BCAE-445A-9BE1-9286D895BA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86d4387f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86d4387f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786d4387f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786d4387f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786d4387f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786d4387f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7db2668a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7db2668a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7db2668a6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7db2668a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86d4387f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86d4387f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786d4387f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786d4387f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7db2668a6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7db2668a6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7db2668a6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7db2668a6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7db2668a6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7db2668a6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86d4387f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86d4387f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7db2668a6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7db2668a6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786d4387f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786d4387f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786d4387f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786d4387f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86d4387f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86d4387f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79e021de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79e021d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79e021de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79e021de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786d4387f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786d4387f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786d4387f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786d4387f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786d4387f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786d4387f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786d4387f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786d4387f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86d4387f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86d4387f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El tema que hemos elegido para el trabajo es la predicción de cancelaciones hoteleras a partir de la información que tenemos sobre las reservas. Esta se someterá al método de procesamiento inicial llamado “</a:t>
            </a:r>
            <a:r>
              <a:rPr i="1" lang="es">
                <a:solidFill>
                  <a:schemeClr val="dk1"/>
                </a:solidFill>
              </a:rPr>
              <a:t>preprocessing”</a:t>
            </a:r>
            <a:r>
              <a:rPr lang="es">
                <a:solidFill>
                  <a:schemeClr val="dk1"/>
                </a:solidFill>
              </a:rPr>
              <a:t>, que dejará la base de datos preparada para el posterior análisis. Recuperaremos las técnicas estadísticas de análisis de grandes bases de datos para extraer de manera rápida y eficiente la información más relevante contenida en los datos. Entre estas técnicas encontramos el “</a:t>
            </a:r>
            <a:r>
              <a:rPr i="1" lang="es">
                <a:solidFill>
                  <a:schemeClr val="dk1"/>
                </a:solidFill>
              </a:rPr>
              <a:t>clustering”</a:t>
            </a:r>
            <a:r>
              <a:rPr lang="es">
                <a:solidFill>
                  <a:schemeClr val="dk1"/>
                </a:solidFill>
              </a:rPr>
              <a:t>,”</a:t>
            </a:r>
            <a:r>
              <a:rPr i="1" lang="es">
                <a:solidFill>
                  <a:schemeClr val="dk1"/>
                </a:solidFill>
              </a:rPr>
              <a:t>PCA”</a:t>
            </a:r>
            <a:r>
              <a:rPr lang="es">
                <a:solidFill>
                  <a:schemeClr val="dk1"/>
                </a:solidFill>
              </a:rPr>
              <a:t>, “</a:t>
            </a:r>
            <a:r>
              <a:rPr i="1" lang="es">
                <a:solidFill>
                  <a:schemeClr val="dk1"/>
                </a:solidFill>
              </a:rPr>
              <a:t>ACM”</a:t>
            </a:r>
            <a:r>
              <a:rPr lang="es">
                <a:solidFill>
                  <a:schemeClr val="dk1"/>
                </a:solidFill>
              </a:rPr>
              <a:t>, etc. Posteriormente usamos métodos estadísticos en minería de datos que nos permitirán extraer conclusiones, más o menos acertadas de los datos dependiendo de la técnica estadística empleada.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Por tanto, el objetivo será, dada una base de datos, predecir a través de todas las variables explicativas si una vez hecha una reserva, ésta será cancelada.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7aa46d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7aa46d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786d4387f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786d4387f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786d4387f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786d4387f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86d4387f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86d4387f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Variable respuesta: 25% de cancelaciones (2000 huéspedes).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 nº de reservas en hoteles de ciudad es ligeramente superior al de resorts.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Fecha de llegada: 2016, Febrero, días balanceados, verano y puente de diciembre.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Reservas sobre todo entre semana, 1 o 2 noches.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adultos, 0 niños, 0 bebés.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Peticiones de clientes: comidas (</a:t>
            </a:r>
            <a:r>
              <a:rPr i="1"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B&amp;B</a:t>
            </a: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), plazas de parking, otras.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habitación asignada por el hotel suele coincidir con la reservada por el cliente.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Pocos clientes repetidos y por tanto pocas reservas anteriores (canceladas o no).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Pocos cambios en la reserva.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Reservas transitorias.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i="1"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Missings</a:t>
            </a: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en “</a:t>
            </a:r>
            <a:r>
              <a:rPr i="1"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” (8.4%) y “</a:t>
            </a:r>
            <a:r>
              <a:rPr i="1"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Company</a:t>
            </a: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” (97.23%). Dominan el mercado 2 a/c.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“Distribution channel”, “Market segment”: agentes de viaje y tour operadores.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Poca espera entre elección y confirmación de la reserva.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gente suele reservar con poca antelación.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Depósito reembolsable, no reembolsable o sin depósito.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ADR</a:t>
            </a:r>
            <a:r>
              <a:rPr lang="es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 sz="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db2667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7db2667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86d4387f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786d4387f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Augmenta la cancelacion cuando pasan los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cancelaciones en enero,  junio y julio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Agencia de viajes mayor numero de cancelaciones que los otros sitios.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cancelaciones de aquellos que no habia reservado 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 que nos parece curioso es que aquellos que han escogido dar un deposito no reembolsable cancelan en un 100%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reservation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previous cancellations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86d4387f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86d4387f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86d4387f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86d4387f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Relationship Id="rId4" Type="http://schemas.openxmlformats.org/officeDocument/2006/relationships/image" Target="../media/image58.png"/><Relationship Id="rId5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Relationship Id="rId4" Type="http://schemas.openxmlformats.org/officeDocument/2006/relationships/image" Target="../media/image57.png"/><Relationship Id="rId5" Type="http://schemas.openxmlformats.org/officeDocument/2006/relationships/image" Target="../media/image60.png"/><Relationship Id="rId6" Type="http://schemas.openxmlformats.org/officeDocument/2006/relationships/image" Target="../media/image6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8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jessemostipak/hotel-booking-demand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5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67600" y="14469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Hotel Booking Demand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59863" y="22674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204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Predicción de cancelaciones hoteleras</a:t>
            </a:r>
            <a:endParaRPr sz="1654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358100" y="2777775"/>
            <a:ext cx="24663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02124"/>
                </a:solidFill>
              </a:rPr>
              <a:t>Alejandro Angulo Torre</a:t>
            </a:r>
            <a:endParaRPr sz="1300">
              <a:solidFill>
                <a:srgbClr val="202124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02124"/>
                </a:solidFill>
              </a:rPr>
              <a:t>Marina Barber Andreo</a:t>
            </a:r>
            <a:endParaRPr sz="1300">
              <a:solidFill>
                <a:srgbClr val="202124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02124"/>
                </a:solidFill>
              </a:rPr>
              <a:t>Joan Braut Grané</a:t>
            </a:r>
            <a:endParaRPr sz="1300">
              <a:solidFill>
                <a:srgbClr val="202124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02124"/>
                </a:solidFill>
              </a:rPr>
              <a:t>Alba Carballo Castro</a:t>
            </a:r>
            <a:endParaRPr sz="1300">
              <a:solidFill>
                <a:srgbClr val="202124"/>
              </a:solidFill>
            </a:endParaRPr>
          </a:p>
          <a:p>
            <a:pPr indent="0" lvl="0" marL="0" marR="5746" rtl="0" algn="r">
              <a:spcBef>
                <a:spcPts val="142"/>
              </a:spcBef>
              <a:spcAft>
                <a:spcPts val="0"/>
              </a:spcAft>
              <a:buNone/>
            </a:pPr>
            <a:r>
              <a:rPr lang="es" sz="1300"/>
              <a:t>Tommy Harold Herrera Santos</a:t>
            </a:r>
            <a:endParaRPr sz="1300">
              <a:solidFill>
                <a:srgbClr val="202124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02124"/>
                </a:solidFill>
              </a:rPr>
              <a:t>Yuhang Liang</a:t>
            </a:r>
            <a:endParaRPr sz="1300">
              <a:solidFill>
                <a:srgbClr val="202124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02124"/>
                </a:solidFill>
              </a:rPr>
              <a:t>Aleix Nieto Juscafresa</a:t>
            </a:r>
            <a:endParaRPr sz="1300">
              <a:solidFill>
                <a:srgbClr val="202124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02124"/>
                </a:solidFill>
              </a:rPr>
              <a:t>Pol Riba Mosoll</a:t>
            </a:r>
            <a:endParaRPr sz="1300">
              <a:solidFill>
                <a:srgbClr val="202124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02124"/>
                </a:solidFill>
              </a:rPr>
              <a:t>Irene Sala Hernández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Descriptiva posterior bivariante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75" y="781600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625" y="781588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875" y="781600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3975" y="2768838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1175" y="2793388"/>
            <a:ext cx="2088000" cy="2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</a:rPr>
              <a:t>Estudio previo de los datos</a:t>
            </a:r>
            <a:endParaRPr sz="5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PCA</a:t>
            </a:r>
            <a:r>
              <a:rPr lang="es"/>
              <a:t>” = “</a:t>
            </a:r>
            <a:r>
              <a:rPr i="1" lang="es"/>
              <a:t>Principal Component Analysis</a:t>
            </a:r>
            <a:r>
              <a:rPr lang="es"/>
              <a:t>”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7062300" y="789200"/>
            <a:ext cx="13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4"/>
          <p:cNvCxnSpPr/>
          <p:nvPr/>
        </p:nvCxnSpPr>
        <p:spPr>
          <a:xfrm>
            <a:off x="7322225" y="1256150"/>
            <a:ext cx="7500" cy="12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 txBox="1"/>
          <p:nvPr/>
        </p:nvSpPr>
        <p:spPr>
          <a:xfrm>
            <a:off x="7146400" y="2571750"/>
            <a:ext cx="13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VARIABLES LATENTES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7455975" y="1681800"/>
            <a:ext cx="1135200" cy="60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7455975" y="1618825"/>
            <a:ext cx="13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Capturamos</a:t>
            </a:r>
            <a:endParaRPr b="1"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el 80% </a:t>
            </a:r>
            <a:endParaRPr b="1"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 la varianza</a:t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2213"/>
            <a:ext cx="6326300" cy="3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725" y="1352788"/>
            <a:ext cx="21621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PCA</a:t>
            </a:r>
            <a:r>
              <a:rPr lang="es"/>
              <a:t>” = “</a:t>
            </a:r>
            <a:r>
              <a:rPr i="1" lang="es"/>
              <a:t>Principal Component Analysis</a:t>
            </a:r>
            <a:r>
              <a:rPr lang="es"/>
              <a:t>”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00" y="953025"/>
            <a:ext cx="4656950" cy="185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0" l="0" r="0" t="5820"/>
          <a:stretch/>
        </p:blipFill>
        <p:spPr>
          <a:xfrm>
            <a:off x="5506125" y="868925"/>
            <a:ext cx="3395050" cy="26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00" y="2968850"/>
            <a:ext cx="4656950" cy="1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PCA</a:t>
            </a:r>
            <a:r>
              <a:rPr lang="es"/>
              <a:t>” = “</a:t>
            </a:r>
            <a:r>
              <a:rPr i="1" lang="es"/>
              <a:t>Principal Component Analysis</a:t>
            </a:r>
            <a:r>
              <a:rPr lang="es"/>
              <a:t>”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25" y="789200"/>
            <a:ext cx="5733951" cy="29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/>
          <p:nvPr/>
        </p:nvSpPr>
        <p:spPr>
          <a:xfrm>
            <a:off x="6432875" y="3069275"/>
            <a:ext cx="546600" cy="51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MCA</a:t>
            </a:r>
            <a:r>
              <a:rPr lang="es"/>
              <a:t>” = “</a:t>
            </a:r>
            <a:r>
              <a:rPr i="1" lang="es"/>
              <a:t>Multiple Component Analysis</a:t>
            </a:r>
            <a:r>
              <a:rPr lang="es"/>
              <a:t>”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 		Variables categóricas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consideran todas las categorías de cada variable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50" y="2045700"/>
            <a:ext cx="4282400" cy="26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175" y="1216200"/>
            <a:ext cx="2971129" cy="225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7"/>
          <p:cNvCxnSpPr/>
          <p:nvPr/>
        </p:nvCxnSpPr>
        <p:spPr>
          <a:xfrm>
            <a:off x="2539825" y="1135300"/>
            <a:ext cx="5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Clustering</a:t>
            </a:r>
            <a:r>
              <a:rPr lang="es"/>
              <a:t>”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1068500" y="522900"/>
            <a:ext cx="261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endParaRPr b="1" sz="2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1068500" y="562500"/>
            <a:ext cx="1429500" cy="4440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25" y="1732825"/>
            <a:ext cx="53149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3752100" y="23716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CÓMO SELECCIONAMOS LA K? →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“ELBOW METHOD”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3752100" y="1107175"/>
            <a:ext cx="1639800" cy="9465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3752100" y="1272625"/>
            <a:ext cx="16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SOLO VARIABLES NUMÉRICAS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3752100" y="2371650"/>
            <a:ext cx="4474500" cy="4002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Clustering</a:t>
            </a:r>
            <a:r>
              <a:rPr lang="es"/>
              <a:t>”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1068500" y="522900"/>
            <a:ext cx="261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endParaRPr b="1" sz="2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1068500" y="562500"/>
            <a:ext cx="1429500" cy="4440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1270350"/>
            <a:ext cx="5981075" cy="307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9"/>
          <p:cNvGraphicFramePr/>
          <p:nvPr/>
        </p:nvGraphicFramePr>
        <p:xfrm>
          <a:off x="7441425" y="118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{8C57E6AD-4C6C-4387-B7FC-28E8C9B45DF8}</a:tableStyleId>
              </a:tblPr>
              <a:tblGrid>
                <a:gridCol w="95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1441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1066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1058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4151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4294967295"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Clustering</a:t>
            </a:r>
            <a:r>
              <a:rPr lang="es"/>
              <a:t>”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1068500" y="522900"/>
            <a:ext cx="261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K-MEANS</a:t>
            </a:r>
            <a:endParaRPr b="1" sz="2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1068500" y="562500"/>
            <a:ext cx="1429500" cy="4440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550" y="1132600"/>
            <a:ext cx="7498449" cy="37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Clustering</a:t>
            </a:r>
            <a:r>
              <a:rPr lang="es"/>
              <a:t>”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676075" y="789200"/>
            <a:ext cx="58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HIERARCHICAL CLUSTERING</a:t>
            </a:r>
            <a:endParaRPr b="1" sz="2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676075" y="828800"/>
            <a:ext cx="3895800" cy="4440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b="24017" l="0" r="0" t="0"/>
          <a:stretch/>
        </p:blipFill>
        <p:spPr>
          <a:xfrm>
            <a:off x="284450" y="1850000"/>
            <a:ext cx="6288725" cy="24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6657250" y="1112250"/>
            <a:ext cx="2312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VARIABLES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CATEGÓRICAS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Y NUMÉRICAS</a:t>
            </a:r>
            <a:endParaRPr sz="1500"/>
          </a:p>
        </p:txBody>
      </p:sp>
      <p:sp>
        <p:nvSpPr>
          <p:cNvPr id="261" name="Google Shape;261;p31"/>
          <p:cNvSpPr txBox="1"/>
          <p:nvPr/>
        </p:nvSpPr>
        <p:spPr>
          <a:xfrm>
            <a:off x="6657250" y="2312500"/>
            <a:ext cx="1625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highlight>
                  <a:srgbClr val="FFFFFF"/>
                </a:highlight>
              </a:rPr>
              <a:t>DISIMILITUD DE “GOWER” AL CUADRADO</a:t>
            </a:r>
            <a:endParaRPr sz="1500"/>
          </a:p>
        </p:txBody>
      </p:sp>
      <p:sp>
        <p:nvSpPr>
          <p:cNvPr id="262" name="Google Shape;262;p31"/>
          <p:cNvSpPr/>
          <p:nvPr/>
        </p:nvSpPr>
        <p:spPr>
          <a:xfrm>
            <a:off x="6643100" y="1065150"/>
            <a:ext cx="1639800" cy="9465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6643100" y="2287600"/>
            <a:ext cx="1639800" cy="9465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52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05950" y="660750"/>
            <a:ext cx="8732100" cy="4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I</a:t>
            </a:r>
            <a:r>
              <a:rPr lang="es" sz="1500"/>
              <a:t>ntroducción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Estructura de la base de datos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Descriptiva inicial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”</a:t>
            </a:r>
            <a:r>
              <a:rPr i="1" lang="es" sz="1500"/>
              <a:t>Preprocessing</a:t>
            </a:r>
            <a:r>
              <a:rPr lang="es" sz="1500"/>
              <a:t>”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Descriptiva posterior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Estudio previo de los datos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“</a:t>
            </a:r>
            <a:r>
              <a:rPr i="1" lang="es" sz="1500"/>
              <a:t>PCA</a:t>
            </a:r>
            <a:r>
              <a:rPr lang="es" sz="1500"/>
              <a:t>”, “</a:t>
            </a:r>
            <a:r>
              <a:rPr i="1" lang="es" sz="1500"/>
              <a:t>MCA</a:t>
            </a:r>
            <a:r>
              <a:rPr lang="es" sz="1500"/>
              <a:t>” y “</a:t>
            </a:r>
            <a:r>
              <a:rPr i="1" lang="es" sz="1500"/>
              <a:t>Clustering</a:t>
            </a:r>
            <a:r>
              <a:rPr lang="es" sz="1500"/>
              <a:t>”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Métodos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s" sz="1500"/>
              <a:t>“Association Rules</a:t>
            </a:r>
            <a:r>
              <a:rPr lang="es" sz="1500"/>
              <a:t>”, </a:t>
            </a:r>
            <a:r>
              <a:rPr i="1" lang="es" sz="1500"/>
              <a:t>“Decision Tree”</a:t>
            </a:r>
            <a:r>
              <a:rPr lang="es" sz="1500"/>
              <a:t>, “</a:t>
            </a:r>
            <a:r>
              <a:rPr i="1" lang="es" sz="1500"/>
              <a:t>Random Forest</a:t>
            </a:r>
            <a:r>
              <a:rPr lang="es" sz="1500"/>
              <a:t>”, “XGBoost”, “</a:t>
            </a:r>
            <a:r>
              <a:rPr i="1" lang="es" sz="1500"/>
              <a:t>KNN</a:t>
            </a:r>
            <a:r>
              <a:rPr lang="es" sz="1500"/>
              <a:t>”, “</a:t>
            </a:r>
            <a:r>
              <a:rPr i="1" lang="es" sz="1500"/>
              <a:t>SVM</a:t>
            </a:r>
            <a:r>
              <a:rPr lang="es" sz="1500"/>
              <a:t>”, “</a:t>
            </a:r>
            <a:r>
              <a:rPr i="1" lang="es" sz="1500"/>
              <a:t>LDA</a:t>
            </a:r>
            <a:r>
              <a:rPr lang="es" sz="1500"/>
              <a:t>”, “</a:t>
            </a:r>
            <a:r>
              <a:rPr i="1" lang="es" sz="1500"/>
              <a:t>Naive Bayes</a:t>
            </a:r>
            <a:r>
              <a:rPr lang="es" sz="1500"/>
              <a:t>” y </a:t>
            </a:r>
            <a:r>
              <a:rPr i="1" lang="es" sz="1500"/>
              <a:t>“ANN”</a:t>
            </a:r>
            <a:r>
              <a:rPr lang="es" sz="1500"/>
              <a:t>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Comparativa de los métodos y conclusiones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Clustering</a:t>
            </a:r>
            <a:r>
              <a:rPr lang="es"/>
              <a:t>”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676075" y="789200"/>
            <a:ext cx="58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HIERARCHICAL CLUSTERING</a:t>
            </a:r>
            <a:endParaRPr b="1" sz="2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676075" y="828800"/>
            <a:ext cx="3895800" cy="444000"/>
          </a:xfrm>
          <a:prstGeom prst="rect">
            <a:avLst/>
          </a:prstGeom>
          <a:noFill/>
          <a:ln cap="flat" cmpd="sng" w="19050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9798"/>
            <a:ext cx="6002456" cy="24628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2" name="Google Shape;272;p32"/>
          <p:cNvGraphicFramePr/>
          <p:nvPr/>
        </p:nvGraphicFramePr>
        <p:xfrm>
          <a:off x="7441425" y="118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{8C57E6AD-4C6C-4387-B7FC-28E8C9B45DF8}</a:tableStyleId>
              </a:tblPr>
              <a:tblGrid>
                <a:gridCol w="95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1337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3301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1041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1034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1855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021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</a:rPr>
              <a:t>Métodos</a:t>
            </a:r>
            <a:endParaRPr sz="5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Association rules</a:t>
            </a:r>
            <a:r>
              <a:rPr lang="es"/>
              <a:t>”</a:t>
            </a:r>
            <a:endParaRPr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475" y="789201"/>
            <a:ext cx="3074325" cy="22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00" y="702425"/>
            <a:ext cx="4202725" cy="38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3805813" y="2908475"/>
            <a:ext cx="5512800" cy="18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Support : 0.2194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/>
              <a:t>Confidence : 0.4417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“Decision Tree”</a:t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5860975" y="1128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predictivo supervisado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/>
              <a:t>Accuracy</a:t>
            </a:r>
            <a:r>
              <a:rPr lang="es"/>
              <a:t>: 84,21%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9199"/>
            <a:ext cx="5968400" cy="367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“Random Forest”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6192475" y="1431350"/>
            <a:ext cx="32604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Accuracy:</a:t>
            </a:r>
            <a:r>
              <a:rPr lang="es"/>
              <a:t> 87,08%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Área bajo la curva: 0.937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25" y="1017800"/>
            <a:ext cx="5662575" cy="34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“XGBoost”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5200050" y="1109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predictivo supervisado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 el principio del “</a:t>
            </a:r>
            <a:r>
              <a:rPr i="1" lang="es"/>
              <a:t>boosting</a:t>
            </a:r>
            <a:r>
              <a:rPr lang="es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/>
              <a:t>Accuracy</a:t>
            </a:r>
            <a:r>
              <a:rPr lang="es"/>
              <a:t>: 87,85%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/>
              <a:t>Balanced Accuracy</a:t>
            </a:r>
            <a:r>
              <a:rPr lang="es"/>
              <a:t>: 84,08%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60" y="1109025"/>
            <a:ext cx="3328065" cy="3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KNN</a:t>
            </a:r>
            <a:r>
              <a:rPr lang="es"/>
              <a:t>” = “</a:t>
            </a:r>
            <a:r>
              <a:rPr i="1" lang="es"/>
              <a:t>K- Nearest </a:t>
            </a:r>
            <a:r>
              <a:rPr i="1" lang="es"/>
              <a:t>Neighbors</a:t>
            </a:r>
            <a:r>
              <a:rPr lang="es"/>
              <a:t>”</a:t>
            </a:r>
            <a:endParaRPr/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25" y="789200"/>
            <a:ext cx="23241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75" y="789200"/>
            <a:ext cx="35528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SVM”</a:t>
            </a:r>
            <a:r>
              <a:rPr lang="es"/>
              <a:t> = “</a:t>
            </a:r>
            <a:r>
              <a:rPr i="1" lang="es"/>
              <a:t>Support Vector Machines”</a:t>
            </a:r>
            <a:endParaRPr i="1"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Clasificador del mundo del “</a:t>
            </a:r>
            <a:r>
              <a:rPr i="1" lang="es"/>
              <a:t>deep learning</a:t>
            </a:r>
            <a:r>
              <a:rPr lang="es"/>
              <a:t>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Hiper-parámetros para optimizar.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Kernel: lineal, radial, polinómico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Hiperplanos para la separación de clases.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Dimensionalidad.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72" y="2697000"/>
            <a:ext cx="2722700" cy="20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025" y="879003"/>
            <a:ext cx="2468175" cy="293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50" y="3694550"/>
            <a:ext cx="2278887" cy="3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LDA</a:t>
            </a:r>
            <a:r>
              <a:rPr lang="es"/>
              <a:t>” = “</a:t>
            </a:r>
            <a:r>
              <a:rPr i="1" lang="es"/>
              <a:t>Linear Discriminant Analysis</a:t>
            </a:r>
            <a:r>
              <a:rPr lang="es"/>
              <a:t>”</a:t>
            </a:r>
            <a:endParaRPr/>
          </a:p>
        </p:txBody>
      </p:sp>
      <p:pic>
        <p:nvPicPr>
          <p:cNvPr id="328" name="Google Shape;3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50" y="659925"/>
            <a:ext cx="2399975" cy="2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600" y="620875"/>
            <a:ext cx="2484540" cy="23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725" y="789201"/>
            <a:ext cx="3459200" cy="397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7925" y="2947525"/>
            <a:ext cx="2063100" cy="1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216625" y="397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Naive Bayes Classifier</a:t>
            </a:r>
            <a:r>
              <a:rPr lang="es"/>
              <a:t>”</a:t>
            </a:r>
            <a:endParaRPr/>
          </a:p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311700" y="100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Método de clasificación fundamentado en el teorema probabilístico de Bayes: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 partir de las probabilidades de sucesos classifica los datos.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Aprendizaje automático.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700" y="1005300"/>
            <a:ext cx="1495500" cy="10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00" y="2280100"/>
            <a:ext cx="2863769" cy="18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650" y="2280100"/>
            <a:ext cx="3087700" cy="19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94000"/>
            <a:ext cx="85206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Prediccion de cancelaciones hoteleras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Procesamiento inicial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Técnicas </a:t>
            </a:r>
            <a:r>
              <a:rPr lang="es"/>
              <a:t>estadísticas</a:t>
            </a:r>
            <a:r>
              <a:rPr lang="es"/>
              <a:t> de análisis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Métodos</a:t>
            </a:r>
            <a:r>
              <a:rPr lang="es"/>
              <a:t> estadísticos para las predicciones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11700" y="3086950"/>
            <a:ext cx="6828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s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https://www.kaggle.com/jessemostipak/hotel-booking-demand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Roboto"/>
                <a:ea typeface="Roboto"/>
                <a:cs typeface="Roboto"/>
                <a:sym typeface="Roboto"/>
              </a:rPr>
              <a:t>Fuente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: N. A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ntonio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, A. de Almeida, L. Nunes, Hotel booking demand datasets,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     Data in Brief, Volume 22, 2019, Pages 41-49, ISSN 2352-3409,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     https://doi.org/10.1016/j.dib.2018.11.126.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216625" y="397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Artificial Neural Network (ANN)</a:t>
            </a:r>
            <a:r>
              <a:rPr lang="es"/>
              <a:t>”</a:t>
            </a:r>
            <a:endParaRPr/>
          </a:p>
        </p:txBody>
      </p:sp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311700" y="1005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7" name="Google Shape;347;p42"/>
          <p:cNvSpPr txBox="1"/>
          <p:nvPr/>
        </p:nvSpPr>
        <p:spPr>
          <a:xfrm>
            <a:off x="453500" y="3014825"/>
            <a:ext cx="6134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Inspiradas en el cerebro humano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Todas las variables, buena predicción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Intento de mejora con variables numéricas escaladas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Selección del hiperparámetro: nº de capas ocultas                 19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Resto de parámetros por defecto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8" name="Google Shape;348;p42"/>
          <p:cNvCxnSpPr/>
          <p:nvPr/>
        </p:nvCxnSpPr>
        <p:spPr>
          <a:xfrm>
            <a:off x="5311400" y="4242000"/>
            <a:ext cx="59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548" y="1254363"/>
            <a:ext cx="2916775" cy="17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500" y="1005300"/>
            <a:ext cx="237172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375" y="1109612"/>
            <a:ext cx="1800900" cy="1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 y conclusiones</a:t>
            </a:r>
            <a:endParaRPr/>
          </a:p>
        </p:txBody>
      </p:sp>
      <p:graphicFrame>
        <p:nvGraphicFramePr>
          <p:cNvPr id="357" name="Google Shape;357;p43"/>
          <p:cNvGraphicFramePr/>
          <p:nvPr/>
        </p:nvGraphicFramePr>
        <p:xfrm>
          <a:off x="311700" y="83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{CE42C32C-BCAE-445A-9BE1-9286D895BA4E}</a:tableStyleId>
              </a:tblPr>
              <a:tblGrid>
                <a:gridCol w="960600"/>
                <a:gridCol w="960600"/>
                <a:gridCol w="1085850"/>
                <a:gridCol w="1114425"/>
                <a:gridCol w="762000"/>
                <a:gridCol w="847725"/>
              </a:tblGrid>
              <a:tr h="3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“</a:t>
                      </a:r>
                      <a:r>
                        <a:rPr b="1" i="1" lang="es" sz="1100"/>
                        <a:t>Accuracy</a:t>
                      </a:r>
                      <a:r>
                        <a:rPr b="1" lang="es" sz="1100"/>
                        <a:t>”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Sensibilidad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Especificidad</a:t>
                      </a:r>
                      <a:endParaRPr b="1"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Area Curva “ROC”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“</a:t>
                      </a:r>
                      <a:r>
                        <a:rPr b="1" i="1" lang="es" sz="1100"/>
                        <a:t>Balanced Accuracy</a:t>
                      </a:r>
                      <a:r>
                        <a:rPr b="1" lang="es" sz="1100"/>
                        <a:t>”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Decision Tree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84,21%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0,6777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F0000"/>
                          </a:solidFill>
                        </a:rPr>
                        <a:t>0,9010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</a:rPr>
                        <a:t>0,894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0,7894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Random Forest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87,08%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0,7424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0,9142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6AA84F"/>
                          </a:solidFill>
                        </a:rPr>
                        <a:t>0,937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0,8283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XGBoost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6AA84F"/>
                          </a:solidFill>
                        </a:rPr>
                        <a:t>87,85%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6AA84F"/>
                          </a:solidFill>
                        </a:rPr>
                        <a:t>0,7645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0,9171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6AA84F"/>
                          </a:solidFill>
                        </a:rPr>
                        <a:t>0,8408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KNN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84,07%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0,7268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0,8807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0,8038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SVM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83,96%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0,6490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0,9033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F0000"/>
                          </a:solidFill>
                        </a:rPr>
                        <a:t>0,776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0,7761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LDA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84,47%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0,6807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0,9033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0,91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0,7920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Naive Bayes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F0000"/>
                          </a:solidFill>
                        </a:rPr>
                        <a:t>81,67%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F0000"/>
                          </a:solidFill>
                        </a:rPr>
                        <a:t>0,3980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6AA84F"/>
                          </a:solidFill>
                        </a:rPr>
                        <a:t>0,9535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F0000"/>
                          </a:solidFill>
                        </a:rPr>
                        <a:t>0,6758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ANN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</a:rPr>
                        <a:t>84,1%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</a:rPr>
                        <a:t>0,677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</a:rPr>
                        <a:t>0,8952</a:t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0,7861</a:t>
                      </a:r>
                      <a:endParaRPr sz="1200"/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8" name="Google Shape;3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675" y="838750"/>
            <a:ext cx="2336624" cy="131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base de datos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" y="651025"/>
            <a:ext cx="4025683" cy="4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825" y="713000"/>
            <a:ext cx="4167950" cy="22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779100" y="3181400"/>
            <a:ext cx="4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31 variables y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85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68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observaciones.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Descriptiva inicial univariante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300" y="1079351"/>
            <a:ext cx="2214658" cy="14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450" y="2970875"/>
            <a:ext cx="1990925" cy="160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500" y="1079356"/>
            <a:ext cx="2214650" cy="149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4450" y="3021724"/>
            <a:ext cx="2381176" cy="160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775" y="1079362"/>
            <a:ext cx="1492387" cy="14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36875" y="2501875"/>
            <a:ext cx="11742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Hotel</a:t>
            </a: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900175" y="2501875"/>
            <a:ext cx="996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Cancelled</a:t>
            </a: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774375" y="2501875"/>
            <a:ext cx="11742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Meal</a:t>
            </a: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649276" y="4552450"/>
            <a:ext cx="17316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Stays in Weekend nights</a:t>
            </a: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836000" y="4486575"/>
            <a:ext cx="12846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Lead time</a:t>
            </a:r>
            <a:r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00" y="2629575"/>
            <a:ext cx="22669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000" y="2629575"/>
            <a:ext cx="22669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5">
            <a:alphaModFix/>
          </a:blip>
          <a:srcRect b="8349" l="0" r="0" t="0"/>
          <a:stretch/>
        </p:blipFill>
        <p:spPr>
          <a:xfrm>
            <a:off x="3575750" y="2705775"/>
            <a:ext cx="19214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00" y="152400"/>
            <a:ext cx="22669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1200" y="228600"/>
            <a:ext cx="21145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2650" y="228600"/>
            <a:ext cx="21145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Descriptiva inicial bivariante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" y="713013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25" y="712875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075" y="2801013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650" y="2801025"/>
            <a:ext cx="2088000" cy="20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1800" y="712863"/>
            <a:ext cx="2088000" cy="2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i="1" lang="es"/>
              <a:t>Database Preprocessing</a:t>
            </a:r>
            <a:r>
              <a:rPr lang="es"/>
              <a:t>”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671" y="870313"/>
            <a:ext cx="441500" cy="13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787" y="2769263"/>
            <a:ext cx="765275" cy="10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501" y="1357512"/>
            <a:ext cx="1432744" cy="37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0"/>
          <p:cNvCxnSpPr>
            <a:stCxn id="150" idx="3"/>
            <a:endCxn id="153" idx="1"/>
          </p:cNvCxnSpPr>
          <p:nvPr/>
        </p:nvCxnSpPr>
        <p:spPr>
          <a:xfrm>
            <a:off x="4703063" y="3316688"/>
            <a:ext cx="3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7650" y="3143638"/>
            <a:ext cx="1020475" cy="346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252275" y="870325"/>
            <a:ext cx="3685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Modificamos variables para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mejorar su interpretabilidad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tratar los</a:t>
            </a:r>
            <a:r>
              <a:rPr i="1" lang="es" sz="1500">
                <a:latin typeface="Roboto"/>
                <a:ea typeface="Roboto"/>
                <a:cs typeface="Roboto"/>
                <a:sym typeface="Roboto"/>
              </a:rPr>
              <a:t> missings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5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1" lang="es" sz="1500">
                <a:latin typeface="Roboto"/>
                <a:ea typeface="Roboto"/>
                <a:cs typeface="Roboto"/>
                <a:sym typeface="Roboto"/>
              </a:rPr>
              <a:t>gent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” (7.95%)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500">
                <a:latin typeface="Roboto"/>
                <a:ea typeface="Roboto"/>
                <a:cs typeface="Roboto"/>
                <a:sym typeface="Roboto"/>
              </a:rPr>
              <a:t>Company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” (92.05%)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2. Eliminamos variables redundantes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➔"/>
            </a:pPr>
            <a:r>
              <a:rPr lang="es" sz="1500"/>
              <a:t>“</a:t>
            </a:r>
            <a:r>
              <a:rPr i="1" lang="es" sz="1500"/>
              <a:t>Previous cancellations”</a:t>
            </a:r>
            <a:endParaRPr i="1"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s" sz="1500"/>
              <a:t>“Previous bookings not cancelled”</a:t>
            </a:r>
            <a:endParaRPr i="1"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s" sz="1500"/>
              <a:t>“If previous bookings not cancelled”</a:t>
            </a:r>
            <a:endParaRPr i="1"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➔"/>
            </a:pPr>
            <a:r>
              <a:rPr i="1" lang="es" sz="1500"/>
              <a:t>“Reservation status”</a:t>
            </a:r>
            <a:endParaRPr i="1"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➔"/>
            </a:pPr>
            <a:r>
              <a:rPr i="1" lang="es" sz="1500"/>
              <a:t>“Reservation status date”</a:t>
            </a:r>
            <a:endParaRPr i="1"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s" sz="1500"/>
              <a:t>“Arrival date Day of month”</a:t>
            </a:r>
            <a:endParaRPr i="1"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s" sz="1500"/>
              <a:t>“Arrival date Week number”</a:t>
            </a:r>
            <a:endParaRPr i="1" sz="150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8775" y="870325"/>
            <a:ext cx="1344900" cy="13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2697" y="2296347"/>
            <a:ext cx="2713700" cy="163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0"/>
          <p:cNvCxnSpPr>
            <a:stCxn id="149" idx="3"/>
            <a:endCxn id="151" idx="1"/>
          </p:cNvCxnSpPr>
          <p:nvPr/>
        </p:nvCxnSpPr>
        <p:spPr>
          <a:xfrm>
            <a:off x="4541171" y="1542775"/>
            <a:ext cx="45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Descriptiva posterior univariante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4134425" y="789200"/>
            <a:ext cx="4697700" cy="21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“</a:t>
            </a:r>
            <a:r>
              <a:rPr i="1" lang="es" sz="1500"/>
              <a:t>Agent</a:t>
            </a:r>
            <a:r>
              <a:rPr lang="es" sz="1500"/>
              <a:t>” (</a:t>
            </a:r>
            <a:r>
              <a:rPr lang="es" sz="1500">
                <a:solidFill>
                  <a:srgbClr val="000000"/>
                </a:solidFill>
              </a:rPr>
              <a:t>104 categorías</a:t>
            </a:r>
            <a:r>
              <a:rPr lang="es" sz="1500"/>
              <a:t>) </a:t>
            </a:r>
            <a:r>
              <a:rPr lang="es" sz="1500">
                <a:solidFill>
                  <a:srgbClr val="000000"/>
                </a:solidFill>
              </a:rPr>
              <a:t>→</a:t>
            </a:r>
            <a:r>
              <a:rPr lang="es" sz="1500"/>
              <a:t> “</a:t>
            </a:r>
            <a:r>
              <a:rPr i="1" lang="es" sz="1500"/>
              <a:t>Is agent</a:t>
            </a:r>
            <a:r>
              <a:rPr lang="es" sz="1500"/>
              <a:t>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“</a:t>
            </a:r>
            <a:r>
              <a:rPr i="1" lang="es" sz="1500"/>
              <a:t>Company</a:t>
            </a:r>
            <a:r>
              <a:rPr lang="es" sz="1500"/>
              <a:t>” (</a:t>
            </a:r>
            <a:r>
              <a:rPr lang="es" sz="1500">
                <a:solidFill>
                  <a:srgbClr val="000000"/>
                </a:solidFill>
              </a:rPr>
              <a:t>53 categorías</a:t>
            </a:r>
            <a:r>
              <a:rPr lang="es" sz="1500"/>
              <a:t>) </a:t>
            </a:r>
            <a:r>
              <a:rPr lang="es" sz="1500">
                <a:solidFill>
                  <a:srgbClr val="000000"/>
                </a:solidFill>
              </a:rPr>
              <a:t>→</a:t>
            </a:r>
            <a:r>
              <a:rPr lang="es" sz="1500"/>
              <a:t> “</a:t>
            </a:r>
            <a:r>
              <a:rPr i="1" lang="es" sz="1500"/>
              <a:t>Is company</a:t>
            </a:r>
            <a:r>
              <a:rPr lang="es" sz="1500"/>
              <a:t>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“</a:t>
            </a:r>
            <a:r>
              <a:rPr i="1" lang="es" sz="1500"/>
              <a:t>Days in waiting list</a:t>
            </a:r>
            <a:r>
              <a:rPr lang="es" sz="1500"/>
              <a:t>” (</a:t>
            </a:r>
            <a:r>
              <a:rPr lang="es" sz="1500">
                <a:solidFill>
                  <a:srgbClr val="000000"/>
                </a:solidFill>
              </a:rPr>
              <a:t>12 categorías</a:t>
            </a:r>
            <a:r>
              <a:rPr lang="es" sz="1500"/>
              <a:t>) </a:t>
            </a:r>
            <a:r>
              <a:rPr lang="es" sz="1500">
                <a:solidFill>
                  <a:srgbClr val="000000"/>
                </a:solidFill>
              </a:rPr>
              <a:t>→</a:t>
            </a:r>
            <a:r>
              <a:rPr lang="es" sz="1500"/>
              <a:t> “</a:t>
            </a:r>
            <a:r>
              <a:rPr i="1" lang="es" sz="1500"/>
              <a:t>If wait</a:t>
            </a:r>
            <a:r>
              <a:rPr lang="es" sz="1500"/>
              <a:t>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“</a:t>
            </a:r>
            <a:r>
              <a:rPr i="1" lang="es" sz="1500"/>
              <a:t>Previous cancellations</a:t>
            </a:r>
            <a:r>
              <a:rPr lang="es" sz="1500"/>
              <a:t>” (</a:t>
            </a:r>
            <a:r>
              <a:rPr lang="es" sz="1500">
                <a:solidFill>
                  <a:srgbClr val="000000"/>
                </a:solidFill>
              </a:rPr>
              <a:t>4 categorías</a:t>
            </a:r>
            <a:r>
              <a:rPr lang="es" sz="1500"/>
              <a:t>) </a:t>
            </a:r>
            <a:r>
              <a:rPr lang="es" sz="1500">
                <a:solidFill>
                  <a:srgbClr val="000000"/>
                </a:solidFill>
              </a:rPr>
              <a:t>→ </a:t>
            </a:r>
            <a:r>
              <a:rPr lang="es" sz="1500"/>
              <a:t>“</a:t>
            </a:r>
            <a:r>
              <a:rPr i="1" lang="es" sz="1500"/>
              <a:t>If previous cancellations</a:t>
            </a:r>
            <a:r>
              <a:rPr lang="es" sz="1500"/>
              <a:t>”</a:t>
            </a:r>
            <a:endParaRPr sz="1500"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5" y="768825"/>
            <a:ext cx="1636701" cy="15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8309" l="6460" r="-6459" t="-8309"/>
          <a:stretch/>
        </p:blipFill>
        <p:spPr>
          <a:xfrm>
            <a:off x="2350125" y="619250"/>
            <a:ext cx="1518025" cy="15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962100"/>
            <a:ext cx="1342850" cy="13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3250" y="2962113"/>
            <a:ext cx="1342850" cy="13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4800" y="2962113"/>
            <a:ext cx="1342850" cy="13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798850" y="2286850"/>
            <a:ext cx="30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ariables “</a:t>
            </a:r>
            <a:r>
              <a:rPr i="1"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Company</a:t>
            </a: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 e “</a:t>
            </a:r>
            <a:r>
              <a:rPr i="1"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 company</a:t>
            </a: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4100" y="4372425"/>
            <a:ext cx="53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Variables “</a:t>
            </a:r>
            <a:r>
              <a:rPr i="1" lang="es" sz="1200">
                <a:latin typeface="Roboto"/>
                <a:ea typeface="Roboto"/>
                <a:cs typeface="Roboto"/>
                <a:sym typeface="Roboto"/>
              </a:rPr>
              <a:t>Reserved room type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”, “</a:t>
            </a:r>
            <a:r>
              <a:rPr i="1" lang="es" sz="1200">
                <a:latin typeface="Roboto"/>
                <a:ea typeface="Roboto"/>
                <a:cs typeface="Roboto"/>
                <a:sym typeface="Roboto"/>
              </a:rPr>
              <a:t>Assigned room type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” y “</a:t>
            </a:r>
            <a:r>
              <a:rPr i="1" lang="es" sz="1200">
                <a:latin typeface="Roboto"/>
                <a:ea typeface="Roboto"/>
                <a:cs typeface="Roboto"/>
                <a:sym typeface="Roboto"/>
              </a:rPr>
              <a:t>Room coherence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”.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171525" y="3153375"/>
            <a:ext cx="374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500">
                <a:latin typeface="Roboto"/>
                <a:ea typeface="Roboto"/>
                <a:cs typeface="Roboto"/>
                <a:sym typeface="Roboto"/>
              </a:rPr>
              <a:t>Reserved room type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” y “</a:t>
            </a:r>
            <a:r>
              <a:rPr i="1" lang="es" sz="1500">
                <a:latin typeface="Roboto"/>
                <a:ea typeface="Roboto"/>
                <a:cs typeface="Roboto"/>
                <a:sym typeface="Roboto"/>
              </a:rPr>
              <a:t>Assigned room type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” →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s" sz="1500">
                <a:latin typeface="Roboto"/>
                <a:ea typeface="Roboto"/>
                <a:cs typeface="Roboto"/>
                <a:sym typeface="Roboto"/>
              </a:rPr>
              <a:t>Room coherence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