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34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AD20-58F1-4461-A08B-53815CF1734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75A25-FBA2-45BA-94B6-DA8B67722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3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9BAFE-356F-4532-90C2-6F33C3AB0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9BAFE-356F-4532-90C2-6F33C3AB0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7B03-D574-4734-B747-F335B3074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4DAF-92B5-4A5A-A1CF-0F9D17A2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9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7B03-D574-4734-B747-F335B3074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4DAF-92B5-4A5A-A1CF-0F9D17A2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3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7B03-D574-4734-B747-F335B3074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4DAF-92B5-4A5A-A1CF-0F9D17A2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7B03-D574-4734-B747-F335B3074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4DAF-92B5-4A5A-A1CF-0F9D17A2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7B03-D574-4734-B747-F335B3074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4DAF-92B5-4A5A-A1CF-0F9D17A2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7B03-D574-4734-B747-F335B3074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4DAF-92B5-4A5A-A1CF-0F9D17A2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9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7B03-D574-4734-B747-F335B3074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4DAF-92B5-4A5A-A1CF-0F9D17A2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7B03-D574-4734-B747-F335B3074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4DAF-92B5-4A5A-A1CF-0F9D17A2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5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7B03-D574-4734-B747-F335B3074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4DAF-92B5-4A5A-A1CF-0F9D17A2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7B03-D574-4734-B747-F335B3074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4DAF-92B5-4A5A-A1CF-0F9D17A2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1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7B03-D574-4734-B747-F335B3074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4DAF-92B5-4A5A-A1CF-0F9D17A2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47B03-D574-4734-B747-F335B3074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A4DAF-92B5-4A5A-A1CF-0F9D17A2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tiff"/><Relationship Id="rId5" Type="http://schemas.openxmlformats.org/officeDocument/2006/relationships/image" Target="../media/image6.tif"/><Relationship Id="rId4" Type="http://schemas.openxmlformats.org/officeDocument/2006/relationships/image" Target="../media/image5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30900" y="2512640"/>
            <a:ext cx="2987207" cy="3138830"/>
          </a:xfrm>
          <a:prstGeom prst="rect">
            <a:avLst/>
          </a:prstGeom>
        </p:spPr>
      </p:pic>
      <p:pic>
        <p:nvPicPr>
          <p:cNvPr id="91" name="Content Placeholder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1423" y="170731"/>
            <a:ext cx="3077982" cy="268721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Structure Assignment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520684" y="2675376"/>
            <a:ext cx="90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IMS</a:t>
            </a:r>
            <a:r>
              <a:rPr lang="en-US" dirty="0"/>
              <a:t>=70</a:t>
            </a:r>
          </a:p>
          <a:p>
            <a:r>
              <a:rPr lang="en-US" dirty="0"/>
              <a:t>K</a:t>
            </a:r>
            <a:r>
              <a:rPr lang="en-US" baseline="-25000" dirty="0"/>
              <a:t>0</a:t>
            </a:r>
            <a:r>
              <a:rPr lang="en-US" dirty="0"/>
              <a:t>=1.88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299429" y="4375762"/>
            <a:ext cx="957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10</a:t>
            </a:r>
            <a:r>
              <a:rPr lang="en-US" dirty="0"/>
              <a:t>H</a:t>
            </a:r>
            <a:r>
              <a:rPr lang="en-US" baseline="-25000" dirty="0"/>
              <a:t>8</a:t>
            </a:r>
          </a:p>
          <a:p>
            <a:r>
              <a:rPr lang="en-US" dirty="0"/>
              <a:t>DBE=7</a:t>
            </a:r>
          </a:p>
          <a:p>
            <a:r>
              <a:rPr lang="en-US" dirty="0"/>
              <a:t>0.2 ppm</a:t>
            </a:r>
          </a:p>
        </p:txBody>
      </p:sp>
      <p:sp>
        <p:nvSpPr>
          <p:cNvPr id="105" name="Rectangle 138"/>
          <p:cNvSpPr>
            <a:spLocks noChangeArrowheads="1"/>
          </p:cNvSpPr>
          <p:nvPr/>
        </p:nvSpPr>
        <p:spPr bwMode="auto">
          <a:xfrm rot="16200000">
            <a:off x="4351196" y="4024066"/>
            <a:ext cx="889667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350" dirty="0">
                <a:latin typeface="+mj-lt"/>
                <a:cs typeface="Times New Roman" panose="02020603050405020304" pitchFamily="18" charset="0"/>
              </a:rPr>
              <a:t>K</a:t>
            </a:r>
            <a:r>
              <a:rPr lang="en-US" sz="1350" baseline="-25000" dirty="0">
                <a:latin typeface="+mj-lt"/>
                <a:cs typeface="Times New Roman" panose="02020603050405020304" pitchFamily="18" charset="0"/>
              </a:rPr>
              <a:t>0 </a:t>
            </a:r>
            <a:r>
              <a:rPr lang="en-US" sz="1350" dirty="0">
                <a:latin typeface="+mj-lt"/>
                <a:cs typeface="Times New Roman" panose="02020603050405020304" pitchFamily="18" charset="0"/>
              </a:rPr>
              <a:t>[cm</a:t>
            </a:r>
            <a:r>
              <a:rPr lang="en-US" sz="1350" baseline="30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1350" dirty="0">
                <a:latin typeface="+mj-lt"/>
                <a:cs typeface="Times New Roman" panose="02020603050405020304" pitchFamily="18" charset="0"/>
              </a:rPr>
              <a:t>V</a:t>
            </a:r>
            <a:r>
              <a:rPr lang="en-US" sz="1350" baseline="30000" dirty="0">
                <a:latin typeface="+mj-lt"/>
                <a:cs typeface="Times New Roman" panose="02020603050405020304" pitchFamily="18" charset="0"/>
              </a:rPr>
              <a:t>-1</a:t>
            </a:r>
            <a:r>
              <a:rPr lang="en-US" sz="1350" dirty="0">
                <a:latin typeface="+mj-lt"/>
                <a:cs typeface="Times New Roman" panose="02020603050405020304" pitchFamily="18" charset="0"/>
              </a:rPr>
              <a:t>s</a:t>
            </a:r>
            <a:r>
              <a:rPr lang="en-US" sz="1350" baseline="30000" dirty="0">
                <a:latin typeface="+mj-lt"/>
                <a:cs typeface="Times New Roman" panose="02020603050405020304" pitchFamily="18" charset="0"/>
              </a:rPr>
              <a:t>-1</a:t>
            </a:r>
            <a:r>
              <a:rPr lang="en-US" sz="1350" dirty="0">
                <a:latin typeface="+mj-lt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06" name="Rectangle 167"/>
          <p:cNvSpPr>
            <a:spLocks noChangeArrowheads="1"/>
          </p:cNvSpPr>
          <p:nvPr/>
        </p:nvSpPr>
        <p:spPr bwMode="auto">
          <a:xfrm>
            <a:off x="6256940" y="5502960"/>
            <a:ext cx="267702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sz="1350" dirty="0">
                <a:solidFill>
                  <a:srgbClr val="000000"/>
                </a:solidFill>
                <a:latin typeface="+mj-lt"/>
              </a:rPr>
              <a:t>m/z</a:t>
            </a:r>
            <a:endParaRPr lang="en-US" sz="1350" dirty="0">
              <a:latin typeface="+mj-lt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7400046" y="2557865"/>
            <a:ext cx="481222" cy="2695458"/>
            <a:chOff x="10644934" y="1317318"/>
            <a:chExt cx="812422" cy="4550599"/>
          </a:xfrm>
        </p:grpSpPr>
        <p:sp>
          <p:nvSpPr>
            <p:cNvPr id="111" name="TextBox 110"/>
            <p:cNvSpPr txBox="1"/>
            <p:nvPr/>
          </p:nvSpPr>
          <p:spPr>
            <a:xfrm>
              <a:off x="10644934" y="1317318"/>
              <a:ext cx="812422" cy="506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cs typeface="Times New Roman" panose="02020603050405020304" pitchFamily="18" charset="0"/>
                </a:rPr>
                <a:t>DBE</a:t>
              </a: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888434" y="1722245"/>
              <a:ext cx="547713" cy="4145672"/>
            </a:xfrm>
            <a:prstGeom prst="rect">
              <a:avLst/>
            </a:prstGeom>
          </p:spPr>
        </p:pic>
      </p:grpSp>
      <p:grpSp>
        <p:nvGrpSpPr>
          <p:cNvPr id="113" name="Group 112"/>
          <p:cNvGrpSpPr/>
          <p:nvPr/>
        </p:nvGrpSpPr>
        <p:grpSpPr>
          <a:xfrm>
            <a:off x="1768169" y="2696540"/>
            <a:ext cx="2927884" cy="3022332"/>
            <a:chOff x="-168739" y="1837341"/>
            <a:chExt cx="4865604" cy="4451828"/>
          </a:xfrm>
        </p:grpSpPr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2857" y="1840897"/>
              <a:ext cx="3553968" cy="3828288"/>
            </a:xfrm>
            <a:prstGeom prst="rect">
              <a:avLst/>
            </a:prstGeom>
          </p:spPr>
        </p:pic>
        <p:sp>
          <p:nvSpPr>
            <p:cNvPr id="115" name="Line 127"/>
            <p:cNvSpPr>
              <a:spLocks noChangeShapeType="1"/>
            </p:cNvSpPr>
            <p:nvPr/>
          </p:nvSpPr>
          <p:spPr bwMode="auto">
            <a:xfrm>
              <a:off x="971549" y="5311776"/>
              <a:ext cx="44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16" name="Rectangle 128"/>
            <p:cNvSpPr>
              <a:spLocks noChangeArrowheads="1"/>
            </p:cNvSpPr>
            <p:nvPr/>
          </p:nvSpPr>
          <p:spPr bwMode="auto">
            <a:xfrm>
              <a:off x="285225" y="5197476"/>
              <a:ext cx="508805" cy="306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sz="1350" dirty="0">
                  <a:solidFill>
                    <a:srgbClr val="000000"/>
                  </a:solidFill>
                  <a:latin typeface="+mj-lt"/>
                </a:rPr>
                <a:t>1.80</a:t>
              </a:r>
              <a:endParaRPr lang="en-US" sz="1350" dirty="0">
                <a:latin typeface="+mj-lt"/>
              </a:endParaRPr>
            </a:p>
          </p:txBody>
        </p:sp>
        <p:sp>
          <p:nvSpPr>
            <p:cNvPr id="117" name="Line 129"/>
            <p:cNvSpPr>
              <a:spLocks noChangeShapeType="1"/>
            </p:cNvSpPr>
            <p:nvPr/>
          </p:nvSpPr>
          <p:spPr bwMode="auto">
            <a:xfrm>
              <a:off x="989011" y="4816476"/>
              <a:ext cx="269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18" name="Line 130"/>
            <p:cNvSpPr>
              <a:spLocks noChangeShapeType="1"/>
            </p:cNvSpPr>
            <p:nvPr/>
          </p:nvSpPr>
          <p:spPr bwMode="auto">
            <a:xfrm>
              <a:off x="971549" y="4311651"/>
              <a:ext cx="44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19" name="Rectangle 131"/>
            <p:cNvSpPr>
              <a:spLocks noChangeArrowheads="1"/>
            </p:cNvSpPr>
            <p:nvPr/>
          </p:nvSpPr>
          <p:spPr bwMode="auto">
            <a:xfrm>
              <a:off x="285225" y="4198938"/>
              <a:ext cx="508805" cy="306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sz="1350" dirty="0">
                  <a:solidFill>
                    <a:srgbClr val="000000"/>
                  </a:solidFill>
                  <a:latin typeface="+mj-lt"/>
                </a:rPr>
                <a:t>1.83</a:t>
              </a:r>
              <a:endParaRPr lang="en-US" sz="1350" dirty="0">
                <a:latin typeface="+mj-lt"/>
              </a:endParaRPr>
            </a:p>
          </p:txBody>
        </p:sp>
        <p:sp>
          <p:nvSpPr>
            <p:cNvPr id="120" name="Line 132"/>
            <p:cNvSpPr>
              <a:spLocks noChangeShapeType="1"/>
            </p:cNvSpPr>
            <p:nvPr/>
          </p:nvSpPr>
          <p:spPr bwMode="auto">
            <a:xfrm>
              <a:off x="989011" y="3817938"/>
              <a:ext cx="269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21" name="Line 133"/>
            <p:cNvSpPr>
              <a:spLocks noChangeShapeType="1"/>
            </p:cNvSpPr>
            <p:nvPr/>
          </p:nvSpPr>
          <p:spPr bwMode="auto">
            <a:xfrm>
              <a:off x="971549" y="3313113"/>
              <a:ext cx="44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22" name="Rectangle 134"/>
            <p:cNvSpPr>
              <a:spLocks noChangeArrowheads="1"/>
            </p:cNvSpPr>
            <p:nvPr/>
          </p:nvSpPr>
          <p:spPr bwMode="auto">
            <a:xfrm>
              <a:off x="285225" y="3198811"/>
              <a:ext cx="508805" cy="306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sz="1350" dirty="0">
                  <a:solidFill>
                    <a:srgbClr val="000000"/>
                  </a:solidFill>
                  <a:latin typeface="+mj-lt"/>
                </a:rPr>
                <a:t>1.87</a:t>
              </a:r>
              <a:endParaRPr lang="en-US" sz="1350" dirty="0">
                <a:latin typeface="+mj-lt"/>
              </a:endParaRPr>
            </a:p>
          </p:txBody>
        </p:sp>
        <p:sp>
          <p:nvSpPr>
            <p:cNvPr id="123" name="Line 135"/>
            <p:cNvSpPr>
              <a:spLocks noChangeShapeType="1"/>
            </p:cNvSpPr>
            <p:nvPr/>
          </p:nvSpPr>
          <p:spPr bwMode="auto">
            <a:xfrm>
              <a:off x="989011" y="2817813"/>
              <a:ext cx="269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24" name="Line 136"/>
            <p:cNvSpPr>
              <a:spLocks noChangeShapeType="1"/>
            </p:cNvSpPr>
            <p:nvPr/>
          </p:nvSpPr>
          <p:spPr bwMode="auto">
            <a:xfrm>
              <a:off x="971549" y="2312988"/>
              <a:ext cx="44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25" name="Rectangle 137"/>
            <p:cNvSpPr>
              <a:spLocks noChangeArrowheads="1"/>
            </p:cNvSpPr>
            <p:nvPr/>
          </p:nvSpPr>
          <p:spPr bwMode="auto">
            <a:xfrm>
              <a:off x="285225" y="2200275"/>
              <a:ext cx="508805" cy="306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sz="1350" dirty="0">
                  <a:solidFill>
                    <a:srgbClr val="000000"/>
                  </a:solidFill>
                  <a:latin typeface="+mj-lt"/>
                </a:rPr>
                <a:t>1.91</a:t>
              </a:r>
              <a:endParaRPr lang="en-US" sz="1350" dirty="0">
                <a:latin typeface="+mj-lt"/>
              </a:endParaRPr>
            </a:p>
          </p:txBody>
        </p:sp>
        <p:sp>
          <p:nvSpPr>
            <p:cNvPr id="126" name="Rectangle 138"/>
            <p:cNvSpPr>
              <a:spLocks noChangeArrowheads="1"/>
            </p:cNvSpPr>
            <p:nvPr/>
          </p:nvSpPr>
          <p:spPr bwMode="auto">
            <a:xfrm rot="16200000">
              <a:off x="-651348" y="3781619"/>
              <a:ext cx="1310460" cy="345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350" dirty="0">
                  <a:latin typeface="+mj-lt"/>
                  <a:cs typeface="Times New Roman" panose="02020603050405020304" pitchFamily="18" charset="0"/>
                </a:rPr>
                <a:t>K</a:t>
              </a:r>
              <a:r>
                <a:rPr lang="en-US" sz="1350" baseline="-25000" dirty="0">
                  <a:latin typeface="+mj-lt"/>
                  <a:cs typeface="Times New Roman" panose="02020603050405020304" pitchFamily="18" charset="0"/>
                </a:rPr>
                <a:t>0 </a:t>
              </a:r>
              <a:r>
                <a:rPr lang="en-US" sz="1350" dirty="0">
                  <a:latin typeface="+mj-lt"/>
                  <a:cs typeface="Times New Roman" panose="02020603050405020304" pitchFamily="18" charset="0"/>
                </a:rPr>
                <a:t>[cm</a:t>
              </a:r>
              <a:r>
                <a:rPr lang="en-US" sz="1350" baseline="30000" dirty="0">
                  <a:latin typeface="+mj-lt"/>
                  <a:cs typeface="Times New Roman" panose="02020603050405020304" pitchFamily="18" charset="0"/>
                </a:rPr>
                <a:t>2</a:t>
              </a:r>
              <a:r>
                <a:rPr lang="en-US" sz="1350" dirty="0">
                  <a:latin typeface="+mj-lt"/>
                  <a:cs typeface="Times New Roman" panose="02020603050405020304" pitchFamily="18" charset="0"/>
                </a:rPr>
                <a:t>V</a:t>
              </a:r>
              <a:r>
                <a:rPr lang="en-US" sz="1350" baseline="30000" dirty="0">
                  <a:latin typeface="+mj-lt"/>
                  <a:cs typeface="Times New Roman" panose="02020603050405020304" pitchFamily="18" charset="0"/>
                </a:rPr>
                <a:t>-1</a:t>
              </a:r>
              <a:r>
                <a:rPr lang="en-US" sz="1350" dirty="0">
                  <a:latin typeface="+mj-lt"/>
                  <a:cs typeface="Times New Roman" panose="02020603050405020304" pitchFamily="18" charset="0"/>
                </a:rPr>
                <a:t>s</a:t>
              </a:r>
              <a:r>
                <a:rPr lang="en-US" sz="1350" baseline="30000" dirty="0">
                  <a:latin typeface="+mj-lt"/>
                  <a:cs typeface="Times New Roman" panose="02020603050405020304" pitchFamily="18" charset="0"/>
                </a:rPr>
                <a:t>-1</a:t>
              </a:r>
              <a:r>
                <a:rPr lang="en-US" sz="1350" dirty="0">
                  <a:latin typeface="+mj-lt"/>
                  <a:cs typeface="Times New Roman" panose="02020603050405020304" pitchFamily="18" charset="0"/>
                </a:rPr>
                <a:t>]</a:t>
              </a:r>
            </a:p>
          </p:txBody>
        </p:sp>
        <p:sp>
          <p:nvSpPr>
            <p:cNvPr id="127" name="Line 139"/>
            <p:cNvSpPr>
              <a:spLocks noChangeShapeType="1"/>
            </p:cNvSpPr>
            <p:nvPr/>
          </p:nvSpPr>
          <p:spPr bwMode="auto">
            <a:xfrm>
              <a:off x="1052511" y="5672138"/>
              <a:ext cx="0" cy="2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28" name="Line 140"/>
            <p:cNvSpPr>
              <a:spLocks noChangeShapeType="1"/>
            </p:cNvSpPr>
            <p:nvPr/>
          </p:nvSpPr>
          <p:spPr bwMode="auto">
            <a:xfrm>
              <a:off x="1196974" y="5672138"/>
              <a:ext cx="0" cy="2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29" name="Line 141"/>
            <p:cNvSpPr>
              <a:spLocks noChangeShapeType="1"/>
            </p:cNvSpPr>
            <p:nvPr/>
          </p:nvSpPr>
          <p:spPr bwMode="auto">
            <a:xfrm>
              <a:off x="1341436" y="5672138"/>
              <a:ext cx="0" cy="44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30" name="Rectangle 142"/>
            <p:cNvSpPr>
              <a:spLocks noChangeArrowheads="1"/>
            </p:cNvSpPr>
            <p:nvPr/>
          </p:nvSpPr>
          <p:spPr bwMode="auto">
            <a:xfrm>
              <a:off x="1142999" y="5716589"/>
              <a:ext cx="948347" cy="306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sz="1350">
                  <a:solidFill>
                    <a:srgbClr val="000000"/>
                  </a:solidFill>
                  <a:latin typeface="+mj-lt"/>
                </a:rPr>
                <a:t>128.058</a:t>
              </a:r>
              <a:endParaRPr lang="en-US" sz="1350">
                <a:latin typeface="+mj-lt"/>
              </a:endParaRPr>
            </a:p>
          </p:txBody>
        </p:sp>
        <p:sp>
          <p:nvSpPr>
            <p:cNvPr id="131" name="Line 143"/>
            <p:cNvSpPr>
              <a:spLocks noChangeShapeType="1"/>
            </p:cNvSpPr>
            <p:nvPr/>
          </p:nvSpPr>
          <p:spPr bwMode="auto">
            <a:xfrm>
              <a:off x="1493836" y="5672138"/>
              <a:ext cx="0" cy="2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32" name="Line 144"/>
            <p:cNvSpPr>
              <a:spLocks noChangeShapeType="1"/>
            </p:cNvSpPr>
            <p:nvPr/>
          </p:nvSpPr>
          <p:spPr bwMode="auto">
            <a:xfrm>
              <a:off x="1638299" y="5672138"/>
              <a:ext cx="0" cy="2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33" name="Line 145"/>
            <p:cNvSpPr>
              <a:spLocks noChangeShapeType="1"/>
            </p:cNvSpPr>
            <p:nvPr/>
          </p:nvSpPr>
          <p:spPr bwMode="auto">
            <a:xfrm>
              <a:off x="1782761" y="5672138"/>
              <a:ext cx="0" cy="2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34" name="Line 146"/>
            <p:cNvSpPr>
              <a:spLocks noChangeShapeType="1"/>
            </p:cNvSpPr>
            <p:nvPr/>
          </p:nvSpPr>
          <p:spPr bwMode="auto">
            <a:xfrm>
              <a:off x="1936749" y="5672138"/>
              <a:ext cx="0" cy="2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35" name="Line 147"/>
            <p:cNvSpPr>
              <a:spLocks noChangeShapeType="1"/>
            </p:cNvSpPr>
            <p:nvPr/>
          </p:nvSpPr>
          <p:spPr bwMode="auto">
            <a:xfrm>
              <a:off x="2081211" y="5672138"/>
              <a:ext cx="0" cy="44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36" name="Line 149"/>
            <p:cNvSpPr>
              <a:spLocks noChangeShapeType="1"/>
            </p:cNvSpPr>
            <p:nvPr/>
          </p:nvSpPr>
          <p:spPr bwMode="auto">
            <a:xfrm>
              <a:off x="2224086" y="5672138"/>
              <a:ext cx="0" cy="2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37" name="Line 150"/>
            <p:cNvSpPr>
              <a:spLocks noChangeShapeType="1"/>
            </p:cNvSpPr>
            <p:nvPr/>
          </p:nvSpPr>
          <p:spPr bwMode="auto">
            <a:xfrm>
              <a:off x="2378074" y="5672138"/>
              <a:ext cx="0" cy="2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38" name="Line 151"/>
            <p:cNvSpPr>
              <a:spLocks noChangeShapeType="1"/>
            </p:cNvSpPr>
            <p:nvPr/>
          </p:nvSpPr>
          <p:spPr bwMode="auto">
            <a:xfrm>
              <a:off x="2522536" y="5672138"/>
              <a:ext cx="0" cy="2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39" name="Line 152"/>
            <p:cNvSpPr>
              <a:spLocks noChangeShapeType="1"/>
            </p:cNvSpPr>
            <p:nvPr/>
          </p:nvSpPr>
          <p:spPr bwMode="auto">
            <a:xfrm>
              <a:off x="2666999" y="5672138"/>
              <a:ext cx="0" cy="2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40" name="Line 153"/>
            <p:cNvSpPr>
              <a:spLocks noChangeShapeType="1"/>
            </p:cNvSpPr>
            <p:nvPr/>
          </p:nvSpPr>
          <p:spPr bwMode="auto">
            <a:xfrm>
              <a:off x="2819399" y="5672138"/>
              <a:ext cx="0" cy="44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41" name="Rectangle 154"/>
            <p:cNvSpPr>
              <a:spLocks noChangeArrowheads="1"/>
            </p:cNvSpPr>
            <p:nvPr/>
          </p:nvSpPr>
          <p:spPr bwMode="auto">
            <a:xfrm>
              <a:off x="2478502" y="5716589"/>
              <a:ext cx="948347" cy="306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sz="1350" dirty="0">
                  <a:solidFill>
                    <a:srgbClr val="000000"/>
                  </a:solidFill>
                  <a:latin typeface="+mj-lt"/>
                </a:rPr>
                <a:t>128.062</a:t>
              </a:r>
              <a:endParaRPr lang="en-US" sz="1350" dirty="0">
                <a:latin typeface="+mj-lt"/>
              </a:endParaRPr>
            </a:p>
          </p:txBody>
        </p:sp>
        <p:sp>
          <p:nvSpPr>
            <p:cNvPr id="142" name="Line 155"/>
            <p:cNvSpPr>
              <a:spLocks noChangeShapeType="1"/>
            </p:cNvSpPr>
            <p:nvPr/>
          </p:nvSpPr>
          <p:spPr bwMode="auto">
            <a:xfrm>
              <a:off x="2963861" y="5672138"/>
              <a:ext cx="0" cy="2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43" name="Line 156"/>
            <p:cNvSpPr>
              <a:spLocks noChangeShapeType="1"/>
            </p:cNvSpPr>
            <p:nvPr/>
          </p:nvSpPr>
          <p:spPr bwMode="auto">
            <a:xfrm>
              <a:off x="3108324" y="5672138"/>
              <a:ext cx="0" cy="2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44" name="Line 157"/>
            <p:cNvSpPr>
              <a:spLocks noChangeShapeType="1"/>
            </p:cNvSpPr>
            <p:nvPr/>
          </p:nvSpPr>
          <p:spPr bwMode="auto">
            <a:xfrm>
              <a:off x="3262312" y="5672138"/>
              <a:ext cx="0" cy="2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45" name="Line 158"/>
            <p:cNvSpPr>
              <a:spLocks noChangeShapeType="1"/>
            </p:cNvSpPr>
            <p:nvPr/>
          </p:nvSpPr>
          <p:spPr bwMode="auto">
            <a:xfrm>
              <a:off x="3406774" y="5672138"/>
              <a:ext cx="0" cy="2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46" name="Line 159"/>
            <p:cNvSpPr>
              <a:spLocks noChangeShapeType="1"/>
            </p:cNvSpPr>
            <p:nvPr/>
          </p:nvSpPr>
          <p:spPr bwMode="auto">
            <a:xfrm>
              <a:off x="3551237" y="5672138"/>
              <a:ext cx="0" cy="44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47" name="Rectangle 160"/>
            <p:cNvSpPr>
              <a:spLocks noChangeArrowheads="1"/>
            </p:cNvSpPr>
            <p:nvPr/>
          </p:nvSpPr>
          <p:spPr bwMode="auto">
            <a:xfrm>
              <a:off x="3748518" y="5688527"/>
              <a:ext cx="948347" cy="306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sz="1350" dirty="0">
                  <a:solidFill>
                    <a:srgbClr val="000000"/>
                  </a:solidFill>
                  <a:latin typeface="+mj-lt"/>
                </a:rPr>
                <a:t>128.066</a:t>
              </a:r>
              <a:endParaRPr lang="en-US" sz="1350" dirty="0">
                <a:latin typeface="+mj-lt"/>
              </a:endParaRPr>
            </a:p>
          </p:txBody>
        </p:sp>
        <p:sp>
          <p:nvSpPr>
            <p:cNvPr id="148" name="Line 161"/>
            <p:cNvSpPr>
              <a:spLocks noChangeShapeType="1"/>
            </p:cNvSpPr>
            <p:nvPr/>
          </p:nvSpPr>
          <p:spPr bwMode="auto">
            <a:xfrm>
              <a:off x="3703637" y="5672138"/>
              <a:ext cx="0" cy="2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49" name="Line 162"/>
            <p:cNvSpPr>
              <a:spLocks noChangeShapeType="1"/>
            </p:cNvSpPr>
            <p:nvPr/>
          </p:nvSpPr>
          <p:spPr bwMode="auto">
            <a:xfrm>
              <a:off x="3848099" y="5672138"/>
              <a:ext cx="0" cy="2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50" name="Line 163"/>
            <p:cNvSpPr>
              <a:spLocks noChangeShapeType="1"/>
            </p:cNvSpPr>
            <p:nvPr/>
          </p:nvSpPr>
          <p:spPr bwMode="auto">
            <a:xfrm>
              <a:off x="3992562" y="5672138"/>
              <a:ext cx="0" cy="2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51" name="Line 164"/>
            <p:cNvSpPr>
              <a:spLocks noChangeShapeType="1"/>
            </p:cNvSpPr>
            <p:nvPr/>
          </p:nvSpPr>
          <p:spPr bwMode="auto">
            <a:xfrm>
              <a:off x="4137024" y="5672138"/>
              <a:ext cx="0" cy="2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52" name="Line 165"/>
            <p:cNvSpPr>
              <a:spLocks noChangeShapeType="1"/>
            </p:cNvSpPr>
            <p:nvPr/>
          </p:nvSpPr>
          <p:spPr bwMode="auto">
            <a:xfrm>
              <a:off x="4289424" y="5672138"/>
              <a:ext cx="0" cy="44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53" name="Line 166"/>
            <p:cNvSpPr>
              <a:spLocks noChangeShapeType="1"/>
            </p:cNvSpPr>
            <p:nvPr/>
          </p:nvSpPr>
          <p:spPr bwMode="auto">
            <a:xfrm>
              <a:off x="4433887" y="5672138"/>
              <a:ext cx="0" cy="26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  <p:sp>
          <p:nvSpPr>
            <p:cNvPr id="154" name="Rectangle 167"/>
            <p:cNvSpPr>
              <a:spLocks noChangeArrowheads="1"/>
            </p:cNvSpPr>
            <p:nvPr/>
          </p:nvSpPr>
          <p:spPr bwMode="auto">
            <a:xfrm>
              <a:off x="2635530" y="5983159"/>
              <a:ext cx="444871" cy="306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685800"/>
              <a:r>
                <a:rPr lang="en-US" sz="1350" dirty="0">
                  <a:solidFill>
                    <a:srgbClr val="000000"/>
                  </a:solidFill>
                  <a:latin typeface="+mj-lt"/>
                </a:rPr>
                <a:t>m/z</a:t>
              </a:r>
              <a:endParaRPr lang="en-US" sz="1350" dirty="0">
                <a:latin typeface="+mj-lt"/>
              </a:endParaRPr>
            </a:p>
          </p:txBody>
        </p:sp>
        <p:sp>
          <p:nvSpPr>
            <p:cNvPr id="155" name="Rectangle 168"/>
            <p:cNvSpPr>
              <a:spLocks noChangeArrowheads="1"/>
            </p:cNvSpPr>
            <p:nvPr/>
          </p:nvSpPr>
          <p:spPr bwMode="auto">
            <a:xfrm>
              <a:off x="1022635" y="1837341"/>
              <a:ext cx="3554413" cy="3835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+mj-lt"/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3048971" y="269013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baseline="-25000" dirty="0">
                <a:solidFill>
                  <a:schemeClr val="bg1"/>
                </a:solidFill>
              </a:rPr>
              <a:t>IMS</a:t>
            </a:r>
            <a:r>
              <a:rPr lang="en-US" dirty="0">
                <a:solidFill>
                  <a:schemeClr val="bg1"/>
                </a:solidFill>
              </a:rPr>
              <a:t>=70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387109" y="4353608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0.2 ppm</a:t>
            </a:r>
          </a:p>
        </p:txBody>
      </p:sp>
      <p:sp>
        <p:nvSpPr>
          <p:cNvPr id="158" name="Rectangle 177"/>
          <p:cNvSpPr>
            <a:spLocks noChangeArrowheads="1"/>
          </p:cNvSpPr>
          <p:nvPr/>
        </p:nvSpPr>
        <p:spPr bwMode="auto">
          <a:xfrm>
            <a:off x="3285574" y="4916862"/>
            <a:ext cx="10708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sz="2100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sz="2100" baseline="-25000" dirty="0">
                <a:solidFill>
                  <a:schemeClr val="bg1"/>
                </a:solidFill>
                <a:latin typeface="+mj-lt"/>
              </a:rPr>
              <a:t>MS</a:t>
            </a:r>
            <a:r>
              <a:rPr lang="en-US" sz="2100" dirty="0">
                <a:solidFill>
                  <a:schemeClr val="bg1"/>
                </a:solidFill>
                <a:latin typeface="+mj-lt"/>
              </a:rPr>
              <a:t>=400k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65622" y="3233059"/>
            <a:ext cx="270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Arial" pitchFamily="34" charset="0"/>
              </a:rPr>
              <a:t>Plot of m/z, K</a:t>
            </a:r>
            <a:r>
              <a:rPr lang="en-US" baseline="-25000" dirty="0">
                <a:latin typeface="+mj-lt"/>
                <a:cs typeface="Arial" pitchFamily="34" charset="0"/>
              </a:rPr>
              <a:t>0</a:t>
            </a:r>
            <a:r>
              <a:rPr lang="en-US" dirty="0">
                <a:latin typeface="+mj-lt"/>
                <a:cs typeface="Arial" pitchFamily="34" charset="0"/>
              </a:rPr>
              <a:t> and DBE (Shown as </a:t>
            </a:r>
            <a:r>
              <a:rPr lang="en-US" dirty="0" err="1">
                <a:latin typeface="+mj-lt"/>
                <a:cs typeface="Arial" pitchFamily="34" charset="0"/>
              </a:rPr>
              <a:t>colorscale</a:t>
            </a:r>
            <a:r>
              <a:rPr lang="en-US" dirty="0">
                <a:latin typeface="+mj-lt"/>
                <a:cs typeface="Arial" pitchFamily="34" charset="0"/>
              </a:rPr>
              <a:t>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524001" y="6442502"/>
            <a:ext cx="78129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Assignments can be performed from standard analysis, if available.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952898" y="172444"/>
            <a:ext cx="933060" cy="2620188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0756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3045" y="136823"/>
            <a:ext cx="3077982" cy="26872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463772" y="1708447"/>
            <a:ext cx="1127255" cy="863665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4088" y="3249336"/>
            <a:ext cx="6272784" cy="241858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088087" y="3257551"/>
            <a:ext cx="889907" cy="522515"/>
          </a:xfrm>
          <a:prstGeom prst="ellipse">
            <a:avLst/>
          </a:prstGeom>
          <a:noFill/>
          <a:ln>
            <a:solidFill>
              <a:srgbClr val="92D05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Structure Assignment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57458" y="2922814"/>
            <a:ext cx="25360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+mj-lt"/>
                <a:cs typeface="Arial" pitchFamily="34" charset="0"/>
              </a:rPr>
              <a:t>Within 3% agreement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2334" y="2881992"/>
            <a:ext cx="2769478" cy="27694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81490" y="3018276"/>
            <a:ext cx="90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IMS</a:t>
            </a:r>
            <a:r>
              <a:rPr lang="en-US" dirty="0"/>
              <a:t>=70</a:t>
            </a:r>
          </a:p>
          <a:p>
            <a:r>
              <a:rPr lang="en-US" dirty="0"/>
              <a:t>K</a:t>
            </a:r>
            <a:r>
              <a:rPr lang="en-US" baseline="-25000" dirty="0"/>
              <a:t>0</a:t>
            </a:r>
            <a:r>
              <a:rPr lang="en-US" dirty="0"/>
              <a:t>=1.88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84629" y="4424748"/>
            <a:ext cx="957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10</a:t>
            </a:r>
            <a:r>
              <a:rPr lang="en-US" dirty="0"/>
              <a:t>H</a:t>
            </a:r>
            <a:r>
              <a:rPr lang="en-US" baseline="-25000" dirty="0"/>
              <a:t>8</a:t>
            </a:r>
          </a:p>
          <a:p>
            <a:r>
              <a:rPr lang="en-US" dirty="0"/>
              <a:t>DBE=7</a:t>
            </a:r>
          </a:p>
          <a:p>
            <a:r>
              <a:rPr lang="en-US" dirty="0"/>
              <a:t>0.2 ppm</a:t>
            </a:r>
          </a:p>
        </p:txBody>
      </p:sp>
      <p:sp>
        <p:nvSpPr>
          <p:cNvPr id="17" name="Rectangle 138"/>
          <p:cNvSpPr>
            <a:spLocks noChangeArrowheads="1"/>
          </p:cNvSpPr>
          <p:nvPr/>
        </p:nvSpPr>
        <p:spPr bwMode="auto">
          <a:xfrm rot="16200000">
            <a:off x="1248765" y="4162858"/>
            <a:ext cx="889667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350" dirty="0">
                <a:latin typeface="+mj-lt"/>
                <a:cs typeface="Times New Roman" panose="02020603050405020304" pitchFamily="18" charset="0"/>
              </a:rPr>
              <a:t>K</a:t>
            </a:r>
            <a:r>
              <a:rPr lang="en-US" sz="1350" baseline="-25000" dirty="0">
                <a:latin typeface="+mj-lt"/>
                <a:cs typeface="Times New Roman" panose="02020603050405020304" pitchFamily="18" charset="0"/>
              </a:rPr>
              <a:t>0 </a:t>
            </a:r>
            <a:r>
              <a:rPr lang="en-US" sz="1350" dirty="0">
                <a:latin typeface="+mj-lt"/>
                <a:cs typeface="Times New Roman" panose="02020603050405020304" pitchFamily="18" charset="0"/>
              </a:rPr>
              <a:t>[cm</a:t>
            </a:r>
            <a:r>
              <a:rPr lang="en-US" sz="1350" baseline="30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1350" dirty="0">
                <a:latin typeface="+mj-lt"/>
                <a:cs typeface="Times New Roman" panose="02020603050405020304" pitchFamily="18" charset="0"/>
              </a:rPr>
              <a:t>V</a:t>
            </a:r>
            <a:r>
              <a:rPr lang="en-US" sz="1350" baseline="30000" dirty="0">
                <a:latin typeface="+mj-lt"/>
                <a:cs typeface="Times New Roman" panose="02020603050405020304" pitchFamily="18" charset="0"/>
              </a:rPr>
              <a:t>-1</a:t>
            </a:r>
            <a:r>
              <a:rPr lang="en-US" sz="1350" dirty="0">
                <a:latin typeface="+mj-lt"/>
                <a:cs typeface="Times New Roman" panose="02020603050405020304" pitchFamily="18" charset="0"/>
              </a:rPr>
              <a:t>s</a:t>
            </a:r>
            <a:r>
              <a:rPr lang="en-US" sz="1350" baseline="30000" dirty="0">
                <a:latin typeface="+mj-lt"/>
                <a:cs typeface="Times New Roman" panose="02020603050405020304" pitchFamily="18" charset="0"/>
              </a:rPr>
              <a:t>-1</a:t>
            </a:r>
            <a:r>
              <a:rPr lang="en-US" sz="1350" dirty="0">
                <a:latin typeface="+mj-lt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18" name="Rectangle 167"/>
          <p:cNvSpPr>
            <a:spLocks noChangeArrowheads="1"/>
          </p:cNvSpPr>
          <p:nvPr/>
        </p:nvSpPr>
        <p:spPr bwMode="auto">
          <a:xfrm>
            <a:off x="3048376" y="5502960"/>
            <a:ext cx="267702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en-US" sz="1350" dirty="0">
                <a:solidFill>
                  <a:srgbClr val="000000"/>
                </a:solidFill>
                <a:latin typeface="+mj-lt"/>
              </a:rPr>
              <a:t>m/z</a:t>
            </a:r>
            <a:endParaRPr lang="en-US" sz="1350" dirty="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864910" y="2623179"/>
            <a:ext cx="481222" cy="2695458"/>
            <a:chOff x="10644934" y="1317318"/>
            <a:chExt cx="812422" cy="4550599"/>
          </a:xfrm>
        </p:grpSpPr>
        <p:sp>
          <p:nvSpPr>
            <p:cNvPr id="26" name="TextBox 25"/>
            <p:cNvSpPr txBox="1"/>
            <p:nvPr/>
          </p:nvSpPr>
          <p:spPr>
            <a:xfrm>
              <a:off x="10644934" y="1317318"/>
              <a:ext cx="812422" cy="506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cs typeface="Times New Roman" panose="02020603050405020304" pitchFamily="18" charset="0"/>
                </a:rPr>
                <a:t>DBE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888434" y="1722245"/>
              <a:ext cx="547713" cy="4145672"/>
            </a:xfrm>
            <a:prstGeom prst="rect">
              <a:avLst/>
            </a:prstGeom>
          </p:spPr>
        </p:pic>
      </p:grpSp>
      <p:sp>
        <p:nvSpPr>
          <p:cNvPr id="28" name="Rectangle 138"/>
          <p:cNvSpPr>
            <a:spLocks noChangeArrowheads="1"/>
          </p:cNvSpPr>
          <p:nvPr/>
        </p:nvSpPr>
        <p:spPr bwMode="auto">
          <a:xfrm>
            <a:off x="5673503" y="5558950"/>
            <a:ext cx="889667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350" dirty="0">
                <a:latin typeface="+mj-lt"/>
                <a:cs typeface="Times New Roman" panose="02020603050405020304" pitchFamily="18" charset="0"/>
              </a:rPr>
              <a:t>K</a:t>
            </a:r>
            <a:r>
              <a:rPr lang="en-US" sz="1350" baseline="-25000" dirty="0">
                <a:latin typeface="+mj-lt"/>
                <a:cs typeface="Times New Roman" panose="02020603050405020304" pitchFamily="18" charset="0"/>
              </a:rPr>
              <a:t>0 </a:t>
            </a:r>
            <a:r>
              <a:rPr lang="en-US" sz="1350" dirty="0">
                <a:latin typeface="+mj-lt"/>
                <a:cs typeface="Times New Roman" panose="02020603050405020304" pitchFamily="18" charset="0"/>
              </a:rPr>
              <a:t>[cm</a:t>
            </a:r>
            <a:r>
              <a:rPr lang="en-US" sz="1350" baseline="30000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en-US" sz="1350" dirty="0">
                <a:latin typeface="+mj-lt"/>
                <a:cs typeface="Times New Roman" panose="02020603050405020304" pitchFamily="18" charset="0"/>
              </a:rPr>
              <a:t>V</a:t>
            </a:r>
            <a:r>
              <a:rPr lang="en-US" sz="1350" baseline="30000" dirty="0">
                <a:latin typeface="+mj-lt"/>
                <a:cs typeface="Times New Roman" panose="02020603050405020304" pitchFamily="18" charset="0"/>
              </a:rPr>
              <a:t>-1</a:t>
            </a:r>
            <a:r>
              <a:rPr lang="en-US" sz="1350" dirty="0">
                <a:latin typeface="+mj-lt"/>
                <a:cs typeface="Times New Roman" panose="02020603050405020304" pitchFamily="18" charset="0"/>
              </a:rPr>
              <a:t>s</a:t>
            </a:r>
            <a:r>
              <a:rPr lang="en-US" sz="1350" baseline="30000" dirty="0">
                <a:latin typeface="+mj-lt"/>
                <a:cs typeface="Times New Roman" panose="02020603050405020304" pitchFamily="18" charset="0"/>
              </a:rPr>
              <a:t>-1</a:t>
            </a:r>
            <a:r>
              <a:rPr lang="en-US" sz="1350" dirty="0">
                <a:latin typeface="+mj-lt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1" y="6442502"/>
            <a:ext cx="78753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Theoretical calculations can also be used to identify the structures. </a:t>
            </a:r>
          </a:p>
        </p:txBody>
      </p:sp>
    </p:spTree>
    <p:extLst>
      <p:ext uri="{BB962C8B-B14F-4D97-AF65-F5344CB8AC3E}">
        <p14:creationId xmlns:p14="http://schemas.microsoft.com/office/powerpoint/2010/main" val="75225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Candidate Structure Assignment </vt:lpstr>
      <vt:lpstr>Candidate Structure Assignment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Candidate Structure Assignment </dc:title>
  <dc:creator>Paolo Benigni</dc:creator>
  <cp:lastModifiedBy>Paolo Benigni</cp:lastModifiedBy>
  <cp:revision>1</cp:revision>
  <dcterms:created xsi:type="dcterms:W3CDTF">2017-03-20T17:01:54Z</dcterms:created>
  <dcterms:modified xsi:type="dcterms:W3CDTF">2017-03-20T17:02:36Z</dcterms:modified>
</cp:coreProperties>
</file>