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115" d="100"/>
          <a:sy n="115"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5CEC21-7350-4067-9B2B-4A0F599CC86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F4A797D-2D3B-4C70-BE02-FE9DF7BB07E8}">
      <dgm:prSet/>
      <dgm:spPr>
        <a:solidFill>
          <a:schemeClr val="accent2">
            <a:lumMod val="60000"/>
            <a:lumOff val="40000"/>
          </a:schemeClr>
        </a:solidFill>
      </dgm:spPr>
      <dgm:t>
        <a:bodyPr/>
        <a:lstStyle/>
        <a:p>
          <a:r>
            <a:rPr lang="en-US"/>
            <a:t>Where are our customers located?</a:t>
          </a:r>
        </a:p>
      </dgm:t>
    </dgm:pt>
    <dgm:pt modelId="{65CB13CA-AF1B-49A0-B693-3077E3174F5A}" type="parTrans" cxnId="{505ACEF7-E2E6-499F-B6EA-CEC2DECC03AD}">
      <dgm:prSet/>
      <dgm:spPr/>
      <dgm:t>
        <a:bodyPr/>
        <a:lstStyle/>
        <a:p>
          <a:endParaRPr lang="en-US"/>
        </a:p>
      </dgm:t>
    </dgm:pt>
    <dgm:pt modelId="{1223B12C-4B90-4E39-B6B7-7775ACB1980C}" type="sibTrans" cxnId="{505ACEF7-E2E6-499F-B6EA-CEC2DECC03AD}">
      <dgm:prSet/>
      <dgm:spPr/>
      <dgm:t>
        <a:bodyPr/>
        <a:lstStyle/>
        <a:p>
          <a:endParaRPr lang="en-US"/>
        </a:p>
      </dgm:t>
    </dgm:pt>
    <dgm:pt modelId="{9D050C64-6A50-4A93-A625-24D2104F4DB7}">
      <dgm:prSet/>
      <dgm:spPr/>
      <dgm:t>
        <a:bodyPr/>
        <a:lstStyle/>
        <a:p>
          <a:r>
            <a:rPr lang="en-US"/>
            <a:t>How much revenue do our top countries bring in?</a:t>
          </a:r>
        </a:p>
      </dgm:t>
    </dgm:pt>
    <dgm:pt modelId="{884B35E0-EDD9-4E4D-B24E-DE8F95417385}" type="parTrans" cxnId="{E3DEA8DA-B126-4963-B1BE-4F137C61625A}">
      <dgm:prSet/>
      <dgm:spPr/>
      <dgm:t>
        <a:bodyPr/>
        <a:lstStyle/>
        <a:p>
          <a:endParaRPr lang="en-US"/>
        </a:p>
      </dgm:t>
    </dgm:pt>
    <dgm:pt modelId="{B426B930-92DA-496B-A77B-C9BCD76E619B}" type="sibTrans" cxnId="{E3DEA8DA-B126-4963-B1BE-4F137C61625A}">
      <dgm:prSet/>
      <dgm:spPr/>
      <dgm:t>
        <a:bodyPr/>
        <a:lstStyle/>
        <a:p>
          <a:endParaRPr lang="en-US"/>
        </a:p>
      </dgm:t>
    </dgm:pt>
    <dgm:pt modelId="{6259A5F8-B465-45E3-BBE1-4C126B14287B}">
      <dgm:prSet/>
      <dgm:spPr/>
      <dgm:t>
        <a:bodyPr/>
        <a:lstStyle/>
        <a:p>
          <a:r>
            <a:rPr lang="en-US"/>
            <a:t>What genres are selling best?</a:t>
          </a:r>
        </a:p>
      </dgm:t>
    </dgm:pt>
    <dgm:pt modelId="{16CEFC89-44C2-4FDE-AF16-A78F52E0D81C}" type="parTrans" cxnId="{55C296C1-D0C1-423D-B204-738E23B62193}">
      <dgm:prSet/>
      <dgm:spPr/>
      <dgm:t>
        <a:bodyPr/>
        <a:lstStyle/>
        <a:p>
          <a:endParaRPr lang="en-US"/>
        </a:p>
      </dgm:t>
    </dgm:pt>
    <dgm:pt modelId="{92383CFF-6D5C-4CE0-AB59-939F5409A1CD}" type="sibTrans" cxnId="{55C296C1-D0C1-423D-B204-738E23B62193}">
      <dgm:prSet/>
      <dgm:spPr/>
      <dgm:t>
        <a:bodyPr/>
        <a:lstStyle/>
        <a:p>
          <a:endParaRPr lang="en-US"/>
        </a:p>
      </dgm:t>
    </dgm:pt>
    <dgm:pt modelId="{78572E96-3294-4497-B108-6476F133718E}">
      <dgm:prSet/>
      <dgm:spPr/>
      <dgm:t>
        <a:bodyPr/>
        <a:lstStyle/>
        <a:p>
          <a:r>
            <a:rPr lang="en-US"/>
            <a:t>Defining and answering these questions will allow us to better inform our business decisions for the upcoming quarter and beyond. This will drive sales and allow us to further expand our market, gaining the edge on our competitors.</a:t>
          </a:r>
        </a:p>
      </dgm:t>
    </dgm:pt>
    <dgm:pt modelId="{A4FF77AD-5BBD-4B46-A3A1-15F8F0E1F8C4}" type="parTrans" cxnId="{65056BA6-9FBA-4DB4-8FDD-AB2901F46BA0}">
      <dgm:prSet/>
      <dgm:spPr/>
      <dgm:t>
        <a:bodyPr/>
        <a:lstStyle/>
        <a:p>
          <a:endParaRPr lang="en-US"/>
        </a:p>
      </dgm:t>
    </dgm:pt>
    <dgm:pt modelId="{DF9874EA-A4BE-4C25-9030-367160DE51A2}" type="sibTrans" cxnId="{65056BA6-9FBA-4DB4-8FDD-AB2901F46BA0}">
      <dgm:prSet/>
      <dgm:spPr/>
      <dgm:t>
        <a:bodyPr/>
        <a:lstStyle/>
        <a:p>
          <a:endParaRPr lang="en-US"/>
        </a:p>
      </dgm:t>
    </dgm:pt>
    <dgm:pt modelId="{084916D7-99A6-4CDA-9C0E-4E3B1CEB87DD}" type="pres">
      <dgm:prSet presAssocID="{D75CEC21-7350-4067-9B2B-4A0F599CC86E}" presName="linear" presStyleCnt="0">
        <dgm:presLayoutVars>
          <dgm:animLvl val="lvl"/>
          <dgm:resizeHandles val="exact"/>
        </dgm:presLayoutVars>
      </dgm:prSet>
      <dgm:spPr/>
    </dgm:pt>
    <dgm:pt modelId="{CB4B0BDF-10D3-4441-93F5-560457785AA9}" type="pres">
      <dgm:prSet presAssocID="{BF4A797D-2D3B-4C70-BE02-FE9DF7BB07E8}" presName="parentText" presStyleLbl="node1" presStyleIdx="0" presStyleCnt="4">
        <dgm:presLayoutVars>
          <dgm:chMax val="0"/>
          <dgm:bulletEnabled val="1"/>
        </dgm:presLayoutVars>
      </dgm:prSet>
      <dgm:spPr/>
    </dgm:pt>
    <dgm:pt modelId="{E55FA195-F843-4AFC-A6EE-EC4AA0433CF0}" type="pres">
      <dgm:prSet presAssocID="{1223B12C-4B90-4E39-B6B7-7775ACB1980C}" presName="spacer" presStyleCnt="0"/>
      <dgm:spPr/>
    </dgm:pt>
    <dgm:pt modelId="{2D825CCE-2252-4DEC-9162-7388D8648A41}" type="pres">
      <dgm:prSet presAssocID="{9D050C64-6A50-4A93-A625-24D2104F4DB7}" presName="parentText" presStyleLbl="node1" presStyleIdx="1" presStyleCnt="4">
        <dgm:presLayoutVars>
          <dgm:chMax val="0"/>
          <dgm:bulletEnabled val="1"/>
        </dgm:presLayoutVars>
      </dgm:prSet>
      <dgm:spPr/>
    </dgm:pt>
    <dgm:pt modelId="{57C9BE10-811A-4E60-9015-C7E06C15ED0D}" type="pres">
      <dgm:prSet presAssocID="{B426B930-92DA-496B-A77B-C9BCD76E619B}" presName="spacer" presStyleCnt="0"/>
      <dgm:spPr/>
    </dgm:pt>
    <dgm:pt modelId="{1A9401B8-E45E-43C5-BAAA-CCDF26F37251}" type="pres">
      <dgm:prSet presAssocID="{6259A5F8-B465-45E3-BBE1-4C126B14287B}" presName="parentText" presStyleLbl="node1" presStyleIdx="2" presStyleCnt="4">
        <dgm:presLayoutVars>
          <dgm:chMax val="0"/>
          <dgm:bulletEnabled val="1"/>
        </dgm:presLayoutVars>
      </dgm:prSet>
      <dgm:spPr/>
    </dgm:pt>
    <dgm:pt modelId="{2D08EBD1-96C9-4FA9-8AFF-348AF193BCA8}" type="pres">
      <dgm:prSet presAssocID="{92383CFF-6D5C-4CE0-AB59-939F5409A1CD}" presName="spacer" presStyleCnt="0"/>
      <dgm:spPr/>
    </dgm:pt>
    <dgm:pt modelId="{B2321DE4-EDAA-4BAC-AE19-F3FFAB795A17}" type="pres">
      <dgm:prSet presAssocID="{78572E96-3294-4497-B108-6476F133718E}" presName="parentText" presStyleLbl="node1" presStyleIdx="3" presStyleCnt="4">
        <dgm:presLayoutVars>
          <dgm:chMax val="0"/>
          <dgm:bulletEnabled val="1"/>
        </dgm:presLayoutVars>
      </dgm:prSet>
      <dgm:spPr/>
    </dgm:pt>
  </dgm:ptLst>
  <dgm:cxnLst>
    <dgm:cxn modelId="{8F941D06-6E3E-488C-9FCA-439783FB8A6C}" type="presOf" srcId="{D75CEC21-7350-4067-9B2B-4A0F599CC86E}" destId="{084916D7-99A6-4CDA-9C0E-4E3B1CEB87DD}" srcOrd="0" destOrd="0" presId="urn:microsoft.com/office/officeart/2005/8/layout/vList2"/>
    <dgm:cxn modelId="{3239E35B-40BE-4830-AA9C-92869FC48D24}" type="presOf" srcId="{6259A5F8-B465-45E3-BBE1-4C126B14287B}" destId="{1A9401B8-E45E-43C5-BAAA-CCDF26F37251}" srcOrd="0" destOrd="0" presId="urn:microsoft.com/office/officeart/2005/8/layout/vList2"/>
    <dgm:cxn modelId="{65056BA6-9FBA-4DB4-8FDD-AB2901F46BA0}" srcId="{D75CEC21-7350-4067-9B2B-4A0F599CC86E}" destId="{78572E96-3294-4497-B108-6476F133718E}" srcOrd="3" destOrd="0" parTransId="{A4FF77AD-5BBD-4B46-A3A1-15F8F0E1F8C4}" sibTransId="{DF9874EA-A4BE-4C25-9030-367160DE51A2}"/>
    <dgm:cxn modelId="{1374B9B3-6597-4323-8F91-C689314719D6}" type="presOf" srcId="{9D050C64-6A50-4A93-A625-24D2104F4DB7}" destId="{2D825CCE-2252-4DEC-9162-7388D8648A41}" srcOrd="0" destOrd="0" presId="urn:microsoft.com/office/officeart/2005/8/layout/vList2"/>
    <dgm:cxn modelId="{55C296C1-D0C1-423D-B204-738E23B62193}" srcId="{D75CEC21-7350-4067-9B2B-4A0F599CC86E}" destId="{6259A5F8-B465-45E3-BBE1-4C126B14287B}" srcOrd="2" destOrd="0" parTransId="{16CEFC89-44C2-4FDE-AF16-A78F52E0D81C}" sibTransId="{92383CFF-6D5C-4CE0-AB59-939F5409A1CD}"/>
    <dgm:cxn modelId="{B90ECBD2-C6F5-49EE-B2AC-5CF77D668629}" type="presOf" srcId="{BF4A797D-2D3B-4C70-BE02-FE9DF7BB07E8}" destId="{CB4B0BDF-10D3-4441-93F5-560457785AA9}" srcOrd="0" destOrd="0" presId="urn:microsoft.com/office/officeart/2005/8/layout/vList2"/>
    <dgm:cxn modelId="{E3DEA8DA-B126-4963-B1BE-4F137C61625A}" srcId="{D75CEC21-7350-4067-9B2B-4A0F599CC86E}" destId="{9D050C64-6A50-4A93-A625-24D2104F4DB7}" srcOrd="1" destOrd="0" parTransId="{884B35E0-EDD9-4E4D-B24E-DE8F95417385}" sibTransId="{B426B930-92DA-496B-A77B-C9BCD76E619B}"/>
    <dgm:cxn modelId="{505ACEF7-E2E6-499F-B6EA-CEC2DECC03AD}" srcId="{D75CEC21-7350-4067-9B2B-4A0F599CC86E}" destId="{BF4A797D-2D3B-4C70-BE02-FE9DF7BB07E8}" srcOrd="0" destOrd="0" parTransId="{65CB13CA-AF1B-49A0-B693-3077E3174F5A}" sibTransId="{1223B12C-4B90-4E39-B6B7-7775ACB1980C}"/>
    <dgm:cxn modelId="{324589F9-E073-471A-844B-DA7EE4B8CE40}" type="presOf" srcId="{78572E96-3294-4497-B108-6476F133718E}" destId="{B2321DE4-EDAA-4BAC-AE19-F3FFAB795A17}" srcOrd="0" destOrd="0" presId="urn:microsoft.com/office/officeart/2005/8/layout/vList2"/>
    <dgm:cxn modelId="{E83763E5-7A5A-4E55-87E8-81440B18E963}" type="presParOf" srcId="{084916D7-99A6-4CDA-9C0E-4E3B1CEB87DD}" destId="{CB4B0BDF-10D3-4441-93F5-560457785AA9}" srcOrd="0" destOrd="0" presId="urn:microsoft.com/office/officeart/2005/8/layout/vList2"/>
    <dgm:cxn modelId="{50000102-466B-4EBC-B7C1-B98D91313F00}" type="presParOf" srcId="{084916D7-99A6-4CDA-9C0E-4E3B1CEB87DD}" destId="{E55FA195-F843-4AFC-A6EE-EC4AA0433CF0}" srcOrd="1" destOrd="0" presId="urn:microsoft.com/office/officeart/2005/8/layout/vList2"/>
    <dgm:cxn modelId="{B4165C7F-517B-4ABF-B65D-36F611B16FFC}" type="presParOf" srcId="{084916D7-99A6-4CDA-9C0E-4E3B1CEB87DD}" destId="{2D825CCE-2252-4DEC-9162-7388D8648A41}" srcOrd="2" destOrd="0" presId="urn:microsoft.com/office/officeart/2005/8/layout/vList2"/>
    <dgm:cxn modelId="{F5289452-7711-40A8-B6CD-2485DA493257}" type="presParOf" srcId="{084916D7-99A6-4CDA-9C0E-4E3B1CEB87DD}" destId="{57C9BE10-811A-4E60-9015-C7E06C15ED0D}" srcOrd="3" destOrd="0" presId="urn:microsoft.com/office/officeart/2005/8/layout/vList2"/>
    <dgm:cxn modelId="{EC9B1AFA-2D0D-44F2-979D-DD7C167784DC}" type="presParOf" srcId="{084916D7-99A6-4CDA-9C0E-4E3B1CEB87DD}" destId="{1A9401B8-E45E-43C5-BAAA-CCDF26F37251}" srcOrd="4" destOrd="0" presId="urn:microsoft.com/office/officeart/2005/8/layout/vList2"/>
    <dgm:cxn modelId="{FC3D4E4E-E33F-4205-A006-B9465BBD2764}" type="presParOf" srcId="{084916D7-99A6-4CDA-9C0E-4E3B1CEB87DD}" destId="{2D08EBD1-96C9-4FA9-8AFF-348AF193BCA8}" srcOrd="5" destOrd="0" presId="urn:microsoft.com/office/officeart/2005/8/layout/vList2"/>
    <dgm:cxn modelId="{DE0EB15D-5EFA-41E0-B053-2F8F631D1422}" type="presParOf" srcId="{084916D7-99A6-4CDA-9C0E-4E3B1CEB87DD}" destId="{B2321DE4-EDAA-4BAC-AE19-F3FFAB795A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B0BDF-10D3-4441-93F5-560457785AA9}">
      <dsp:nvSpPr>
        <dsp:cNvPr id="0" name=""/>
        <dsp:cNvSpPr/>
      </dsp:nvSpPr>
      <dsp:spPr>
        <a:xfrm>
          <a:off x="0" y="196151"/>
          <a:ext cx="6797675" cy="1273362"/>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Where are our customers located?</a:t>
          </a:r>
        </a:p>
      </dsp:txBody>
      <dsp:txXfrm>
        <a:off x="62160" y="258311"/>
        <a:ext cx="6673355" cy="1149042"/>
      </dsp:txXfrm>
    </dsp:sp>
    <dsp:sp modelId="{2D825CCE-2252-4DEC-9162-7388D8648A41}">
      <dsp:nvSpPr>
        <dsp:cNvPr id="0" name=""/>
        <dsp:cNvSpPr/>
      </dsp:nvSpPr>
      <dsp:spPr>
        <a:xfrm>
          <a:off x="0" y="1524233"/>
          <a:ext cx="6797675" cy="1273362"/>
        </a:xfrm>
        <a:prstGeom prst="roundRect">
          <a:avLst/>
        </a:prstGeom>
        <a:solidFill>
          <a:schemeClr val="accent2">
            <a:hueOff val="-508333"/>
            <a:satOff val="-171"/>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much revenue do our top countries bring in?</a:t>
          </a:r>
        </a:p>
      </dsp:txBody>
      <dsp:txXfrm>
        <a:off x="62160" y="1586393"/>
        <a:ext cx="6673355" cy="1149042"/>
      </dsp:txXfrm>
    </dsp:sp>
    <dsp:sp modelId="{1A9401B8-E45E-43C5-BAAA-CCDF26F37251}">
      <dsp:nvSpPr>
        <dsp:cNvPr id="0" name=""/>
        <dsp:cNvSpPr/>
      </dsp:nvSpPr>
      <dsp:spPr>
        <a:xfrm>
          <a:off x="0" y="2852316"/>
          <a:ext cx="6797675" cy="1273362"/>
        </a:xfrm>
        <a:prstGeom prst="roundRect">
          <a:avLst/>
        </a:prstGeom>
        <a:solidFill>
          <a:schemeClr val="accent2">
            <a:hueOff val="-1016665"/>
            <a:satOff val="-343"/>
            <a:lumOff val="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What genres are selling best?</a:t>
          </a:r>
        </a:p>
      </dsp:txBody>
      <dsp:txXfrm>
        <a:off x="62160" y="2914476"/>
        <a:ext cx="6673355" cy="1149042"/>
      </dsp:txXfrm>
    </dsp:sp>
    <dsp:sp modelId="{B2321DE4-EDAA-4BAC-AE19-F3FFAB795A17}">
      <dsp:nvSpPr>
        <dsp:cNvPr id="0" name=""/>
        <dsp:cNvSpPr/>
      </dsp:nvSpPr>
      <dsp:spPr>
        <a:xfrm>
          <a:off x="0" y="4180398"/>
          <a:ext cx="6797675" cy="1273362"/>
        </a:xfrm>
        <a:prstGeom prst="roundRect">
          <a:avLst/>
        </a:prstGeom>
        <a:solidFill>
          <a:schemeClr val="accent2">
            <a:hueOff val="-1524998"/>
            <a:satOff val="-514"/>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Defining and answering these questions will allow us to better inform our business decisions for the upcoming quarter and beyond. This will drive sales and allow us to further expand our market, gaining the edge on our competitors.</a:t>
          </a:r>
        </a:p>
      </dsp:txBody>
      <dsp:txXfrm>
        <a:off x="62160" y="4242558"/>
        <a:ext cx="6673355" cy="11490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326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064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284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66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57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295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3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253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9999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28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4032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9">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82413775-8F08-FA2E-8DE4-75EDFB531355}"/>
              </a:ext>
            </a:extLst>
          </p:cNvPr>
          <p:cNvPicPr>
            <a:picLocks noChangeAspect="1"/>
          </p:cNvPicPr>
          <p:nvPr/>
        </p:nvPicPr>
        <p:blipFill rotWithShape="1">
          <a:blip r:embed="rId2"/>
          <a:srcRect t="8365" b="1635"/>
          <a:stretch/>
        </p:blipFill>
        <p:spPr>
          <a:xfrm>
            <a:off x="-1" y="10"/>
            <a:ext cx="12191999" cy="6857990"/>
          </a:xfrm>
          <a:prstGeom prst="rect">
            <a:avLst/>
          </a:prstGeom>
        </p:spPr>
      </p:pic>
      <p:sp>
        <p:nvSpPr>
          <p:cNvPr id="32" name="Rectangle 2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4957D-8CEA-220F-64B1-157C79D21DCF}"/>
              </a:ext>
            </a:extLst>
          </p:cNvPr>
          <p:cNvSpPr>
            <a:spLocks noGrp="1"/>
          </p:cNvSpPr>
          <p:nvPr>
            <p:ph type="ctrTitle"/>
          </p:nvPr>
        </p:nvSpPr>
        <p:spPr>
          <a:xfrm>
            <a:off x="735791" y="3331444"/>
            <a:ext cx="6470692" cy="1229306"/>
          </a:xfrm>
        </p:spPr>
        <p:txBody>
          <a:bodyPr>
            <a:normAutofit/>
          </a:bodyPr>
          <a:lstStyle/>
          <a:p>
            <a:r>
              <a:rPr lang="en-US" sz="5000">
                <a:solidFill>
                  <a:schemeClr val="tx1"/>
                </a:solidFill>
              </a:rPr>
              <a:t>Rockbuster Stealth</a:t>
            </a:r>
          </a:p>
        </p:txBody>
      </p:sp>
      <p:sp>
        <p:nvSpPr>
          <p:cNvPr id="3" name="Subtitle 2">
            <a:extLst>
              <a:ext uri="{FF2B5EF4-FFF2-40B4-BE49-F238E27FC236}">
                <a16:creationId xmlns:a16="http://schemas.microsoft.com/office/drawing/2014/main" id="{95FF177A-D95F-A1FF-B815-A0C34FBD8E87}"/>
              </a:ext>
            </a:extLst>
          </p:cNvPr>
          <p:cNvSpPr>
            <a:spLocks noGrp="1"/>
          </p:cNvSpPr>
          <p:nvPr>
            <p:ph type="subTitle" idx="1"/>
          </p:nvPr>
        </p:nvSpPr>
        <p:spPr>
          <a:xfrm>
            <a:off x="735791" y="4735799"/>
            <a:ext cx="6470693" cy="605256"/>
          </a:xfrm>
        </p:spPr>
        <p:txBody>
          <a:bodyPr>
            <a:normAutofit/>
          </a:bodyPr>
          <a:lstStyle/>
          <a:p>
            <a:r>
              <a:rPr lang="en-US"/>
              <a:t>Andrew Armstrong – data analyst</a:t>
            </a:r>
            <a:endParaRPr lang="en-US" dirty="0"/>
          </a:p>
        </p:txBody>
      </p:sp>
      <p:cxnSp>
        <p:nvCxnSpPr>
          <p:cNvPr id="33" name="Straight Connector 23">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26"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51259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42C090-2084-1A8C-0EE6-D045BA491AE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Key questions</a:t>
            </a:r>
          </a:p>
        </p:txBody>
      </p:sp>
      <p:graphicFrame>
        <p:nvGraphicFramePr>
          <p:cNvPr id="17" name="Content Placeholder 2">
            <a:extLst>
              <a:ext uri="{FF2B5EF4-FFF2-40B4-BE49-F238E27FC236}">
                <a16:creationId xmlns:a16="http://schemas.microsoft.com/office/drawing/2014/main" id="{7FA438DD-4D34-11CB-601D-6950B89178F5}"/>
              </a:ext>
            </a:extLst>
          </p:cNvPr>
          <p:cNvGraphicFramePr>
            <a:graphicFrameLocks noGrp="1"/>
          </p:cNvGraphicFramePr>
          <p:nvPr>
            <p:ph idx="1"/>
            <p:extLst>
              <p:ext uri="{D42A27DB-BD31-4B8C-83A1-F6EECF244321}">
                <p14:modId xmlns:p14="http://schemas.microsoft.com/office/powerpoint/2010/main" val="22783361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81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E672-30FE-6A68-5545-181E18BF5C40}"/>
              </a:ext>
            </a:extLst>
          </p:cNvPr>
          <p:cNvSpPr>
            <a:spLocks noGrp="1"/>
          </p:cNvSpPr>
          <p:nvPr>
            <p:ph type="title"/>
          </p:nvPr>
        </p:nvSpPr>
        <p:spPr/>
        <p:txBody>
          <a:bodyPr/>
          <a:lstStyle/>
          <a:p>
            <a:r>
              <a:rPr lang="en-US" u="sng" dirty="0">
                <a:solidFill>
                  <a:schemeClr val="bg1"/>
                </a:solidFill>
              </a:rPr>
              <a:t>Data overview</a:t>
            </a:r>
          </a:p>
        </p:txBody>
      </p:sp>
      <p:sp>
        <p:nvSpPr>
          <p:cNvPr id="4" name="Rectangle 3">
            <a:extLst>
              <a:ext uri="{FF2B5EF4-FFF2-40B4-BE49-F238E27FC236}">
                <a16:creationId xmlns:a16="http://schemas.microsoft.com/office/drawing/2014/main" id="{6D0A1E71-9D5D-1346-D436-7975B3087F49}"/>
              </a:ext>
            </a:extLst>
          </p:cNvPr>
          <p:cNvSpPr/>
          <p:nvPr/>
        </p:nvSpPr>
        <p:spPr>
          <a:xfrm>
            <a:off x="1097281" y="2348843"/>
            <a:ext cx="3521826" cy="162929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Rental Rate</a:t>
            </a:r>
          </a:p>
          <a:p>
            <a:pPr marL="285750" indent="-285750">
              <a:buFont typeface="Arial" panose="020B0604020202020204" pitchFamily="34" charset="0"/>
              <a:buChar char="•"/>
            </a:pPr>
            <a:r>
              <a:rPr lang="en-US" dirty="0"/>
              <a:t>Minimum:    $0.99</a:t>
            </a:r>
          </a:p>
          <a:p>
            <a:pPr marL="285750" indent="-285750">
              <a:buFont typeface="Arial" panose="020B0604020202020204" pitchFamily="34" charset="0"/>
              <a:buChar char="•"/>
            </a:pPr>
            <a:r>
              <a:rPr lang="en-US" dirty="0"/>
              <a:t>Maximum:   $4.99</a:t>
            </a:r>
          </a:p>
          <a:p>
            <a:pPr marL="285750" indent="-285750">
              <a:buFont typeface="Arial" panose="020B0604020202020204" pitchFamily="34" charset="0"/>
              <a:buChar char="•"/>
            </a:pPr>
            <a:r>
              <a:rPr lang="en-US" dirty="0"/>
              <a:t>Average:      $2.98</a:t>
            </a:r>
          </a:p>
        </p:txBody>
      </p:sp>
      <p:sp>
        <p:nvSpPr>
          <p:cNvPr id="10" name="Rectangle 9">
            <a:extLst>
              <a:ext uri="{FF2B5EF4-FFF2-40B4-BE49-F238E27FC236}">
                <a16:creationId xmlns:a16="http://schemas.microsoft.com/office/drawing/2014/main" id="{82858E53-E48C-0703-CE71-94E14D89A094}"/>
              </a:ext>
            </a:extLst>
          </p:cNvPr>
          <p:cNvSpPr/>
          <p:nvPr/>
        </p:nvSpPr>
        <p:spPr>
          <a:xfrm>
            <a:off x="7572895" y="2348843"/>
            <a:ext cx="3582785" cy="162929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Rental Length</a:t>
            </a:r>
          </a:p>
          <a:p>
            <a:pPr marL="285750" indent="-285750">
              <a:buFont typeface="Arial" panose="020B0604020202020204" pitchFamily="34" charset="0"/>
              <a:buChar char="•"/>
            </a:pPr>
            <a:r>
              <a:rPr lang="en-US" dirty="0"/>
              <a:t>Minimum:    46 Minutes</a:t>
            </a:r>
          </a:p>
          <a:p>
            <a:pPr marL="285750" indent="-285750">
              <a:buFont typeface="Arial" panose="020B0604020202020204" pitchFamily="34" charset="0"/>
              <a:buChar char="•"/>
            </a:pPr>
            <a:r>
              <a:rPr lang="en-US" dirty="0"/>
              <a:t>Maximum:   185 Minutes</a:t>
            </a:r>
          </a:p>
          <a:p>
            <a:pPr marL="285750" indent="-285750">
              <a:buFont typeface="Arial" panose="020B0604020202020204" pitchFamily="34" charset="0"/>
              <a:buChar char="•"/>
            </a:pPr>
            <a:r>
              <a:rPr lang="en-US" dirty="0"/>
              <a:t>Average:      115 Minutes</a:t>
            </a:r>
          </a:p>
        </p:txBody>
      </p:sp>
      <p:sp>
        <p:nvSpPr>
          <p:cNvPr id="11" name="Rectangle 10">
            <a:extLst>
              <a:ext uri="{FF2B5EF4-FFF2-40B4-BE49-F238E27FC236}">
                <a16:creationId xmlns:a16="http://schemas.microsoft.com/office/drawing/2014/main" id="{F5183E57-A646-2FC5-4A7E-9CC1ED2EE7E7}"/>
              </a:ext>
            </a:extLst>
          </p:cNvPr>
          <p:cNvSpPr/>
          <p:nvPr/>
        </p:nvSpPr>
        <p:spPr>
          <a:xfrm>
            <a:off x="4335087" y="4305993"/>
            <a:ext cx="3582785" cy="162929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Rental Duration</a:t>
            </a:r>
          </a:p>
          <a:p>
            <a:pPr marL="285750" indent="-285750">
              <a:buFont typeface="Arial" panose="020B0604020202020204" pitchFamily="34" charset="0"/>
              <a:buChar char="•"/>
            </a:pPr>
            <a:r>
              <a:rPr lang="en-US" dirty="0"/>
              <a:t>Minimum:    3 Days</a:t>
            </a:r>
          </a:p>
          <a:p>
            <a:pPr marL="285750" indent="-285750">
              <a:buFont typeface="Arial" panose="020B0604020202020204" pitchFamily="34" charset="0"/>
              <a:buChar char="•"/>
            </a:pPr>
            <a:r>
              <a:rPr lang="en-US" dirty="0"/>
              <a:t>Maximum:   7 Days</a:t>
            </a:r>
          </a:p>
          <a:p>
            <a:pPr marL="285750" indent="-285750">
              <a:buFont typeface="Arial" panose="020B0604020202020204" pitchFamily="34" charset="0"/>
              <a:buChar char="•"/>
            </a:pPr>
            <a:r>
              <a:rPr lang="en-US" dirty="0"/>
              <a:t>Average:      5 Days</a:t>
            </a:r>
          </a:p>
        </p:txBody>
      </p:sp>
    </p:spTree>
    <p:extLst>
      <p:ext uri="{BB962C8B-B14F-4D97-AF65-F5344CB8AC3E}">
        <p14:creationId xmlns:p14="http://schemas.microsoft.com/office/powerpoint/2010/main" val="108200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9CFDD3-8E56-ABB1-281E-2D9901679E8A}"/>
              </a:ext>
            </a:extLst>
          </p:cNvPr>
          <p:cNvSpPr>
            <a:spLocks noGrp="1"/>
          </p:cNvSpPr>
          <p:nvPr>
            <p:ph type="title"/>
          </p:nvPr>
        </p:nvSpPr>
        <p:spPr>
          <a:xfrm>
            <a:off x="839374" y="-578473"/>
            <a:ext cx="10024533" cy="1666501"/>
          </a:xfrm>
        </p:spPr>
        <p:txBody>
          <a:bodyPr>
            <a:normAutofit/>
          </a:bodyPr>
          <a:lstStyle/>
          <a:p>
            <a:r>
              <a:rPr lang="en-US" sz="4000" dirty="0">
                <a:solidFill>
                  <a:schemeClr val="tx1"/>
                </a:solidFill>
              </a:rPr>
              <a:t>Highest and Lowest grossing movies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6D8F353F-D7A3-A2E9-F67D-FAE2C112B9AE}"/>
              </a:ext>
            </a:extLst>
          </p:cNvPr>
          <p:cNvSpPr>
            <a:spLocks noGrp="1"/>
          </p:cNvSpPr>
          <p:nvPr>
            <p:ph idx="1"/>
          </p:nvPr>
        </p:nvSpPr>
        <p:spPr>
          <a:xfrm>
            <a:off x="643467" y="2487169"/>
            <a:ext cx="2994815" cy="3401802"/>
          </a:xfrm>
        </p:spPr>
        <p:txBody>
          <a:bodyPr>
            <a:normAutofit/>
          </a:bodyPr>
          <a:lstStyle/>
          <a:p>
            <a:r>
              <a:rPr lang="en-US" sz="1800" dirty="0">
                <a:solidFill>
                  <a:schemeClr val="tx1"/>
                </a:solidFill>
              </a:rPr>
              <a:t>It is always a good idea to start by looking at what is working and what is not. Here we see our top performers (right) as well as our lowest performers (left) as well as how much revenue they are generating.</a:t>
            </a:r>
          </a:p>
        </p:txBody>
      </p:sp>
      <p:pic>
        <p:nvPicPr>
          <p:cNvPr id="7" name="Picture 6">
            <a:extLst>
              <a:ext uri="{FF2B5EF4-FFF2-40B4-BE49-F238E27FC236}">
                <a16:creationId xmlns:a16="http://schemas.microsoft.com/office/drawing/2014/main" id="{109EF7FF-E3B9-D883-8DA7-97F89E7F83EF}"/>
              </a:ext>
            </a:extLst>
          </p:cNvPr>
          <p:cNvPicPr>
            <a:picLocks noChangeAspect="1"/>
          </p:cNvPicPr>
          <p:nvPr/>
        </p:nvPicPr>
        <p:blipFill>
          <a:blip r:embed="rId2"/>
          <a:stretch>
            <a:fillRect/>
          </a:stretch>
        </p:blipFill>
        <p:spPr>
          <a:xfrm>
            <a:off x="4059922" y="1223807"/>
            <a:ext cx="3583439" cy="4410386"/>
          </a:xfrm>
          <a:prstGeom prst="rect">
            <a:avLst/>
          </a:prstGeom>
        </p:spPr>
      </p:pic>
      <p:pic>
        <p:nvPicPr>
          <p:cNvPr id="5" name="Content Placeholder 4">
            <a:extLst>
              <a:ext uri="{FF2B5EF4-FFF2-40B4-BE49-F238E27FC236}">
                <a16:creationId xmlns:a16="http://schemas.microsoft.com/office/drawing/2014/main" id="{C7797BE8-09C6-7512-C852-8395DA02941B}"/>
              </a:ext>
            </a:extLst>
          </p:cNvPr>
          <p:cNvPicPr>
            <a:picLocks noChangeAspect="1"/>
          </p:cNvPicPr>
          <p:nvPr/>
        </p:nvPicPr>
        <p:blipFill>
          <a:blip r:embed="rId3"/>
          <a:stretch>
            <a:fillRect/>
          </a:stretch>
        </p:blipFill>
        <p:spPr>
          <a:xfrm>
            <a:off x="7965094" y="1192393"/>
            <a:ext cx="3583439" cy="4479299"/>
          </a:xfrm>
          <a:prstGeom prst="rect">
            <a:avLst/>
          </a:prstGeom>
        </p:spPr>
      </p:pic>
    </p:spTree>
    <p:extLst>
      <p:ext uri="{BB962C8B-B14F-4D97-AF65-F5344CB8AC3E}">
        <p14:creationId xmlns:p14="http://schemas.microsoft.com/office/powerpoint/2010/main" val="14206439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090B-70A9-6608-8B02-9385FDB730E4}"/>
              </a:ext>
            </a:extLst>
          </p:cNvPr>
          <p:cNvSpPr>
            <a:spLocks noGrp="1"/>
          </p:cNvSpPr>
          <p:nvPr>
            <p:ph type="title"/>
          </p:nvPr>
        </p:nvSpPr>
        <p:spPr>
          <a:xfrm>
            <a:off x="399011" y="286603"/>
            <a:ext cx="11147367" cy="1450757"/>
          </a:xfrm>
        </p:spPr>
        <p:txBody>
          <a:bodyPr/>
          <a:lstStyle/>
          <a:p>
            <a:r>
              <a:rPr lang="en-US" dirty="0">
                <a:solidFill>
                  <a:schemeClr val="bg1"/>
                </a:solidFill>
              </a:rPr>
              <a:t>The world by population and revenue</a:t>
            </a:r>
          </a:p>
        </p:txBody>
      </p:sp>
      <p:pic>
        <p:nvPicPr>
          <p:cNvPr id="5" name="Content Placeholder 4">
            <a:extLst>
              <a:ext uri="{FF2B5EF4-FFF2-40B4-BE49-F238E27FC236}">
                <a16:creationId xmlns:a16="http://schemas.microsoft.com/office/drawing/2014/main" id="{F49AD3B0-0810-3B16-E44D-873F0D15C983}"/>
              </a:ext>
            </a:extLst>
          </p:cNvPr>
          <p:cNvPicPr>
            <a:picLocks noGrp="1" noChangeAspect="1"/>
          </p:cNvPicPr>
          <p:nvPr>
            <p:ph idx="1"/>
          </p:nvPr>
        </p:nvPicPr>
        <p:blipFill>
          <a:blip r:embed="rId2"/>
          <a:stretch>
            <a:fillRect/>
          </a:stretch>
        </p:blipFill>
        <p:spPr>
          <a:xfrm>
            <a:off x="1415690" y="1888403"/>
            <a:ext cx="8152259" cy="3871685"/>
          </a:xfrm>
        </p:spPr>
      </p:pic>
      <p:pic>
        <p:nvPicPr>
          <p:cNvPr id="7" name="Picture 6">
            <a:extLst>
              <a:ext uri="{FF2B5EF4-FFF2-40B4-BE49-F238E27FC236}">
                <a16:creationId xmlns:a16="http://schemas.microsoft.com/office/drawing/2014/main" id="{B1B4C8AF-416E-8A1E-8104-A7AB24310954}"/>
              </a:ext>
            </a:extLst>
          </p:cNvPr>
          <p:cNvPicPr>
            <a:picLocks noChangeAspect="1"/>
          </p:cNvPicPr>
          <p:nvPr/>
        </p:nvPicPr>
        <p:blipFill>
          <a:blip r:embed="rId3"/>
          <a:stretch>
            <a:fillRect/>
          </a:stretch>
        </p:blipFill>
        <p:spPr>
          <a:xfrm>
            <a:off x="9567949" y="1888403"/>
            <a:ext cx="1438476" cy="1752845"/>
          </a:xfrm>
          <a:prstGeom prst="rect">
            <a:avLst/>
          </a:prstGeom>
        </p:spPr>
      </p:pic>
    </p:spTree>
    <p:extLst>
      <p:ext uri="{BB962C8B-B14F-4D97-AF65-F5344CB8AC3E}">
        <p14:creationId xmlns:p14="http://schemas.microsoft.com/office/powerpoint/2010/main" val="100617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DFEF34C-9391-DB9C-A17A-992B2B629D9E}"/>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Findings</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49E8BD48-17F4-F9C0-BBDD-128F4E868379}"/>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Simplifying our previous graphic, we can see which countries are performing the best, but we still have one more question.</a:t>
            </a:r>
          </a:p>
          <a:p>
            <a:endParaRPr lang="en-US" sz="1800" dirty="0">
              <a:solidFill>
                <a:srgbClr val="FFFFFF"/>
              </a:solidFill>
            </a:endParaRPr>
          </a:p>
          <a:p>
            <a:r>
              <a:rPr lang="en-US" sz="1800" dirty="0">
                <a:solidFill>
                  <a:srgbClr val="FFFFFF"/>
                </a:solidFill>
              </a:rPr>
              <a:t>What is selling in these top regions?</a:t>
            </a:r>
          </a:p>
        </p:txBody>
      </p:sp>
      <p:pic>
        <p:nvPicPr>
          <p:cNvPr id="7" name="Picture 6">
            <a:extLst>
              <a:ext uri="{FF2B5EF4-FFF2-40B4-BE49-F238E27FC236}">
                <a16:creationId xmlns:a16="http://schemas.microsoft.com/office/drawing/2014/main" id="{A722ED9A-5915-506E-296A-C7051E73B85D}"/>
              </a:ext>
            </a:extLst>
          </p:cNvPr>
          <p:cNvPicPr>
            <a:picLocks noChangeAspect="1"/>
          </p:cNvPicPr>
          <p:nvPr/>
        </p:nvPicPr>
        <p:blipFill>
          <a:blip r:embed="rId2"/>
          <a:stretch>
            <a:fillRect/>
          </a:stretch>
        </p:blipFill>
        <p:spPr>
          <a:xfrm>
            <a:off x="4328159" y="0"/>
            <a:ext cx="7863826" cy="6858000"/>
          </a:xfrm>
          <a:prstGeom prst="rect">
            <a:avLst/>
          </a:prstGeom>
        </p:spPr>
      </p:pic>
    </p:spTree>
    <p:extLst>
      <p:ext uri="{BB962C8B-B14F-4D97-AF65-F5344CB8AC3E}">
        <p14:creationId xmlns:p14="http://schemas.microsoft.com/office/powerpoint/2010/main" val="6751911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709540-F397-85B2-7E85-EC852C90BC5A}"/>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dirty="0">
                <a:solidFill>
                  <a:srgbClr val="FFFFFF"/>
                </a:solidFill>
              </a:rPr>
              <a:t>Top selling genres</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F738B07-74AE-901F-3A9F-FC3CA12D7791}"/>
              </a:ext>
            </a:extLst>
          </p:cNvPr>
          <p:cNvSpPr txBox="1"/>
          <p:nvPr/>
        </p:nvSpPr>
        <p:spPr>
          <a:xfrm>
            <a:off x="1027088" y="2523849"/>
            <a:ext cx="5977938" cy="3342747"/>
          </a:xfrm>
          <a:prstGeom prst="rect">
            <a:avLst/>
          </a:prstGeom>
        </p:spPr>
        <p:txBody>
          <a:bodyPr vert="horz" lIns="0" tIns="45720" rIns="0" bIns="45720" rtlCol="0">
            <a:normAutofit/>
          </a:bodyPr>
          <a:lstStyle/>
          <a:p>
            <a:r>
              <a:rPr lang="en-US" dirty="0">
                <a:solidFill>
                  <a:srgbClr val="FFFFFF"/>
                </a:solidFill>
              </a:rPr>
              <a:t>Taking our top 5 countries into account, I was able to pull the most popular genres in order along with their respective profits. </a:t>
            </a:r>
            <a:r>
              <a:rPr lang="en-US" dirty="0"/>
              <a:t>This gives us valuable insight into where and</a:t>
            </a:r>
          </a:p>
          <a:p>
            <a:r>
              <a:rPr lang="en-US" dirty="0"/>
              <a:t>What kind of sales we need to be driving to see an increase in profits.</a:t>
            </a:r>
            <a:endParaRPr lang="en-US" dirty="0">
              <a:solidFill>
                <a:srgbClr val="FFFFFF"/>
              </a:solidFill>
            </a:endParaRPr>
          </a:p>
        </p:txBody>
      </p:sp>
      <p:pic>
        <p:nvPicPr>
          <p:cNvPr id="8" name="Picture 7">
            <a:extLst>
              <a:ext uri="{FF2B5EF4-FFF2-40B4-BE49-F238E27FC236}">
                <a16:creationId xmlns:a16="http://schemas.microsoft.com/office/drawing/2014/main" id="{FB2D71E1-354B-D9D3-F330-A5D6F16DAD9B}"/>
              </a:ext>
            </a:extLst>
          </p:cNvPr>
          <p:cNvPicPr>
            <a:picLocks noChangeAspect="1"/>
          </p:cNvPicPr>
          <p:nvPr/>
        </p:nvPicPr>
        <p:blipFill>
          <a:blip r:embed="rId2"/>
          <a:stretch>
            <a:fillRect/>
          </a:stretch>
        </p:blipFill>
        <p:spPr>
          <a:xfrm>
            <a:off x="7005026" y="0"/>
            <a:ext cx="3662974" cy="6858000"/>
          </a:xfrm>
          <a:prstGeom prst="rect">
            <a:avLst/>
          </a:prstGeom>
        </p:spPr>
      </p:pic>
    </p:spTree>
    <p:extLst>
      <p:ext uri="{BB962C8B-B14F-4D97-AF65-F5344CB8AC3E}">
        <p14:creationId xmlns:p14="http://schemas.microsoft.com/office/powerpoint/2010/main" val="111933029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520E56-7518-DA9A-4467-889CFE4A236B}"/>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Conclusions and recommendations</a:t>
            </a:r>
          </a:p>
        </p:txBody>
      </p:sp>
      <p:cxnSp>
        <p:nvCxnSpPr>
          <p:cNvPr id="1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AC9632-1F93-D9BC-BE17-1C0518712726}"/>
              </a:ext>
            </a:extLst>
          </p:cNvPr>
          <p:cNvSpPr>
            <a:spLocks noGrp="1"/>
          </p:cNvSpPr>
          <p:nvPr>
            <p:ph idx="1"/>
          </p:nvPr>
        </p:nvSpPr>
        <p:spPr>
          <a:xfrm>
            <a:off x="1097279" y="2546224"/>
            <a:ext cx="5977938" cy="3342747"/>
          </a:xfrm>
        </p:spPr>
        <p:txBody>
          <a:bodyPr>
            <a:normAutofit/>
          </a:bodyPr>
          <a:lstStyle/>
          <a:p>
            <a:pPr marL="457200" indent="-457200">
              <a:buFont typeface="+mj-lt"/>
              <a:buAutoNum type="arabicPeriod"/>
            </a:pPr>
            <a:r>
              <a:rPr lang="en-US" sz="1800">
                <a:solidFill>
                  <a:srgbClr val="FFFFFF"/>
                </a:solidFill>
              </a:rPr>
              <a:t>Remove the bottom percentage of movies producing the lowest amount of revenue</a:t>
            </a:r>
          </a:p>
          <a:p>
            <a:pPr marL="457200" indent="-457200">
              <a:buFont typeface="+mj-lt"/>
              <a:buAutoNum type="arabicPeriod"/>
            </a:pPr>
            <a:r>
              <a:rPr lang="en-US" sz="1800">
                <a:solidFill>
                  <a:srgbClr val="FFFFFF"/>
                </a:solidFill>
              </a:rPr>
              <a:t>Focus on your major markets (India, China, US, Japan, and Mexico)</a:t>
            </a:r>
          </a:p>
          <a:p>
            <a:pPr marL="457200" indent="-457200">
              <a:buFont typeface="+mj-lt"/>
              <a:buAutoNum type="arabicPeriod"/>
            </a:pPr>
            <a:r>
              <a:rPr lang="en-US" sz="1800">
                <a:solidFill>
                  <a:srgbClr val="FFFFFF"/>
                </a:solidFill>
              </a:rPr>
              <a:t>Increase inventory on popular genres (Sports, Drama, Animation, Sci-fi, and Documentaries )</a:t>
            </a:r>
          </a:p>
        </p:txBody>
      </p:sp>
      <p:pic>
        <p:nvPicPr>
          <p:cNvPr id="5" name="Picture 4" descr="Graph on document with pen">
            <a:extLst>
              <a:ext uri="{FF2B5EF4-FFF2-40B4-BE49-F238E27FC236}">
                <a16:creationId xmlns:a16="http://schemas.microsoft.com/office/drawing/2014/main" id="{E0F32A18-0EB0-DFE4-405C-92DAD7F8FF4B}"/>
              </a:ext>
            </a:extLst>
          </p:cNvPr>
          <p:cNvPicPr>
            <a:picLocks noChangeAspect="1"/>
          </p:cNvPicPr>
          <p:nvPr/>
        </p:nvPicPr>
        <p:blipFill rotWithShape="1">
          <a:blip r:embed="rId2"/>
          <a:srcRect l="34572" r="20849" b="-1"/>
          <a:stretch/>
        </p:blipFill>
        <p:spPr>
          <a:xfrm>
            <a:off x="7611902" y="10"/>
            <a:ext cx="4580097" cy="6857990"/>
          </a:xfrm>
          <a:prstGeom prst="rect">
            <a:avLst/>
          </a:prstGeom>
        </p:spPr>
      </p:pic>
    </p:spTree>
    <p:extLst>
      <p:ext uri="{BB962C8B-B14F-4D97-AF65-F5344CB8AC3E}">
        <p14:creationId xmlns:p14="http://schemas.microsoft.com/office/powerpoint/2010/main" val="17132161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117</TotalTime>
  <Words>307</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RetrospectVTI</vt:lpstr>
      <vt:lpstr>Rockbuster Stealth</vt:lpstr>
      <vt:lpstr>Key questions</vt:lpstr>
      <vt:lpstr>Data overview</vt:lpstr>
      <vt:lpstr>Highest and Lowest grossing movies</vt:lpstr>
      <vt:lpstr>The world by population and revenue</vt:lpstr>
      <vt:lpstr>Findings</vt:lpstr>
      <vt:lpstr>Top selling genres</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Andrew Armstrong</dc:creator>
  <cp:lastModifiedBy>Andrew Armstrong</cp:lastModifiedBy>
  <cp:revision>1</cp:revision>
  <dcterms:created xsi:type="dcterms:W3CDTF">2023-04-20T15:01:37Z</dcterms:created>
  <dcterms:modified xsi:type="dcterms:W3CDTF">2023-04-20T16:58:48Z</dcterms:modified>
</cp:coreProperties>
</file>