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597680-D808-43E9-8449-ADFD6DDA19F4}">
  <a:tblStyle styleId="{E7597680-D808-43E9-8449-ADFD6DDA1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Italic.fntdata"/><Relationship Id="rId10" Type="http://schemas.openxmlformats.org/officeDocument/2006/relationships/font" Target="fonts/SourceSansProLight-italic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SourceSansProLight-bold.fntdata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64775" y="4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{E7597680-D808-43E9-8449-ADFD6DDA19F4}</a:tableStyleId>
              </a:tblPr>
              <a:tblGrid>
                <a:gridCol w="1931350"/>
                <a:gridCol w="1569075"/>
              </a:tblGrid>
              <a:tr h="25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Your Agency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of interactions: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 sent/referred to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Timing Considerations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 Considerations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25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Hours: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Regular business hours (8am-5pm)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Limited window (e.g. 1 hr on Tues.)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After business hour availability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Appointments: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Appointment required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Walk in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Other:____________________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Capacity: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Schedule the same day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Short- mid term 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follow up </a:t>
                      </a:r>
                      <a:r>
                        <a:rPr lang="en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(next day)</a:t>
                      </a: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More than a month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Waitlist: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 Short (Under an hour)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 Medium (Couple of hours)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Long ( Over 5 hours)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Transportation options: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Transportation required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Mobile unit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Walkable/busable/bikeable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Single location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Multiple locations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Multiple services at location site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Easy entry (Safe &amp; Disability friendly) _________________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Process: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Requirements for entry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_____________________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Sequence for entry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_____________________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219075" y="6772275"/>
            <a:ext cx="3629100" cy="3018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975200" y="7182501"/>
            <a:ext cx="0" cy="21705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769050" y="8298150"/>
            <a:ext cx="24123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8" name="Google Shape;58;p13"/>
          <p:cNvSpPr txBox="1"/>
          <p:nvPr/>
        </p:nvSpPr>
        <p:spPr>
          <a:xfrm>
            <a:off x="1607425" y="6689425"/>
            <a:ext cx="1116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</a:t>
            </a: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lexible service </a:t>
            </a:r>
            <a:r>
              <a:rPr i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</a:t>
            </a:r>
            <a:endParaRPr i="1" sz="1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0425" y="8034825"/>
            <a:ext cx="817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service </a:t>
            </a:r>
            <a:r>
              <a:rPr i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 </a:t>
            </a:r>
            <a:endParaRPr i="1" sz="1000">
              <a:solidFill>
                <a:srgbClr val="B45F0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(No support with transportation and in an 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inconvenient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location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i="1" sz="700">
              <a:solidFill>
                <a:srgbClr val="B45F0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42825" y="9290675"/>
            <a:ext cx="81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</a:t>
            </a:r>
            <a:endParaRPr sz="1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 </a:t>
            </a:r>
            <a:r>
              <a:rPr i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95900" y="8040825"/>
            <a:ext cx="817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</a:t>
            </a:r>
            <a:r>
              <a:rPr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service </a:t>
            </a:r>
            <a:r>
              <a:rPr i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 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Transportation support or located for easy access)</a:t>
            </a:r>
            <a:endParaRPr i="1" sz="700">
              <a:solidFill>
                <a:srgbClr val="B45F0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9250" y="6715125"/>
            <a:ext cx="1075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(Has an opening 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available when needed 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438275" y="9295375"/>
            <a:ext cx="1075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(Only open during certain times and 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under certain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restrictions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27950" y="6333225"/>
            <a:ext cx="3565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Evaluate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service</a:t>
            </a:r>
            <a:r>
              <a:rPr lang="en" sz="12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on the matrix below:</a:t>
            </a:r>
            <a:endParaRPr sz="120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(Place a dot where you think the service falls on the grid)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952875" y="6772275"/>
            <a:ext cx="3629100" cy="3018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341225" y="6689425"/>
            <a:ext cx="1116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</a:t>
            </a: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service </a:t>
            </a:r>
            <a:r>
              <a:rPr i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</a:t>
            </a:r>
            <a:endParaRPr i="1" sz="1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14225" y="8034825"/>
            <a:ext cx="817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service </a:t>
            </a:r>
            <a:r>
              <a:rPr i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 </a:t>
            </a:r>
            <a:endParaRPr i="1" sz="1000">
              <a:solidFill>
                <a:srgbClr val="B45F0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(N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 support with transportation and in an inconvenient location)</a:t>
            </a:r>
            <a:endParaRPr i="1" sz="700">
              <a:solidFill>
                <a:srgbClr val="B45F0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B45F0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376625" y="9290675"/>
            <a:ext cx="81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</a:t>
            </a: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</a:t>
            </a:r>
            <a:endParaRPr sz="100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 </a:t>
            </a:r>
            <a:r>
              <a:rPr i="1" lang="en" sz="10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829700" y="8040825"/>
            <a:ext cx="817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</a:t>
            </a:r>
            <a:r>
              <a:rPr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service </a:t>
            </a:r>
            <a:r>
              <a:rPr i="1" lang="en" sz="10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 </a:t>
            </a:r>
            <a:r>
              <a:rPr i="1" lang="en" sz="700">
                <a:solidFill>
                  <a:srgbClr val="B45F0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(Transportation support or located for easy access)</a:t>
            </a:r>
            <a:endParaRPr i="1" sz="700">
              <a:solidFill>
                <a:srgbClr val="B45F0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63050" y="6715125"/>
            <a:ext cx="1075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(Has an opening available when needed )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 flipH="1">
            <a:off x="6122275" y="9295375"/>
            <a:ext cx="1116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Only open during certain times and under certain restriction</a:t>
            </a:r>
            <a:r>
              <a:rPr i="1" lang="en" sz="800">
                <a:solidFill>
                  <a:srgbClr val="0B539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  <a:endParaRPr i="1" sz="800">
              <a:solidFill>
                <a:srgbClr val="0B5394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61750" y="6333225"/>
            <a:ext cx="372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Evaluate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service</a:t>
            </a:r>
            <a:r>
              <a:rPr lang="en" sz="12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on the matrix below:</a:t>
            </a:r>
            <a:endParaRPr sz="1200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(Place a dot where you think the service  falls on the grid)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5724607" y="7182501"/>
            <a:ext cx="0" cy="21705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4" name="Google Shape;74;p13"/>
          <p:cNvCxnSpPr/>
          <p:nvPr/>
        </p:nvCxnSpPr>
        <p:spPr>
          <a:xfrm rot="10800000">
            <a:off x="4518457" y="8298150"/>
            <a:ext cx="24123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5" name="Google Shape;75;p13"/>
          <p:cNvGraphicFramePr/>
          <p:nvPr/>
        </p:nvGraphicFramePr>
        <p:xfrm>
          <a:off x="4017213" y="4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{E7597680-D808-43E9-8449-ADFD6DDA19F4}</a:tableStyleId>
              </a:tblPr>
              <a:tblGrid>
                <a:gridCol w="1931350"/>
                <a:gridCol w="1569075"/>
              </a:tblGrid>
              <a:tr h="25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Your Agency: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of interactions::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 sent/referred to: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Location: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Timing Considerations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 Considerations</a:t>
                      </a:r>
                      <a:endParaRPr b="1"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25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Hours: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Regular business hours (8am-5pm)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Limited window (e.g. 1 hr on Tues.)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After business hour availability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Appointments: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Appointment required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Walk in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Other:____________________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Capacity: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Schedule the same day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Short- mid term </a:t>
                      </a: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follow up </a:t>
                      </a:r>
                      <a:r>
                        <a:rPr lang="en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(next day)</a:t>
                      </a: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More than a month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Waitlist: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 Short (Under an hour)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 Medium (Couple of hours)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Long ( Over 5 hours)</a:t>
                      </a:r>
                      <a:endParaRPr sz="9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Transportation options: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Transportation required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Mobile unit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Walkable /busable/bikeable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Location: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Single location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Multiple locations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Multiple services at location site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Easy entry (Safe &amp; Disability friendly)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Process:</a:t>
                      </a:r>
                      <a:endParaRPr sz="9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Requirements for entry 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_____________________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☐ Sequence for entry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_____________________</a:t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