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772400" cx="10058400"/>
  <p:notesSz cx="6858000" cy="9144000"/>
  <p:embeddedFontLst>
    <p:embeddedFont>
      <p:font typeface="Source Sans Pro Light"/>
      <p:regular r:id="rId8"/>
      <p:bold r:id="rId9"/>
      <p:italic r:id="rId10"/>
      <p:boldItalic r:id="rId11"/>
    </p:embeddedFont>
    <p:embeddedFont>
      <p:font typeface="Source Sans Pro SemiBold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DA31998-A7DF-4131-BF38-ABA7A4DD6644}">
  <a:tblStyle styleId="{FDA31998-A7DF-4131-BF38-ABA7A4DD664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Light-boldItalic.fntdata"/><Relationship Id="rId10" Type="http://schemas.openxmlformats.org/officeDocument/2006/relationships/font" Target="fonts/SourceSansProLight-italic.fntdata"/><Relationship Id="rId13" Type="http://schemas.openxmlformats.org/officeDocument/2006/relationships/font" Target="fonts/SourceSansProSemiBold-bold.fntdata"/><Relationship Id="rId12" Type="http://schemas.openxmlformats.org/officeDocument/2006/relationships/font" Target="fonts/SourceSansPro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SourceSansProLight-bold.fntdata"/><Relationship Id="rId15" Type="http://schemas.openxmlformats.org/officeDocument/2006/relationships/font" Target="fonts/SourceSansProSemiBold-boldItalic.fntdata"/><Relationship Id="rId14" Type="http://schemas.openxmlformats.org/officeDocument/2006/relationships/font" Target="fonts/SourceSansProSemiBold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1.xml"/><Relationship Id="rId8" Type="http://schemas.openxmlformats.org/officeDocument/2006/relationships/font" Target="fonts/SourceSansPr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Published Link: http://goo.gl/HsLhD7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879" y="1125136"/>
            <a:ext cx="9372600" cy="31017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/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870" y="4282678"/>
            <a:ext cx="9372600" cy="1197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2870" y="1671478"/>
            <a:ext cx="9372600" cy="29670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/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2870" y="4763362"/>
            <a:ext cx="9372600" cy="1965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2870" y="3250173"/>
            <a:ext cx="9372600" cy="1272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39275" y="680227"/>
            <a:ext cx="7004700" cy="6181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33450" y="1094158"/>
            <a:ext cx="4220700" cy="55836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/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24000" y="755129"/>
            <a:ext cx="3792300" cy="552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394875" y="6587632"/>
            <a:ext cx="1821300" cy="980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60075" y="140949"/>
            <a:ext cx="955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Responder Name: ______________________ </a:t>
            </a:r>
            <a:r>
              <a:rPr b="1" lang="en" sz="900">
                <a:solidFill>
                  <a:schemeClr val="dk1"/>
                </a:solidFill>
              </a:rPr>
              <a:t>Date:</a:t>
            </a:r>
            <a:r>
              <a:rPr lang="en" sz="900">
                <a:solidFill>
                  <a:schemeClr val="dk1"/>
                </a:solidFill>
              </a:rPr>
              <a:t>____________ </a:t>
            </a:r>
            <a:r>
              <a:rPr b="1" lang="en" sz="900">
                <a:solidFill>
                  <a:schemeClr val="dk1"/>
                </a:solidFill>
              </a:rPr>
              <a:t>Time:</a:t>
            </a:r>
            <a:r>
              <a:rPr lang="en" sz="900">
                <a:solidFill>
                  <a:schemeClr val="dk1"/>
                </a:solidFill>
              </a:rPr>
              <a:t> _______________  </a:t>
            </a:r>
            <a:r>
              <a:rPr b="1" lang="en" sz="900">
                <a:solidFill>
                  <a:schemeClr val="dk1"/>
                </a:solidFill>
              </a:rPr>
              <a:t>Location:</a:t>
            </a:r>
            <a:r>
              <a:rPr lang="en" sz="900">
                <a:solidFill>
                  <a:schemeClr val="dk1"/>
                </a:solidFill>
              </a:rPr>
              <a:t> ______________ </a:t>
            </a:r>
            <a:r>
              <a:rPr b="1" lang="en" sz="900">
                <a:solidFill>
                  <a:schemeClr val="dk1"/>
                </a:solidFill>
              </a:rPr>
              <a:t>Prompt for Interaction:</a:t>
            </a:r>
            <a:r>
              <a:rPr lang="en" sz="900">
                <a:solidFill>
                  <a:schemeClr val="dk1"/>
                </a:solidFill>
              </a:rPr>
              <a:t>__________________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Client Initials:</a:t>
            </a:r>
            <a:r>
              <a:rPr lang="en" sz="900">
                <a:solidFill>
                  <a:schemeClr val="dk1"/>
                </a:solidFill>
              </a:rPr>
              <a:t> ___________  </a:t>
            </a:r>
            <a:r>
              <a:rPr b="1" lang="en" sz="900">
                <a:solidFill>
                  <a:schemeClr val="dk1"/>
                </a:solidFill>
              </a:rPr>
              <a:t>Age</a:t>
            </a:r>
            <a:r>
              <a:rPr lang="en" sz="900">
                <a:solidFill>
                  <a:schemeClr val="dk1"/>
                </a:solidFill>
              </a:rPr>
              <a:t> (circle range):   18 - 35     36 - 50     51 - 65     66 - 80     81+     </a:t>
            </a:r>
            <a:r>
              <a:rPr b="1" lang="en" sz="900">
                <a:solidFill>
                  <a:schemeClr val="dk1"/>
                </a:solidFill>
              </a:rPr>
              <a:t>Gender:</a:t>
            </a:r>
            <a:r>
              <a:rPr lang="en" sz="900">
                <a:solidFill>
                  <a:schemeClr val="dk1"/>
                </a:solidFill>
              </a:rPr>
              <a:t>    Male     Female     Other      </a:t>
            </a:r>
            <a:r>
              <a:rPr b="1" lang="en" sz="900">
                <a:solidFill>
                  <a:schemeClr val="dk1"/>
                </a:solidFill>
              </a:rPr>
              <a:t> Length of homelessness: </a:t>
            </a:r>
            <a:r>
              <a:rPr lang="en" sz="900">
                <a:solidFill>
                  <a:schemeClr val="dk1"/>
                </a:solidFill>
              </a:rPr>
              <a:t>______________</a:t>
            </a:r>
            <a:endParaRPr b="1" sz="900"/>
          </a:p>
        </p:txBody>
      </p:sp>
      <p:sp>
        <p:nvSpPr>
          <p:cNvPr id="57" name="Google Shape;57;p13"/>
          <p:cNvSpPr txBox="1"/>
          <p:nvPr/>
        </p:nvSpPr>
        <p:spPr>
          <a:xfrm>
            <a:off x="4279425" y="6502825"/>
            <a:ext cx="19539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Check if unable to engage: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𝥷 </a:t>
            </a: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 enough time with person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𝥷 </a:t>
            </a: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 enough info from person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𝥷 </a:t>
            </a: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Mental capacity/health issue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𝥷 </a:t>
            </a: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Intoxication/substance use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𝥷 </a:t>
            </a: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Person declined services</a:t>
            </a:r>
            <a:endParaRPr sz="900">
              <a:solidFill>
                <a:srgbClr val="B7B7B7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6281070" y="756360"/>
            <a:ext cx="0" cy="672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 rot="-5400000">
            <a:off x="-1302764" y="4022169"/>
            <a:ext cx="29982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A86E8"/>
                </a:solidFill>
              </a:rPr>
              <a:t>Step 1: </a:t>
            </a:r>
            <a:r>
              <a:rPr b="1" lang="en" sz="1600">
                <a:solidFill>
                  <a:srgbClr val="4A86E8"/>
                </a:solidFill>
              </a:rPr>
              <a:t>Needs Assessment</a:t>
            </a:r>
            <a:endParaRPr b="1" sz="1600">
              <a:solidFill>
                <a:srgbClr val="4A86E8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 rot="-5400000">
            <a:off x="5054720" y="4022169"/>
            <a:ext cx="2853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</a:rPr>
              <a:t>Step 2: Service Connection</a:t>
            </a:r>
            <a:endParaRPr b="1" sz="1600">
              <a:solidFill>
                <a:srgbClr val="38761D"/>
              </a:solidFill>
            </a:endParaRPr>
          </a:p>
        </p:txBody>
      </p:sp>
      <p:graphicFrame>
        <p:nvGraphicFramePr>
          <p:cNvPr id="61" name="Google Shape;61;p13"/>
          <p:cNvGraphicFramePr/>
          <p:nvPr/>
        </p:nvGraphicFramePr>
        <p:xfrm>
          <a:off x="6673375" y="7551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{FDA31998-A7DF-4131-BF38-ABA7A4DD6644}</a:tableStyleId>
              </a:tblPr>
              <a:tblGrid>
                <a:gridCol w="1002225"/>
                <a:gridCol w="507850"/>
                <a:gridCol w="1627850"/>
              </a:tblGrid>
              <a:tr h="9690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____________________________________________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4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Met need through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service:</a:t>
                      </a:r>
                      <a:endParaRPr b="1"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✓ if applies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Details about service attempt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Referral to another provider or appt.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Direct hand-off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 person</a:t>
                      </a:r>
                      <a:endParaRPr b="1"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Plan</a:t>
                      </a: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to follow up</a:t>
                      </a:r>
                      <a:endParaRPr b="1"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Service directly provided</a:t>
                      </a:r>
                      <a:endParaRPr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Other</a:t>
                      </a:r>
                      <a:endParaRPr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71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Unable to meet need because:</a:t>
                      </a:r>
                      <a:endParaRPr b="1"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hMerge="1"/>
                <a:tc vMerge="1"/>
              </a:tr>
              <a:tr h="2276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vMerge="1"/>
              </a:tr>
              <a:tr h="12670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Check if diversion occurred:</a:t>
                      </a:r>
                      <a:endParaRPr b="1" sz="10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𝥷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i="1"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from ER visit</a:t>
                      </a:r>
                      <a:endParaRPr i="1"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𝥷 </a:t>
                      </a:r>
                      <a:r>
                        <a:rPr i="1"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from mental health ED</a:t>
                      </a:r>
                      <a:endParaRPr i="1"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𝥷 </a:t>
                      </a:r>
                      <a:r>
                        <a:rPr i="1"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Reconnected to family</a:t>
                      </a:r>
                      <a:endParaRPr i="1"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𝥷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i="1"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from criminal justice involvement</a:t>
                      </a:r>
                      <a:endParaRPr i="1"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vMerge="1"/>
              </a:tr>
            </a:tbl>
          </a:graphicData>
        </a:graphic>
      </p:graphicFrame>
      <p:sp>
        <p:nvSpPr>
          <p:cNvPr id="62" name="Google Shape;62;p13"/>
          <p:cNvSpPr txBox="1"/>
          <p:nvPr/>
        </p:nvSpPr>
        <p:spPr>
          <a:xfrm>
            <a:off x="9109250" y="64750"/>
            <a:ext cx="986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999999"/>
                </a:solidFill>
              </a:rPr>
              <a:t>(</a:t>
            </a:r>
            <a:r>
              <a:rPr i="1" lang="en" sz="800">
                <a:solidFill>
                  <a:srgbClr val="999999"/>
                </a:solidFill>
              </a:rPr>
              <a:t>Eg. 911 call, follow-up)</a:t>
            </a:r>
            <a:endParaRPr i="1" sz="800">
              <a:solidFill>
                <a:srgbClr val="999999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737375" y="670840"/>
            <a:ext cx="29229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Needs identified from “Needs Assessment”</a:t>
            </a:r>
            <a:endParaRPr i="1" sz="9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999999"/>
                </a:solidFill>
              </a:rPr>
              <a:t>(Eg. Substance Use Treatment, Storage, Meds)</a:t>
            </a:r>
            <a:endParaRPr i="1" sz="900">
              <a:solidFill>
                <a:srgbClr val="999999"/>
              </a:solidFill>
            </a:endParaRPr>
          </a:p>
        </p:txBody>
      </p:sp>
      <p:graphicFrame>
        <p:nvGraphicFramePr>
          <p:cNvPr id="64" name="Google Shape;64;p13"/>
          <p:cNvGraphicFramePr/>
          <p:nvPr/>
        </p:nvGraphicFramePr>
        <p:xfrm>
          <a:off x="2394877" y="14125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{FDA31998-A7DF-4131-BF38-ABA7A4DD6644}</a:tableStyleId>
              </a:tblPr>
              <a:tblGrid>
                <a:gridCol w="1305125"/>
                <a:gridCol w="509625"/>
              </a:tblGrid>
              <a:tr h="25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Needs Identified 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M, U, or C 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5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Skills/Activity</a:t>
                      </a:r>
                      <a:endParaRPr b="1"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24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Activities of Daily Living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Activities with Purpose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Education/Job Skills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Social Connectedness</a:t>
                      </a:r>
                      <a:endParaRPr b="1"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24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Family Connection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Social Opportunity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Substance Treatment</a:t>
                      </a:r>
                      <a:endParaRPr b="1"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197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Substance Use Treatment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Detox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Sobriety Support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Harm reduction 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9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Tools/Resources</a:t>
                      </a:r>
                      <a:endParaRPr b="1"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197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Storage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Transportation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Cell Phone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Documentation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Food Options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Pets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9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Other?</a:t>
                      </a:r>
                      <a:endParaRPr b="1"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19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Google Shape;65;p13"/>
          <p:cNvGraphicFramePr/>
          <p:nvPr/>
        </p:nvGraphicFramePr>
        <p:xfrm>
          <a:off x="423939" y="14125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{FDA31998-A7DF-4131-BF38-ABA7A4DD6644}</a:tableStyleId>
              </a:tblPr>
              <a:tblGrid>
                <a:gridCol w="1261050"/>
                <a:gridCol w="560350"/>
              </a:tblGrid>
              <a:tr h="22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Needs Identified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M, U, or C 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Income</a:t>
                      </a:r>
                      <a:endParaRPr b="1"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7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Finding Employment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Help Maintaining Employment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Social Security Income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MAP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Info &amp; System Navigation</a:t>
                      </a:r>
                      <a:endParaRPr b="1"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21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Navigation/directions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Get Case Manager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8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Information on services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Coordinated Assessment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Mental Healthcare</a:t>
                      </a:r>
                      <a:endParaRPr b="1"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125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Doctor’s appointment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MH Crisis Intervention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Therapy/Counseling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MH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Assessment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Medication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3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Physical Healthcare</a:t>
                      </a:r>
                      <a:endParaRPr b="1"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18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Doctor’s appointment</a:t>
                      </a:r>
                      <a:endParaRPr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Wound Care</a:t>
                      </a:r>
                      <a:endParaRPr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Respite Care</a:t>
                      </a:r>
                      <a:endParaRPr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Chronic Care</a:t>
                      </a:r>
                      <a:endParaRPr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Specialized Care</a:t>
                      </a:r>
                      <a:endParaRPr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Medication</a:t>
                      </a:r>
                      <a:endParaRPr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Medical Supplies</a:t>
                      </a:r>
                      <a:endParaRPr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3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Safety</a:t>
                      </a:r>
                      <a:endParaRPr b="1"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18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Safe Place to Sleep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Safe Place  During Day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Housing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" name="Google Shape;66;p13"/>
          <p:cNvSpPr txBox="1"/>
          <p:nvPr/>
        </p:nvSpPr>
        <p:spPr>
          <a:xfrm>
            <a:off x="2337825" y="6511431"/>
            <a:ext cx="1660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Health state/symptoms</a:t>
            </a:r>
            <a:r>
              <a:rPr i="1" lang="en" sz="10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:</a:t>
            </a:r>
            <a:endParaRPr i="1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4319818" y="5095575"/>
            <a:ext cx="1814700" cy="1407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4280100" y="5043489"/>
            <a:ext cx="1915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needs were interdependent?</a:t>
            </a:r>
            <a:endParaRPr b="1">
              <a:solidFill>
                <a:srgbClr val="B7B7B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284934" y="5372187"/>
            <a:ext cx="2033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66666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</a:t>
            </a:r>
            <a:r>
              <a:rPr i="1" lang="en" sz="800">
                <a:solidFill>
                  <a:srgbClr val="66666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i.e. need ID for job, need job to pay for ID)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4308950" y="755125"/>
            <a:ext cx="1821300" cy="4288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4264546" y="706808"/>
            <a:ext cx="1915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Client background &amp; need details:</a:t>
            </a:r>
            <a:endParaRPr b="1">
              <a:solidFill>
                <a:srgbClr val="B7B7B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12775" y="855323"/>
            <a:ext cx="1374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need exists, mark in the columns below with 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M, U, or C 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836650" y="659689"/>
            <a:ext cx="19158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 Met need during interaction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 sz="9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 Unable to meet need 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 </a:t>
            </a:r>
            <a:r>
              <a:rPr lang="en" sz="9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:  </a:t>
            </a: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Connected already to service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