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5/6/2024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794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808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60327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5/6/2024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600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9012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879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753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13622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1450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5/6/2024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442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0416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72888172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slak, beyaz, kumaş, doku, sanat içeren bir resim&#10;&#10;Açıklama otomatik olarak oluşturuldu">
            <a:extLst>
              <a:ext uri="{FF2B5EF4-FFF2-40B4-BE49-F238E27FC236}">
                <a16:creationId xmlns:a16="http://schemas.microsoft.com/office/drawing/2014/main" id="{5E44857A-86AD-1294-218E-10C12F8CD3CA}"/>
              </a:ext>
            </a:extLst>
          </p:cNvPr>
          <p:cNvPicPr>
            <a:picLocks noChangeAspect="1"/>
          </p:cNvPicPr>
          <p:nvPr/>
        </p:nvPicPr>
        <p:blipFill rotWithShape="1">
          <a:blip r:embed="rId2"/>
          <a:srcRect t="20886"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970A85F-DF95-F917-E3BF-5C1B3C42826F}"/>
              </a:ext>
            </a:extLst>
          </p:cNvPr>
          <p:cNvSpPr>
            <a:spLocks noGrp="1"/>
          </p:cNvSpPr>
          <p:nvPr>
            <p:ph type="ctrTitle"/>
          </p:nvPr>
        </p:nvSpPr>
        <p:spPr>
          <a:xfrm>
            <a:off x="477981" y="1122363"/>
            <a:ext cx="4023360" cy="3204134"/>
          </a:xfrm>
        </p:spPr>
        <p:txBody>
          <a:bodyPr anchor="b">
            <a:normAutofit/>
          </a:bodyPr>
          <a:lstStyle/>
          <a:p>
            <a:r>
              <a:rPr lang="tr-TR" sz="4800">
                <a:solidFill>
                  <a:schemeClr val="bg1"/>
                </a:solidFill>
              </a:rPr>
              <a:t>ACM-476-DATA MINING</a:t>
            </a:r>
          </a:p>
        </p:txBody>
      </p:sp>
      <p:sp>
        <p:nvSpPr>
          <p:cNvPr id="3" name="Alt Başlık 2">
            <a:extLst>
              <a:ext uri="{FF2B5EF4-FFF2-40B4-BE49-F238E27FC236}">
                <a16:creationId xmlns:a16="http://schemas.microsoft.com/office/drawing/2014/main" id="{3E46B2BE-B3AA-E8C7-1C6C-498672568791}"/>
              </a:ext>
            </a:extLst>
          </p:cNvPr>
          <p:cNvSpPr>
            <a:spLocks noGrp="1"/>
          </p:cNvSpPr>
          <p:nvPr>
            <p:ph type="subTitle" idx="1"/>
          </p:nvPr>
        </p:nvSpPr>
        <p:spPr>
          <a:xfrm>
            <a:off x="477980" y="4872922"/>
            <a:ext cx="4023359" cy="1208141"/>
          </a:xfrm>
        </p:spPr>
        <p:txBody>
          <a:bodyPr>
            <a:normAutofit/>
          </a:bodyPr>
          <a:lstStyle/>
          <a:p>
            <a:r>
              <a:rPr lang="tr-TR" sz="2000" dirty="0">
                <a:solidFill>
                  <a:schemeClr val="bg1"/>
                </a:solidFill>
              </a:rPr>
              <a:t>Ege Acaroğlu</a:t>
            </a:r>
          </a:p>
          <a:p>
            <a:r>
              <a:rPr lang="tr-TR" sz="2000" dirty="0">
                <a:solidFill>
                  <a:schemeClr val="bg1"/>
                </a:solidFill>
              </a:rPr>
              <a:t>20191308020</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371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DCF790-6706-CB9C-8094-A8DBC518E14E}"/>
              </a:ext>
            </a:extLst>
          </p:cNvPr>
          <p:cNvSpPr>
            <a:spLocks noGrp="1"/>
          </p:cNvSpPr>
          <p:nvPr>
            <p:ph type="title"/>
          </p:nvPr>
        </p:nvSpPr>
        <p:spPr/>
        <p:txBody>
          <a:bodyPr/>
          <a:lstStyle/>
          <a:p>
            <a:r>
              <a:rPr lang="tr-TR" dirty="0" err="1"/>
              <a:t>Overall</a:t>
            </a:r>
            <a:r>
              <a:rPr lang="tr-TR" dirty="0"/>
              <a:t> </a:t>
            </a:r>
            <a:r>
              <a:rPr lang="tr-TR" dirty="0" err="1"/>
              <a:t>Height</a:t>
            </a:r>
            <a:r>
              <a:rPr lang="tr-TR" dirty="0"/>
              <a:t>(X5)-</a:t>
            </a:r>
            <a:r>
              <a:rPr lang="tr-TR" dirty="0" err="1"/>
              <a:t>Orientation</a:t>
            </a:r>
            <a:r>
              <a:rPr lang="tr-TR" dirty="0"/>
              <a:t>(X6)</a:t>
            </a:r>
          </a:p>
        </p:txBody>
      </p:sp>
      <p:pic>
        <p:nvPicPr>
          <p:cNvPr id="5" name="İçerik Yer Tutucusu 4" descr="çizgi, dikdörtgen, diyagram, ekran görüntüsü içeren bir resim&#10;&#10;Açıklama otomatik olarak oluşturuldu">
            <a:extLst>
              <a:ext uri="{FF2B5EF4-FFF2-40B4-BE49-F238E27FC236}">
                <a16:creationId xmlns:a16="http://schemas.microsoft.com/office/drawing/2014/main" id="{5F2BD9F8-FF2A-AF87-887F-1091D37CF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013" y="2723041"/>
            <a:ext cx="10167937" cy="3204205"/>
          </a:xfrm>
        </p:spPr>
      </p:pic>
    </p:spTree>
    <p:extLst>
      <p:ext uri="{BB962C8B-B14F-4D97-AF65-F5344CB8AC3E}">
        <p14:creationId xmlns:p14="http://schemas.microsoft.com/office/powerpoint/2010/main" val="301291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727077-559C-07EF-F522-D34D3EB2AE7B}"/>
              </a:ext>
            </a:extLst>
          </p:cNvPr>
          <p:cNvSpPr>
            <a:spLocks noGrp="1"/>
          </p:cNvSpPr>
          <p:nvPr>
            <p:ph type="title"/>
          </p:nvPr>
        </p:nvSpPr>
        <p:spPr/>
        <p:txBody>
          <a:bodyPr>
            <a:normAutofit fontScale="90000"/>
          </a:bodyPr>
          <a:lstStyle/>
          <a:p>
            <a:r>
              <a:rPr lang="tr-TR" dirty="0" err="1"/>
              <a:t>Glazing</a:t>
            </a:r>
            <a:r>
              <a:rPr lang="tr-TR" dirty="0"/>
              <a:t> </a:t>
            </a:r>
            <a:r>
              <a:rPr lang="tr-TR" dirty="0" err="1"/>
              <a:t>Area</a:t>
            </a:r>
            <a:r>
              <a:rPr lang="tr-TR" dirty="0"/>
              <a:t>(X7)-</a:t>
            </a:r>
            <a:r>
              <a:rPr lang="tr-TR" dirty="0" err="1"/>
              <a:t>Glazing</a:t>
            </a:r>
            <a:r>
              <a:rPr lang="tr-TR" dirty="0"/>
              <a:t> </a:t>
            </a:r>
            <a:r>
              <a:rPr lang="tr-TR" dirty="0" err="1"/>
              <a:t>Area</a:t>
            </a:r>
            <a:r>
              <a:rPr lang="tr-TR" dirty="0"/>
              <a:t> Distribution(X8)</a:t>
            </a:r>
          </a:p>
        </p:txBody>
      </p:sp>
      <p:pic>
        <p:nvPicPr>
          <p:cNvPr id="5" name="İçerik Yer Tutucusu 4" descr="diyagram, çizgi, öykü gelişim çizgisi; kumpas; grafiğini çıkarma, dikdörtgen içeren bir resim&#10;&#10;Açıklama otomatik olarak oluşturuldu">
            <a:extLst>
              <a:ext uri="{FF2B5EF4-FFF2-40B4-BE49-F238E27FC236}">
                <a16:creationId xmlns:a16="http://schemas.microsoft.com/office/drawing/2014/main" id="{CB36BBDA-70A1-7A2B-4A06-864C9DCC79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013" y="2680083"/>
            <a:ext cx="10167937" cy="3290121"/>
          </a:xfrm>
        </p:spPr>
      </p:pic>
    </p:spTree>
    <p:extLst>
      <p:ext uri="{BB962C8B-B14F-4D97-AF65-F5344CB8AC3E}">
        <p14:creationId xmlns:p14="http://schemas.microsoft.com/office/powerpoint/2010/main" val="262199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714FB6-330C-68DE-B3EC-77A087E9D5ED}"/>
              </a:ext>
            </a:extLst>
          </p:cNvPr>
          <p:cNvSpPr>
            <a:spLocks noGrp="1"/>
          </p:cNvSpPr>
          <p:nvPr>
            <p:ph type="title"/>
          </p:nvPr>
        </p:nvSpPr>
        <p:spPr/>
        <p:txBody>
          <a:bodyPr/>
          <a:lstStyle/>
          <a:p>
            <a:r>
              <a:rPr lang="tr-TR" dirty="0" err="1"/>
              <a:t>Random</a:t>
            </a:r>
            <a:r>
              <a:rPr lang="tr-TR" dirty="0"/>
              <a:t> </a:t>
            </a:r>
            <a:r>
              <a:rPr lang="tr-TR" dirty="0" err="1"/>
              <a:t>Forest</a:t>
            </a:r>
            <a:r>
              <a:rPr lang="tr-TR" dirty="0"/>
              <a:t> </a:t>
            </a:r>
            <a:r>
              <a:rPr lang="tr-TR" dirty="0" err="1"/>
              <a:t>Classification</a:t>
            </a:r>
            <a:endParaRPr lang="tr-TR" dirty="0"/>
          </a:p>
        </p:txBody>
      </p:sp>
      <p:pic>
        <p:nvPicPr>
          <p:cNvPr id="5" name="İçerik Yer Tutucusu 4" descr="metin, ekran görüntüsü, yazı tipi içeren bir resim&#10;&#10;Açıklama otomatik olarak oluşturuldu">
            <a:extLst>
              <a:ext uri="{FF2B5EF4-FFF2-40B4-BE49-F238E27FC236}">
                <a16:creationId xmlns:a16="http://schemas.microsoft.com/office/drawing/2014/main" id="{9C09F4E1-86E0-52E2-4894-C49CB06E20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3320" y="2071624"/>
            <a:ext cx="5020376" cy="2648320"/>
          </a:xfrm>
        </p:spPr>
      </p:pic>
      <p:pic>
        <p:nvPicPr>
          <p:cNvPr id="7" name="Resim 6" descr="metin, ekran görüntüsü içeren bir resim&#10;&#10;Açıklama otomatik olarak oluşturuldu">
            <a:extLst>
              <a:ext uri="{FF2B5EF4-FFF2-40B4-BE49-F238E27FC236}">
                <a16:creationId xmlns:a16="http://schemas.microsoft.com/office/drawing/2014/main" id="{C9B1DAC3-4FD4-E8D2-8788-6B2CFA603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563" y="2071624"/>
            <a:ext cx="5685069" cy="4786376"/>
          </a:xfrm>
          <a:prstGeom prst="rect">
            <a:avLst/>
          </a:prstGeom>
        </p:spPr>
      </p:pic>
      <p:sp>
        <p:nvSpPr>
          <p:cNvPr id="11" name="Metin kutusu 10">
            <a:extLst>
              <a:ext uri="{FF2B5EF4-FFF2-40B4-BE49-F238E27FC236}">
                <a16:creationId xmlns:a16="http://schemas.microsoft.com/office/drawing/2014/main" id="{345086C3-28E8-6239-A8E8-B76481D30744}"/>
              </a:ext>
            </a:extLst>
          </p:cNvPr>
          <p:cNvSpPr txBox="1"/>
          <p:nvPr/>
        </p:nvSpPr>
        <p:spPr>
          <a:xfrm>
            <a:off x="6263320" y="4890088"/>
            <a:ext cx="6093822" cy="1754326"/>
          </a:xfrm>
          <a:prstGeom prst="rect">
            <a:avLst/>
          </a:prstGeom>
          <a:noFill/>
        </p:spPr>
        <p:txBody>
          <a:bodyPr wrap="square">
            <a:spAutoFit/>
          </a:bodyPr>
          <a:lstStyle/>
          <a:p>
            <a:r>
              <a:rPr lang="en-US" dirty="0"/>
              <a:t>Random Forest is chosen for its ability to handle non-linear relationships, its robustness to overfitting, and its capability to estimate feature importance. Random Forest is an ensemble learning method that combines the predictions of multiple decision trees to improve predictive accuracy and generalization performance.</a:t>
            </a:r>
            <a:endParaRPr lang="tr-TR" dirty="0"/>
          </a:p>
        </p:txBody>
      </p:sp>
    </p:spTree>
    <p:extLst>
      <p:ext uri="{BB962C8B-B14F-4D97-AF65-F5344CB8AC3E}">
        <p14:creationId xmlns:p14="http://schemas.microsoft.com/office/powerpoint/2010/main" val="3078449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E41B73-BFD7-2E03-3DAF-4668FCF015B1}"/>
              </a:ext>
            </a:extLst>
          </p:cNvPr>
          <p:cNvSpPr>
            <a:spLocks noGrp="1"/>
          </p:cNvSpPr>
          <p:nvPr>
            <p:ph type="title"/>
          </p:nvPr>
        </p:nvSpPr>
        <p:spPr/>
        <p:txBody>
          <a:bodyPr/>
          <a:lstStyle/>
          <a:p>
            <a:r>
              <a:rPr lang="tr-TR" dirty="0" err="1"/>
              <a:t>Support</a:t>
            </a:r>
            <a:r>
              <a:rPr lang="tr-TR" dirty="0"/>
              <a:t> </a:t>
            </a:r>
            <a:r>
              <a:rPr lang="tr-TR" dirty="0" err="1"/>
              <a:t>Vector</a:t>
            </a:r>
            <a:r>
              <a:rPr lang="tr-TR" dirty="0"/>
              <a:t> Machine</a:t>
            </a:r>
          </a:p>
        </p:txBody>
      </p:sp>
      <p:pic>
        <p:nvPicPr>
          <p:cNvPr id="5" name="İçerik Yer Tutucusu 4" descr="metin, ekran görüntüsü, yazı tipi, sayı, numara içeren bir resim&#10;&#10;Açıklama otomatik olarak oluşturuldu">
            <a:extLst>
              <a:ext uri="{FF2B5EF4-FFF2-40B4-BE49-F238E27FC236}">
                <a16:creationId xmlns:a16="http://schemas.microsoft.com/office/drawing/2014/main" id="{194EF39E-A0D9-3063-4CCF-338F82836D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2239" y="1842448"/>
            <a:ext cx="4963218" cy="2705478"/>
          </a:xfrm>
        </p:spPr>
      </p:pic>
      <p:pic>
        <p:nvPicPr>
          <p:cNvPr id="7" name="Resim 6" descr="metin, ekran görüntüsü içeren bir resim&#10;&#10;Açıklama otomatik olarak oluşturuldu">
            <a:extLst>
              <a:ext uri="{FF2B5EF4-FFF2-40B4-BE49-F238E27FC236}">
                <a16:creationId xmlns:a16="http://schemas.microsoft.com/office/drawing/2014/main" id="{ADBC6246-1B35-12D2-B6BD-7AB31CB50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03" y="1842448"/>
            <a:ext cx="5170580" cy="4773305"/>
          </a:xfrm>
          <a:prstGeom prst="rect">
            <a:avLst/>
          </a:prstGeom>
        </p:spPr>
      </p:pic>
      <p:sp>
        <p:nvSpPr>
          <p:cNvPr id="13" name="Metin kutusu 12">
            <a:extLst>
              <a:ext uri="{FF2B5EF4-FFF2-40B4-BE49-F238E27FC236}">
                <a16:creationId xmlns:a16="http://schemas.microsoft.com/office/drawing/2014/main" id="{E7B04CA2-0111-90B6-445B-291D14426A40}"/>
              </a:ext>
            </a:extLst>
          </p:cNvPr>
          <p:cNvSpPr txBox="1"/>
          <p:nvPr/>
        </p:nvSpPr>
        <p:spPr>
          <a:xfrm>
            <a:off x="5952239" y="4662158"/>
            <a:ext cx="6093822" cy="1754326"/>
          </a:xfrm>
          <a:prstGeom prst="rect">
            <a:avLst/>
          </a:prstGeom>
          <a:noFill/>
        </p:spPr>
        <p:txBody>
          <a:bodyPr wrap="square">
            <a:spAutoFit/>
          </a:bodyPr>
          <a:lstStyle/>
          <a:p>
            <a:r>
              <a:rPr lang="en-US" dirty="0"/>
              <a:t>Support Vector Machine (SVM) is chosen for its ability to handle both linear and non-linear relationships, its effectiveness in high-dimensional spaces, and its robustness to overfitting. SVM is a supervised learning algorithm that is widely used for classification and regression tasks.</a:t>
            </a:r>
            <a:endParaRPr lang="tr-TR" dirty="0"/>
          </a:p>
        </p:txBody>
      </p:sp>
    </p:spTree>
    <p:extLst>
      <p:ext uri="{BB962C8B-B14F-4D97-AF65-F5344CB8AC3E}">
        <p14:creationId xmlns:p14="http://schemas.microsoft.com/office/powerpoint/2010/main" val="4231955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8ED745-B90F-EEF2-F156-4F8A67389C2F}"/>
              </a:ext>
            </a:extLst>
          </p:cNvPr>
          <p:cNvSpPr>
            <a:spLocks noGrp="1"/>
          </p:cNvSpPr>
          <p:nvPr>
            <p:ph type="title"/>
          </p:nvPr>
        </p:nvSpPr>
        <p:spPr/>
        <p:txBody>
          <a:bodyPr/>
          <a:lstStyle/>
          <a:p>
            <a:r>
              <a:rPr lang="tr-TR" dirty="0" err="1"/>
              <a:t>Linear</a:t>
            </a:r>
            <a:r>
              <a:rPr lang="tr-TR" dirty="0"/>
              <a:t> </a:t>
            </a:r>
            <a:r>
              <a:rPr lang="tr-TR" dirty="0" err="1"/>
              <a:t>Regression</a:t>
            </a:r>
            <a:endParaRPr lang="tr-TR" dirty="0"/>
          </a:p>
        </p:txBody>
      </p:sp>
      <p:pic>
        <p:nvPicPr>
          <p:cNvPr id="5" name="İçerik Yer Tutucusu 4" descr="metin, ekran görüntüsü içeren bir resim&#10;&#10;Açıklama otomatik olarak oluşturuldu">
            <a:extLst>
              <a:ext uri="{FF2B5EF4-FFF2-40B4-BE49-F238E27FC236}">
                <a16:creationId xmlns:a16="http://schemas.microsoft.com/office/drawing/2014/main" id="{DB238137-793F-CED0-384E-8BCC1E915E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5" y="2069338"/>
            <a:ext cx="6186287" cy="3911331"/>
          </a:xfrm>
        </p:spPr>
      </p:pic>
      <p:sp>
        <p:nvSpPr>
          <p:cNvPr id="7" name="Metin kutusu 6">
            <a:extLst>
              <a:ext uri="{FF2B5EF4-FFF2-40B4-BE49-F238E27FC236}">
                <a16:creationId xmlns:a16="http://schemas.microsoft.com/office/drawing/2014/main" id="{E201B8A5-77D9-AE50-F524-1E288B304929}"/>
              </a:ext>
            </a:extLst>
          </p:cNvPr>
          <p:cNvSpPr txBox="1"/>
          <p:nvPr/>
        </p:nvSpPr>
        <p:spPr>
          <a:xfrm>
            <a:off x="59626" y="5998625"/>
            <a:ext cx="6093724" cy="646331"/>
          </a:xfrm>
          <a:prstGeom prst="rect">
            <a:avLst/>
          </a:prstGeom>
          <a:noFill/>
        </p:spPr>
        <p:txBody>
          <a:bodyPr wrap="square">
            <a:spAutoFit/>
          </a:bodyPr>
          <a:lstStyle/>
          <a:p>
            <a:r>
              <a:rPr lang="en-US" b="0" i="0" dirty="0">
                <a:solidFill>
                  <a:srgbClr val="C00000"/>
                </a:solidFill>
                <a:effectLst/>
                <a:latin typeface="Consolas" panose="020B0609020204030204" pitchFamily="49" charset="0"/>
              </a:rPr>
              <a:t>Linear Regression Mean Squared Error: 9.151736165801019</a:t>
            </a:r>
            <a:endParaRPr lang="tr-TR" dirty="0">
              <a:solidFill>
                <a:srgbClr val="C00000"/>
              </a:solidFill>
            </a:endParaRPr>
          </a:p>
        </p:txBody>
      </p:sp>
      <p:pic>
        <p:nvPicPr>
          <p:cNvPr id="9" name="Resim 8" descr="metin, ekran görüntüsü, çizgi, öykü gelişim çizgisi; kumpas; grafiğini çıkarma içeren bir resim&#10;&#10;Açıklama otomatik olarak oluşturuldu">
            <a:extLst>
              <a:ext uri="{FF2B5EF4-FFF2-40B4-BE49-F238E27FC236}">
                <a16:creationId xmlns:a16="http://schemas.microsoft.com/office/drawing/2014/main" id="{8631230D-07F2-A03C-903B-49CDFB6ED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1" y="0"/>
            <a:ext cx="5333989" cy="3469313"/>
          </a:xfrm>
          <a:prstGeom prst="rect">
            <a:avLst/>
          </a:prstGeom>
        </p:spPr>
      </p:pic>
      <p:sp>
        <p:nvSpPr>
          <p:cNvPr id="13" name="Metin kutusu 12">
            <a:extLst>
              <a:ext uri="{FF2B5EF4-FFF2-40B4-BE49-F238E27FC236}">
                <a16:creationId xmlns:a16="http://schemas.microsoft.com/office/drawing/2014/main" id="{5CE37F8E-E2D7-596E-ECCC-1F37F4896F6F}"/>
              </a:ext>
            </a:extLst>
          </p:cNvPr>
          <p:cNvSpPr txBox="1"/>
          <p:nvPr/>
        </p:nvSpPr>
        <p:spPr>
          <a:xfrm>
            <a:off x="6430157" y="3469313"/>
            <a:ext cx="5761843" cy="646331"/>
          </a:xfrm>
          <a:prstGeom prst="rect">
            <a:avLst/>
          </a:prstGeom>
          <a:noFill/>
        </p:spPr>
        <p:txBody>
          <a:bodyPr wrap="square">
            <a:spAutoFit/>
          </a:bodyPr>
          <a:lstStyle/>
          <a:p>
            <a:r>
              <a:rPr lang="en-US" dirty="0">
                <a:solidFill>
                  <a:srgbClr val="C00000"/>
                </a:solidFill>
              </a:rPr>
              <a:t>Linear Regression Training MSE: 8.37778940979849</a:t>
            </a:r>
          </a:p>
          <a:p>
            <a:r>
              <a:rPr lang="en-US" dirty="0">
                <a:solidFill>
                  <a:srgbClr val="C00000"/>
                </a:solidFill>
              </a:rPr>
              <a:t>Linear Regression Testing MSE: 9.151736165801019</a:t>
            </a:r>
            <a:endParaRPr lang="tr-TR" dirty="0">
              <a:solidFill>
                <a:srgbClr val="C00000"/>
              </a:solidFill>
            </a:endParaRPr>
          </a:p>
        </p:txBody>
      </p:sp>
      <p:sp>
        <p:nvSpPr>
          <p:cNvPr id="15" name="Metin kutusu 14">
            <a:extLst>
              <a:ext uri="{FF2B5EF4-FFF2-40B4-BE49-F238E27FC236}">
                <a16:creationId xmlns:a16="http://schemas.microsoft.com/office/drawing/2014/main" id="{A26D6613-3C00-A80C-7DCA-FA13AF78D968}"/>
              </a:ext>
            </a:extLst>
          </p:cNvPr>
          <p:cNvSpPr txBox="1"/>
          <p:nvPr/>
        </p:nvSpPr>
        <p:spPr>
          <a:xfrm>
            <a:off x="6199632" y="4115644"/>
            <a:ext cx="6093822" cy="2862322"/>
          </a:xfrm>
          <a:prstGeom prst="rect">
            <a:avLst/>
          </a:prstGeom>
          <a:noFill/>
        </p:spPr>
        <p:txBody>
          <a:bodyPr wrap="square">
            <a:spAutoFit/>
          </a:bodyPr>
          <a:lstStyle/>
          <a:p>
            <a:r>
              <a:rPr lang="en-US" dirty="0"/>
              <a:t>In the analysis of energy efficiency data, we chose regression methods to model the relationship between independent variables (such as building characteristics) and dependent variables (such as heating and cooling loads). Regression analysis allows us to understand how changes in the independent variables affect the dependent variables and make predictions about the dependent variable based on the values of the independent variables.</a:t>
            </a:r>
          </a:p>
          <a:p>
            <a:endParaRPr lang="en-US" dirty="0"/>
          </a:p>
        </p:txBody>
      </p:sp>
    </p:spTree>
    <p:extLst>
      <p:ext uri="{BB962C8B-B14F-4D97-AF65-F5344CB8AC3E}">
        <p14:creationId xmlns:p14="http://schemas.microsoft.com/office/powerpoint/2010/main" val="2582710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0B306F-2728-52D8-6E9B-06EF12A48FC5}"/>
              </a:ext>
            </a:extLst>
          </p:cNvPr>
          <p:cNvSpPr>
            <a:spLocks noGrp="1"/>
          </p:cNvSpPr>
          <p:nvPr>
            <p:ph type="title"/>
          </p:nvPr>
        </p:nvSpPr>
        <p:spPr/>
        <p:txBody>
          <a:bodyPr/>
          <a:lstStyle/>
          <a:p>
            <a:r>
              <a:rPr lang="tr-TR"/>
              <a:t>Random Forest Regression</a:t>
            </a:r>
            <a:endParaRPr lang="tr-TR" dirty="0"/>
          </a:p>
        </p:txBody>
      </p:sp>
      <p:pic>
        <p:nvPicPr>
          <p:cNvPr id="5" name="İçerik Yer Tutucusu 4">
            <a:extLst>
              <a:ext uri="{FF2B5EF4-FFF2-40B4-BE49-F238E27FC236}">
                <a16:creationId xmlns:a16="http://schemas.microsoft.com/office/drawing/2014/main" id="{9D3D10C2-4B62-3690-69F6-1FA427AD01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945" y="2007825"/>
            <a:ext cx="6154678" cy="3694112"/>
          </a:xfrm>
        </p:spPr>
      </p:pic>
      <p:sp>
        <p:nvSpPr>
          <p:cNvPr id="7" name="Metin kutusu 6">
            <a:extLst>
              <a:ext uri="{FF2B5EF4-FFF2-40B4-BE49-F238E27FC236}">
                <a16:creationId xmlns:a16="http://schemas.microsoft.com/office/drawing/2014/main" id="{95931395-1B87-5B6A-99FB-ABA5958F7A3C}"/>
              </a:ext>
            </a:extLst>
          </p:cNvPr>
          <p:cNvSpPr txBox="1"/>
          <p:nvPr/>
        </p:nvSpPr>
        <p:spPr>
          <a:xfrm>
            <a:off x="483945" y="5701937"/>
            <a:ext cx="6096000" cy="646331"/>
          </a:xfrm>
          <a:prstGeom prst="rect">
            <a:avLst/>
          </a:prstGeom>
          <a:noFill/>
        </p:spPr>
        <p:txBody>
          <a:bodyPr wrap="square">
            <a:spAutoFit/>
          </a:bodyPr>
          <a:lstStyle/>
          <a:p>
            <a:r>
              <a:rPr lang="en-US" b="0" i="0" dirty="0">
                <a:solidFill>
                  <a:srgbClr val="C00000"/>
                </a:solidFill>
                <a:effectLst/>
                <a:latin typeface="Consolas" panose="020B0609020204030204" pitchFamily="49" charset="0"/>
              </a:rPr>
              <a:t>Random Forest Regression Mean Squared Error: 0.24088314337662134</a:t>
            </a:r>
            <a:endParaRPr lang="tr-TR" dirty="0">
              <a:solidFill>
                <a:srgbClr val="C00000"/>
              </a:solidFill>
            </a:endParaRPr>
          </a:p>
        </p:txBody>
      </p:sp>
    </p:spTree>
    <p:extLst>
      <p:ext uri="{BB962C8B-B14F-4D97-AF65-F5344CB8AC3E}">
        <p14:creationId xmlns:p14="http://schemas.microsoft.com/office/powerpoint/2010/main" val="393810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533A81-8158-2E86-E368-AFB50AB85057}"/>
              </a:ext>
            </a:extLst>
          </p:cNvPr>
          <p:cNvSpPr>
            <a:spLocks noGrp="1"/>
          </p:cNvSpPr>
          <p:nvPr>
            <p:ph type="title"/>
          </p:nvPr>
        </p:nvSpPr>
        <p:spPr/>
        <p:txBody>
          <a:bodyPr/>
          <a:lstStyle/>
          <a:p>
            <a:r>
              <a:rPr lang="tr-TR" dirty="0" err="1"/>
              <a:t>Random</a:t>
            </a:r>
            <a:r>
              <a:rPr lang="tr-TR" dirty="0"/>
              <a:t> </a:t>
            </a:r>
            <a:r>
              <a:rPr lang="tr-TR" dirty="0" err="1"/>
              <a:t>Forest</a:t>
            </a:r>
            <a:r>
              <a:rPr lang="tr-TR" dirty="0"/>
              <a:t> </a:t>
            </a:r>
            <a:r>
              <a:rPr lang="tr-TR" dirty="0" err="1"/>
              <a:t>Regression</a:t>
            </a:r>
            <a:r>
              <a:rPr lang="tr-TR" dirty="0"/>
              <a:t> </a:t>
            </a:r>
          </a:p>
        </p:txBody>
      </p:sp>
      <p:pic>
        <p:nvPicPr>
          <p:cNvPr id="5" name="İçerik Yer Tutucusu 4" descr="metin, ekran görüntüsü, çizgi, öykü gelişim çizgisi; kumpas; grafiğini çıkarma içeren bir resim&#10;&#10;Açıklama otomatik olarak oluşturuldu">
            <a:extLst>
              <a:ext uri="{FF2B5EF4-FFF2-40B4-BE49-F238E27FC236}">
                <a16:creationId xmlns:a16="http://schemas.microsoft.com/office/drawing/2014/main" id="{D31372B3-3E0B-87F5-4218-13887E7080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813" y="2095764"/>
            <a:ext cx="6478307" cy="4213596"/>
          </a:xfrm>
        </p:spPr>
      </p:pic>
      <p:sp>
        <p:nvSpPr>
          <p:cNvPr id="9" name="Metin kutusu 8">
            <a:extLst>
              <a:ext uri="{FF2B5EF4-FFF2-40B4-BE49-F238E27FC236}">
                <a16:creationId xmlns:a16="http://schemas.microsoft.com/office/drawing/2014/main" id="{ACFBE60F-AD7F-9123-E8E5-2845402EB47C}"/>
              </a:ext>
            </a:extLst>
          </p:cNvPr>
          <p:cNvSpPr txBox="1"/>
          <p:nvPr/>
        </p:nvSpPr>
        <p:spPr>
          <a:xfrm>
            <a:off x="6782889" y="2228671"/>
            <a:ext cx="6093822" cy="1200329"/>
          </a:xfrm>
          <a:prstGeom prst="rect">
            <a:avLst/>
          </a:prstGeom>
          <a:noFill/>
        </p:spPr>
        <p:txBody>
          <a:bodyPr wrap="square">
            <a:spAutoFit/>
          </a:bodyPr>
          <a:lstStyle/>
          <a:p>
            <a:r>
              <a:rPr lang="tr-TR" dirty="0" err="1">
                <a:solidFill>
                  <a:srgbClr val="C00000"/>
                </a:solidFill>
              </a:rPr>
              <a:t>Random</a:t>
            </a:r>
            <a:r>
              <a:rPr lang="tr-TR" dirty="0">
                <a:solidFill>
                  <a:srgbClr val="C00000"/>
                </a:solidFill>
              </a:rPr>
              <a:t> </a:t>
            </a:r>
            <a:r>
              <a:rPr lang="tr-TR" dirty="0" err="1">
                <a:solidFill>
                  <a:srgbClr val="C00000"/>
                </a:solidFill>
              </a:rPr>
              <a:t>Forest</a:t>
            </a:r>
            <a:r>
              <a:rPr lang="tr-TR" dirty="0">
                <a:solidFill>
                  <a:srgbClr val="C00000"/>
                </a:solidFill>
              </a:rPr>
              <a:t> </a:t>
            </a:r>
            <a:r>
              <a:rPr lang="tr-TR" dirty="0" err="1">
                <a:solidFill>
                  <a:srgbClr val="C00000"/>
                </a:solidFill>
              </a:rPr>
              <a:t>Regression</a:t>
            </a:r>
            <a:r>
              <a:rPr lang="tr-TR" dirty="0">
                <a:solidFill>
                  <a:srgbClr val="C00000"/>
                </a:solidFill>
              </a:rPr>
              <a:t> Training MSE: 0.030351020977198658</a:t>
            </a:r>
          </a:p>
          <a:p>
            <a:r>
              <a:rPr lang="tr-TR" dirty="0" err="1">
                <a:solidFill>
                  <a:srgbClr val="C00000"/>
                </a:solidFill>
              </a:rPr>
              <a:t>Random</a:t>
            </a:r>
            <a:r>
              <a:rPr lang="tr-TR" dirty="0">
                <a:solidFill>
                  <a:srgbClr val="C00000"/>
                </a:solidFill>
              </a:rPr>
              <a:t> </a:t>
            </a:r>
            <a:r>
              <a:rPr lang="tr-TR" dirty="0" err="1">
                <a:solidFill>
                  <a:srgbClr val="C00000"/>
                </a:solidFill>
              </a:rPr>
              <a:t>Forest</a:t>
            </a:r>
            <a:r>
              <a:rPr lang="tr-TR" dirty="0">
                <a:solidFill>
                  <a:srgbClr val="C00000"/>
                </a:solidFill>
              </a:rPr>
              <a:t> </a:t>
            </a:r>
            <a:r>
              <a:rPr lang="tr-TR" dirty="0" err="1">
                <a:solidFill>
                  <a:srgbClr val="C00000"/>
                </a:solidFill>
              </a:rPr>
              <a:t>Regression</a:t>
            </a:r>
            <a:r>
              <a:rPr lang="tr-TR" dirty="0">
                <a:solidFill>
                  <a:srgbClr val="C00000"/>
                </a:solidFill>
              </a:rPr>
              <a:t> </a:t>
            </a:r>
            <a:r>
              <a:rPr lang="tr-TR" dirty="0" err="1">
                <a:solidFill>
                  <a:srgbClr val="C00000"/>
                </a:solidFill>
              </a:rPr>
              <a:t>Testing</a:t>
            </a:r>
            <a:r>
              <a:rPr lang="tr-TR" dirty="0">
                <a:solidFill>
                  <a:srgbClr val="C00000"/>
                </a:solidFill>
              </a:rPr>
              <a:t> MSE: 0.24088314337662134</a:t>
            </a:r>
          </a:p>
        </p:txBody>
      </p:sp>
    </p:spTree>
    <p:extLst>
      <p:ext uri="{BB962C8B-B14F-4D97-AF65-F5344CB8AC3E}">
        <p14:creationId xmlns:p14="http://schemas.microsoft.com/office/powerpoint/2010/main" val="36448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4E8D50-0DE9-5D2D-925C-B644FE26937E}"/>
              </a:ext>
            </a:extLst>
          </p:cNvPr>
          <p:cNvSpPr>
            <a:spLocks noGrp="1"/>
          </p:cNvSpPr>
          <p:nvPr>
            <p:ph type="title"/>
          </p:nvPr>
        </p:nvSpPr>
        <p:spPr/>
        <p:txBody>
          <a:bodyPr/>
          <a:lstStyle/>
          <a:p>
            <a:r>
              <a:rPr lang="tr-TR" dirty="0"/>
              <a:t>Data </a:t>
            </a:r>
            <a:r>
              <a:rPr lang="tr-TR" dirty="0" err="1"/>
              <a:t>Description</a:t>
            </a:r>
            <a:endParaRPr lang="tr-TR" dirty="0"/>
          </a:p>
        </p:txBody>
      </p:sp>
      <p:sp>
        <p:nvSpPr>
          <p:cNvPr id="3" name="İçerik Yer Tutucusu 2">
            <a:extLst>
              <a:ext uri="{FF2B5EF4-FFF2-40B4-BE49-F238E27FC236}">
                <a16:creationId xmlns:a16="http://schemas.microsoft.com/office/drawing/2014/main" id="{5B5CFE33-9310-5DA9-349B-E3C1148CD4E2}"/>
              </a:ext>
            </a:extLst>
          </p:cNvPr>
          <p:cNvSpPr>
            <a:spLocks noGrp="1"/>
          </p:cNvSpPr>
          <p:nvPr>
            <p:ph idx="1"/>
          </p:nvPr>
        </p:nvSpPr>
        <p:spPr/>
        <p:txBody>
          <a:bodyPr>
            <a:normAutofit fontScale="85000" lnSpcReduction="20000"/>
          </a:bodyPr>
          <a:lstStyle/>
          <a:p>
            <a:r>
              <a:rPr lang="en-US" dirty="0"/>
              <a:t>The dataset utilized in this analysis comprises various parameters related to the energy efficiency of buildings, simulated using the </a:t>
            </a:r>
            <a:r>
              <a:rPr lang="en-US" dirty="0" err="1"/>
              <a:t>Ecotect</a:t>
            </a:r>
            <a:r>
              <a:rPr lang="en-US" dirty="0"/>
              <a:t> software. Each entry in the dataset represents a distinct building configuration, characterized by twelve different attributes. These attributes encompass factors such as the building's relative compactness, surface area, wall area, roof area, overall height, orientation, glazing area, glazing area distribution, and the corresponding heating and cooling load requirements. The dataset aims to explore how these attributes influence a building's energy efficiency, particularly in terms of heating and cooling requirements.</a:t>
            </a:r>
            <a:endParaRPr lang="tr-TR" dirty="0"/>
          </a:p>
        </p:txBody>
      </p:sp>
    </p:spTree>
    <p:extLst>
      <p:ext uri="{BB962C8B-B14F-4D97-AF65-F5344CB8AC3E}">
        <p14:creationId xmlns:p14="http://schemas.microsoft.com/office/powerpoint/2010/main" val="21150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B45671-94AF-F6C1-43BE-7BF11E3995D0}"/>
              </a:ext>
            </a:extLst>
          </p:cNvPr>
          <p:cNvSpPr>
            <a:spLocks noGrp="1"/>
          </p:cNvSpPr>
          <p:nvPr>
            <p:ph type="title"/>
          </p:nvPr>
        </p:nvSpPr>
        <p:spPr/>
        <p:txBody>
          <a:bodyPr/>
          <a:lstStyle/>
          <a:p>
            <a:r>
              <a:rPr lang="tr-TR" dirty="0"/>
              <a:t>EDA</a:t>
            </a:r>
          </a:p>
        </p:txBody>
      </p:sp>
      <p:pic>
        <p:nvPicPr>
          <p:cNvPr id="5" name="İçerik Yer Tutucusu 4" descr="metin, ekran görüntüsü, yazı tipi, tasarım içeren bir resim&#10;&#10;Açıklama otomatik olarak oluşturuldu">
            <a:extLst>
              <a:ext uri="{FF2B5EF4-FFF2-40B4-BE49-F238E27FC236}">
                <a16:creationId xmlns:a16="http://schemas.microsoft.com/office/drawing/2014/main" id="{F23C3659-B74D-A2E5-A878-55A3F9467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5795" y="3375251"/>
            <a:ext cx="4667901" cy="2934109"/>
          </a:xfrm>
        </p:spPr>
      </p:pic>
      <p:sp>
        <p:nvSpPr>
          <p:cNvPr id="6" name="Metin kutusu 5">
            <a:extLst>
              <a:ext uri="{FF2B5EF4-FFF2-40B4-BE49-F238E27FC236}">
                <a16:creationId xmlns:a16="http://schemas.microsoft.com/office/drawing/2014/main" id="{D3D58DE6-9935-916A-0367-8A2BA4575682}"/>
              </a:ext>
            </a:extLst>
          </p:cNvPr>
          <p:cNvSpPr txBox="1"/>
          <p:nvPr/>
        </p:nvSpPr>
        <p:spPr>
          <a:xfrm>
            <a:off x="429208" y="2444620"/>
            <a:ext cx="5943600" cy="3416320"/>
          </a:xfrm>
          <a:prstGeom prst="rect">
            <a:avLst/>
          </a:prstGeom>
          <a:noFill/>
        </p:spPr>
        <p:txBody>
          <a:bodyPr wrap="square" rtlCol="0">
            <a:spAutoFit/>
          </a:bodyPr>
          <a:lstStyle/>
          <a:p>
            <a:r>
              <a:rPr lang="tr-TR" dirty="0"/>
              <a:t>As </a:t>
            </a:r>
            <a:r>
              <a:rPr lang="tr-TR" dirty="0" err="1"/>
              <a:t>you</a:t>
            </a:r>
            <a:r>
              <a:rPr lang="tr-TR" dirty="0"/>
              <a:t> can </a:t>
            </a:r>
            <a:r>
              <a:rPr lang="tr-TR" dirty="0" err="1"/>
              <a:t>see</a:t>
            </a:r>
            <a:r>
              <a:rPr lang="tr-TR" dirty="0"/>
              <a:t> </a:t>
            </a:r>
            <a:r>
              <a:rPr lang="tr-TR" dirty="0" err="1"/>
              <a:t>from</a:t>
            </a:r>
            <a:r>
              <a:rPr lang="tr-TR" dirty="0"/>
              <a:t> </a:t>
            </a:r>
            <a:r>
              <a:rPr lang="tr-TR" dirty="0" err="1"/>
              <a:t>the</a:t>
            </a:r>
            <a:r>
              <a:rPr lang="tr-TR" dirty="0"/>
              <a:t> </a:t>
            </a:r>
            <a:r>
              <a:rPr lang="tr-TR" dirty="0" err="1"/>
              <a:t>right</a:t>
            </a:r>
            <a:r>
              <a:rPr lang="tr-TR" dirty="0"/>
              <a:t> </a:t>
            </a:r>
            <a:r>
              <a:rPr lang="tr-TR" dirty="0" err="1"/>
              <a:t>dataset</a:t>
            </a:r>
            <a:r>
              <a:rPr lang="tr-TR" dirty="0"/>
              <a:t> has 8 </a:t>
            </a:r>
            <a:r>
              <a:rPr lang="tr-TR" dirty="0" err="1"/>
              <a:t>features</a:t>
            </a:r>
            <a:r>
              <a:rPr lang="tr-TR" dirty="0"/>
              <a:t> </a:t>
            </a:r>
            <a:r>
              <a:rPr lang="tr-TR" dirty="0" err="1"/>
              <a:t>and</a:t>
            </a:r>
            <a:r>
              <a:rPr lang="tr-TR" dirty="0"/>
              <a:t> 2 </a:t>
            </a:r>
            <a:r>
              <a:rPr lang="tr-TR" dirty="0" err="1"/>
              <a:t>target</a:t>
            </a:r>
            <a:r>
              <a:rPr lang="tr-TR" dirty="0"/>
              <a:t> </a:t>
            </a:r>
            <a:r>
              <a:rPr lang="tr-TR" dirty="0" err="1"/>
              <a:t>values</a:t>
            </a:r>
            <a:r>
              <a:rPr lang="tr-TR" dirty="0"/>
              <a:t>.</a:t>
            </a:r>
          </a:p>
          <a:p>
            <a:endParaRPr lang="tr-TR" dirty="0"/>
          </a:p>
          <a:p>
            <a:r>
              <a:rPr lang="tr-TR" dirty="0" err="1"/>
              <a:t>Features</a:t>
            </a:r>
            <a:r>
              <a:rPr lang="tr-TR" dirty="0"/>
              <a:t> </a:t>
            </a:r>
            <a:r>
              <a:rPr lang="tr-TR" dirty="0" err="1"/>
              <a:t>are</a:t>
            </a:r>
            <a:r>
              <a:rPr lang="tr-TR" dirty="0"/>
              <a:t> </a:t>
            </a:r>
            <a:r>
              <a:rPr lang="tr-TR" dirty="0" err="1"/>
              <a:t>listed</a:t>
            </a:r>
            <a:r>
              <a:rPr lang="tr-TR" dirty="0"/>
              <a:t> </a:t>
            </a:r>
            <a:r>
              <a:rPr lang="tr-TR" dirty="0" err="1"/>
              <a:t>below</a:t>
            </a:r>
            <a:r>
              <a:rPr lang="tr-TR" dirty="0"/>
              <a:t>:</a:t>
            </a:r>
          </a:p>
          <a:p>
            <a:r>
              <a:rPr lang="tr-TR" dirty="0" err="1"/>
              <a:t>Relative</a:t>
            </a:r>
            <a:r>
              <a:rPr lang="tr-TR" dirty="0"/>
              <a:t> </a:t>
            </a:r>
            <a:r>
              <a:rPr lang="tr-TR" dirty="0" err="1"/>
              <a:t>Compactness</a:t>
            </a:r>
            <a:endParaRPr lang="tr-TR" dirty="0"/>
          </a:p>
          <a:p>
            <a:r>
              <a:rPr lang="tr-TR" dirty="0" err="1"/>
              <a:t>Surface</a:t>
            </a:r>
            <a:r>
              <a:rPr lang="tr-TR" dirty="0"/>
              <a:t> </a:t>
            </a:r>
            <a:r>
              <a:rPr lang="tr-TR" dirty="0" err="1"/>
              <a:t>Area</a:t>
            </a:r>
            <a:r>
              <a:rPr lang="tr-TR" dirty="0"/>
              <a:t> </a:t>
            </a:r>
          </a:p>
          <a:p>
            <a:r>
              <a:rPr lang="tr-TR" dirty="0"/>
              <a:t>Wall </a:t>
            </a:r>
            <a:r>
              <a:rPr lang="tr-TR" dirty="0" err="1"/>
              <a:t>Area</a:t>
            </a:r>
            <a:endParaRPr lang="tr-TR" dirty="0"/>
          </a:p>
          <a:p>
            <a:r>
              <a:rPr lang="tr-TR" dirty="0" err="1"/>
              <a:t>Roof</a:t>
            </a:r>
            <a:r>
              <a:rPr lang="tr-TR" dirty="0"/>
              <a:t> </a:t>
            </a:r>
            <a:r>
              <a:rPr lang="tr-TR" dirty="0" err="1"/>
              <a:t>Area</a:t>
            </a:r>
            <a:endParaRPr lang="tr-TR" dirty="0"/>
          </a:p>
          <a:p>
            <a:r>
              <a:rPr lang="tr-TR" dirty="0" err="1"/>
              <a:t>Overall</a:t>
            </a:r>
            <a:r>
              <a:rPr lang="tr-TR" dirty="0"/>
              <a:t> </a:t>
            </a:r>
            <a:r>
              <a:rPr lang="tr-TR" dirty="0" err="1"/>
              <a:t>Height</a:t>
            </a:r>
            <a:endParaRPr lang="tr-TR" dirty="0"/>
          </a:p>
          <a:p>
            <a:r>
              <a:rPr lang="tr-TR" dirty="0" err="1"/>
              <a:t>Orientation</a:t>
            </a:r>
            <a:endParaRPr lang="tr-TR" dirty="0"/>
          </a:p>
          <a:p>
            <a:r>
              <a:rPr lang="tr-TR" dirty="0" err="1"/>
              <a:t>Glazing</a:t>
            </a:r>
            <a:r>
              <a:rPr lang="tr-TR" dirty="0"/>
              <a:t> </a:t>
            </a:r>
            <a:r>
              <a:rPr lang="tr-TR" dirty="0" err="1"/>
              <a:t>Area</a:t>
            </a:r>
            <a:endParaRPr lang="tr-TR" dirty="0"/>
          </a:p>
          <a:p>
            <a:r>
              <a:rPr lang="tr-TR" dirty="0" err="1"/>
              <a:t>Glazing</a:t>
            </a:r>
            <a:r>
              <a:rPr lang="tr-TR" dirty="0"/>
              <a:t> </a:t>
            </a:r>
            <a:r>
              <a:rPr lang="tr-TR" dirty="0" err="1"/>
              <a:t>Area</a:t>
            </a:r>
            <a:r>
              <a:rPr lang="tr-TR" dirty="0"/>
              <a:t> Distribution </a:t>
            </a:r>
          </a:p>
        </p:txBody>
      </p:sp>
      <p:sp>
        <p:nvSpPr>
          <p:cNvPr id="7" name="Metin kutusu 6">
            <a:extLst>
              <a:ext uri="{FF2B5EF4-FFF2-40B4-BE49-F238E27FC236}">
                <a16:creationId xmlns:a16="http://schemas.microsoft.com/office/drawing/2014/main" id="{F0AD25CA-4DA2-6791-61BF-D5338CAB8B76}"/>
              </a:ext>
            </a:extLst>
          </p:cNvPr>
          <p:cNvSpPr txBox="1"/>
          <p:nvPr/>
        </p:nvSpPr>
        <p:spPr>
          <a:xfrm>
            <a:off x="3666393" y="3244334"/>
            <a:ext cx="2857499" cy="923330"/>
          </a:xfrm>
          <a:prstGeom prst="rect">
            <a:avLst/>
          </a:prstGeom>
          <a:noFill/>
        </p:spPr>
        <p:txBody>
          <a:bodyPr wrap="square" rtlCol="0">
            <a:spAutoFit/>
          </a:bodyPr>
          <a:lstStyle/>
          <a:p>
            <a:r>
              <a:rPr lang="tr-TR" dirty="0" err="1"/>
              <a:t>Targets</a:t>
            </a:r>
            <a:r>
              <a:rPr lang="tr-TR" dirty="0"/>
              <a:t> </a:t>
            </a:r>
            <a:r>
              <a:rPr lang="tr-TR" dirty="0" err="1"/>
              <a:t>are</a:t>
            </a:r>
            <a:r>
              <a:rPr lang="tr-TR" dirty="0"/>
              <a:t> </a:t>
            </a:r>
            <a:r>
              <a:rPr lang="tr-TR" dirty="0" err="1"/>
              <a:t>listed</a:t>
            </a:r>
            <a:r>
              <a:rPr lang="tr-TR" dirty="0"/>
              <a:t> </a:t>
            </a:r>
            <a:r>
              <a:rPr lang="tr-TR" dirty="0" err="1"/>
              <a:t>below</a:t>
            </a:r>
            <a:r>
              <a:rPr lang="tr-TR" dirty="0"/>
              <a:t>:</a:t>
            </a:r>
          </a:p>
          <a:p>
            <a:r>
              <a:rPr lang="tr-TR" dirty="0" err="1"/>
              <a:t>Heating</a:t>
            </a:r>
            <a:r>
              <a:rPr lang="tr-TR" dirty="0"/>
              <a:t> </a:t>
            </a:r>
            <a:r>
              <a:rPr lang="tr-TR" dirty="0" err="1"/>
              <a:t>Load</a:t>
            </a:r>
            <a:r>
              <a:rPr lang="tr-TR" dirty="0"/>
              <a:t> </a:t>
            </a:r>
          </a:p>
          <a:p>
            <a:r>
              <a:rPr lang="tr-TR" dirty="0" err="1"/>
              <a:t>Cooling</a:t>
            </a:r>
            <a:r>
              <a:rPr lang="tr-TR" dirty="0"/>
              <a:t> </a:t>
            </a:r>
            <a:r>
              <a:rPr lang="tr-TR" dirty="0" err="1"/>
              <a:t>Load</a:t>
            </a:r>
            <a:endParaRPr lang="tr-TR" dirty="0"/>
          </a:p>
        </p:txBody>
      </p:sp>
    </p:spTree>
    <p:extLst>
      <p:ext uri="{BB962C8B-B14F-4D97-AF65-F5344CB8AC3E}">
        <p14:creationId xmlns:p14="http://schemas.microsoft.com/office/powerpoint/2010/main" val="67457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119D98-DCF2-F534-0564-BAEE9EDF7F88}"/>
              </a:ext>
            </a:extLst>
          </p:cNvPr>
          <p:cNvSpPr>
            <a:spLocks noGrp="1"/>
          </p:cNvSpPr>
          <p:nvPr>
            <p:ph type="title"/>
          </p:nvPr>
        </p:nvSpPr>
        <p:spPr/>
        <p:txBody>
          <a:bodyPr/>
          <a:lstStyle/>
          <a:p>
            <a:r>
              <a:rPr lang="tr-TR" dirty="0" err="1"/>
              <a:t>Summary</a:t>
            </a:r>
            <a:r>
              <a:rPr lang="tr-TR" dirty="0"/>
              <a:t> </a:t>
            </a:r>
            <a:r>
              <a:rPr lang="tr-TR" dirty="0" err="1"/>
              <a:t>Statistics</a:t>
            </a:r>
            <a:endParaRPr lang="tr-TR" dirty="0"/>
          </a:p>
        </p:txBody>
      </p:sp>
      <p:pic>
        <p:nvPicPr>
          <p:cNvPr id="5" name="İçerik Yer Tutucusu 4" descr="metin, ekran görüntüsü, yazı tipi içeren bir resim&#10;&#10;Açıklama otomatik olarak oluşturuldu">
            <a:extLst>
              <a:ext uri="{FF2B5EF4-FFF2-40B4-BE49-F238E27FC236}">
                <a16:creationId xmlns:a16="http://schemas.microsoft.com/office/drawing/2014/main" id="{AF8A41A5-5DC8-84D5-B49E-933F82AC16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9187" y="2581825"/>
            <a:ext cx="6001588" cy="3486637"/>
          </a:xfrm>
        </p:spPr>
      </p:pic>
    </p:spTree>
    <p:extLst>
      <p:ext uri="{BB962C8B-B14F-4D97-AF65-F5344CB8AC3E}">
        <p14:creationId xmlns:p14="http://schemas.microsoft.com/office/powerpoint/2010/main" val="327699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FD7DB1-B522-3C7A-29BA-45EDEB9E188A}"/>
              </a:ext>
            </a:extLst>
          </p:cNvPr>
          <p:cNvSpPr>
            <a:spLocks noGrp="1"/>
          </p:cNvSpPr>
          <p:nvPr>
            <p:ph type="title"/>
          </p:nvPr>
        </p:nvSpPr>
        <p:spPr/>
        <p:txBody>
          <a:bodyPr/>
          <a:lstStyle/>
          <a:p>
            <a:r>
              <a:rPr lang="tr-TR" dirty="0" err="1"/>
              <a:t>Correlation</a:t>
            </a:r>
            <a:r>
              <a:rPr lang="tr-TR" dirty="0"/>
              <a:t> </a:t>
            </a:r>
            <a:r>
              <a:rPr lang="tr-TR" dirty="0" err="1"/>
              <a:t>Matrix</a:t>
            </a:r>
            <a:endParaRPr lang="tr-TR" dirty="0"/>
          </a:p>
        </p:txBody>
      </p:sp>
      <p:pic>
        <p:nvPicPr>
          <p:cNvPr id="5" name="İçerik Yer Tutucusu 4" descr="metin, ekran görüntüsü, dikdörtgen, paralel içeren bir resim&#10;&#10;Açıklama otomatik olarak oluşturuldu">
            <a:extLst>
              <a:ext uri="{FF2B5EF4-FFF2-40B4-BE49-F238E27FC236}">
                <a16:creationId xmlns:a16="http://schemas.microsoft.com/office/drawing/2014/main" id="{4BF1EAEC-DDE7-664A-0864-C0E9F9D6A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5432" y="1919909"/>
            <a:ext cx="5698264" cy="4938091"/>
          </a:xfrm>
        </p:spPr>
      </p:pic>
    </p:spTree>
    <p:extLst>
      <p:ext uri="{BB962C8B-B14F-4D97-AF65-F5344CB8AC3E}">
        <p14:creationId xmlns:p14="http://schemas.microsoft.com/office/powerpoint/2010/main" val="349609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6F3C4A-B282-2F35-7DAE-059EA250C2F8}"/>
              </a:ext>
            </a:extLst>
          </p:cNvPr>
          <p:cNvSpPr>
            <a:spLocks noGrp="1"/>
          </p:cNvSpPr>
          <p:nvPr>
            <p:ph type="title"/>
          </p:nvPr>
        </p:nvSpPr>
        <p:spPr/>
        <p:txBody>
          <a:bodyPr/>
          <a:lstStyle/>
          <a:p>
            <a:r>
              <a:rPr lang="tr-TR" dirty="0"/>
              <a:t>Distribution of </a:t>
            </a:r>
            <a:r>
              <a:rPr lang="tr-TR" dirty="0" err="1"/>
              <a:t>Energy</a:t>
            </a:r>
            <a:r>
              <a:rPr lang="tr-TR" dirty="0"/>
              <a:t> </a:t>
            </a:r>
            <a:r>
              <a:rPr lang="tr-TR" dirty="0" err="1"/>
              <a:t>Efficiency</a:t>
            </a:r>
            <a:endParaRPr lang="tr-TR" dirty="0"/>
          </a:p>
        </p:txBody>
      </p:sp>
      <p:pic>
        <p:nvPicPr>
          <p:cNvPr id="9" name="İçerik Yer Tutucusu 8" descr="metin, diyagram, öykü gelişim çizgisi; kumpas; grafiğini çıkarma, ekran görüntüsü içeren bir resim&#10;&#10;Açıklama otomatik olarak oluşturuldu">
            <a:extLst>
              <a:ext uri="{FF2B5EF4-FFF2-40B4-BE49-F238E27FC236}">
                <a16:creationId xmlns:a16="http://schemas.microsoft.com/office/drawing/2014/main" id="{353C234D-1707-D65B-7B75-ABCEAA198A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3044" y="2451584"/>
            <a:ext cx="4670652" cy="3694112"/>
          </a:xfrm>
        </p:spPr>
      </p:pic>
      <p:sp>
        <p:nvSpPr>
          <p:cNvPr id="11" name="Metin kutusu 10">
            <a:extLst>
              <a:ext uri="{FF2B5EF4-FFF2-40B4-BE49-F238E27FC236}">
                <a16:creationId xmlns:a16="http://schemas.microsoft.com/office/drawing/2014/main" id="{6156CCEA-EBE4-C34C-2873-59E585C37CB7}"/>
              </a:ext>
            </a:extLst>
          </p:cNvPr>
          <p:cNvSpPr txBox="1"/>
          <p:nvPr/>
        </p:nvSpPr>
        <p:spPr>
          <a:xfrm>
            <a:off x="627017" y="2547257"/>
            <a:ext cx="5468983" cy="646331"/>
          </a:xfrm>
          <a:prstGeom prst="rect">
            <a:avLst/>
          </a:prstGeom>
          <a:noFill/>
        </p:spPr>
        <p:txBody>
          <a:bodyPr wrap="square" rtlCol="0">
            <a:spAutoFit/>
          </a:bodyPr>
          <a:lstStyle/>
          <a:p>
            <a:r>
              <a:rPr lang="tr-TR" dirty="0" err="1"/>
              <a:t>This</a:t>
            </a:r>
            <a:r>
              <a:rPr lang="tr-TR" dirty="0"/>
              <a:t> </a:t>
            </a:r>
            <a:r>
              <a:rPr lang="tr-TR" dirty="0" err="1"/>
              <a:t>graphic</a:t>
            </a:r>
            <a:r>
              <a:rPr lang="tr-TR" dirty="0"/>
              <a:t> </a:t>
            </a:r>
            <a:r>
              <a:rPr lang="tr-TR" dirty="0" err="1"/>
              <a:t>shows</a:t>
            </a:r>
            <a:r>
              <a:rPr lang="tr-TR" dirty="0"/>
              <a:t> </a:t>
            </a:r>
            <a:r>
              <a:rPr lang="tr-TR" dirty="0" err="1"/>
              <a:t>the</a:t>
            </a:r>
            <a:r>
              <a:rPr lang="tr-TR" dirty="0"/>
              <a:t> </a:t>
            </a:r>
            <a:r>
              <a:rPr lang="tr-TR" dirty="0" err="1"/>
              <a:t>relationship</a:t>
            </a:r>
            <a:r>
              <a:rPr lang="tr-TR" dirty="0"/>
              <a:t> </a:t>
            </a:r>
            <a:r>
              <a:rPr lang="tr-TR" dirty="0" err="1"/>
              <a:t>between</a:t>
            </a:r>
            <a:r>
              <a:rPr lang="tr-TR" dirty="0"/>
              <a:t> </a:t>
            </a:r>
            <a:r>
              <a:rPr lang="tr-TR" dirty="0" err="1"/>
              <a:t>frequency</a:t>
            </a:r>
            <a:r>
              <a:rPr lang="tr-TR" dirty="0"/>
              <a:t> </a:t>
            </a:r>
            <a:r>
              <a:rPr lang="tr-TR" dirty="0" err="1"/>
              <a:t>and</a:t>
            </a:r>
            <a:r>
              <a:rPr lang="tr-TR" dirty="0"/>
              <a:t> </a:t>
            </a:r>
            <a:r>
              <a:rPr lang="tr-TR" dirty="0" err="1"/>
              <a:t>heating</a:t>
            </a:r>
            <a:r>
              <a:rPr lang="tr-TR" dirty="0"/>
              <a:t> </a:t>
            </a:r>
            <a:r>
              <a:rPr lang="tr-TR" dirty="0" err="1"/>
              <a:t>load</a:t>
            </a:r>
            <a:r>
              <a:rPr lang="tr-TR" dirty="0"/>
              <a:t>.</a:t>
            </a:r>
          </a:p>
        </p:txBody>
      </p:sp>
    </p:spTree>
    <p:extLst>
      <p:ext uri="{BB962C8B-B14F-4D97-AF65-F5344CB8AC3E}">
        <p14:creationId xmlns:p14="http://schemas.microsoft.com/office/powerpoint/2010/main" val="3999662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A5297E-C29F-E165-A284-FC9D70A25BA7}"/>
              </a:ext>
            </a:extLst>
          </p:cNvPr>
          <p:cNvSpPr>
            <a:spLocks noGrp="1"/>
          </p:cNvSpPr>
          <p:nvPr>
            <p:ph type="title"/>
          </p:nvPr>
        </p:nvSpPr>
        <p:spPr/>
        <p:txBody>
          <a:bodyPr/>
          <a:lstStyle/>
          <a:p>
            <a:r>
              <a:rPr lang="tr-TR" dirty="0" err="1"/>
              <a:t>Distrubiton</a:t>
            </a:r>
            <a:r>
              <a:rPr lang="tr-TR" dirty="0"/>
              <a:t> of </a:t>
            </a:r>
            <a:r>
              <a:rPr lang="tr-TR" dirty="0" err="1"/>
              <a:t>Energy</a:t>
            </a:r>
            <a:r>
              <a:rPr lang="tr-TR" dirty="0"/>
              <a:t> </a:t>
            </a:r>
            <a:r>
              <a:rPr lang="tr-TR" dirty="0" err="1"/>
              <a:t>Efficiency</a:t>
            </a:r>
            <a:endParaRPr lang="tr-TR" dirty="0"/>
          </a:p>
        </p:txBody>
      </p:sp>
      <p:pic>
        <p:nvPicPr>
          <p:cNvPr id="5" name="İçerik Yer Tutucusu 4" descr="diyagram, öykü gelişim çizgisi; kumpas; grafiğini çıkarma, çizgi, metin içeren bir resim&#10;&#10;Açıklama otomatik olarak oluşturuldu">
            <a:extLst>
              <a:ext uri="{FF2B5EF4-FFF2-40B4-BE49-F238E27FC236}">
                <a16:creationId xmlns:a16="http://schemas.microsoft.com/office/drawing/2014/main" id="{6398F70F-C13E-3419-90CC-4D70C11BF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1587" y="2292557"/>
            <a:ext cx="4702109" cy="3694112"/>
          </a:xfrm>
        </p:spPr>
      </p:pic>
      <p:sp>
        <p:nvSpPr>
          <p:cNvPr id="6" name="Metin kutusu 5">
            <a:extLst>
              <a:ext uri="{FF2B5EF4-FFF2-40B4-BE49-F238E27FC236}">
                <a16:creationId xmlns:a16="http://schemas.microsoft.com/office/drawing/2014/main" id="{1B1686FA-7617-9190-72E5-05636DD4D59F}"/>
              </a:ext>
            </a:extLst>
          </p:cNvPr>
          <p:cNvSpPr txBox="1"/>
          <p:nvPr/>
        </p:nvSpPr>
        <p:spPr>
          <a:xfrm>
            <a:off x="1005840" y="2508069"/>
            <a:ext cx="5290457" cy="923330"/>
          </a:xfrm>
          <a:prstGeom prst="rect">
            <a:avLst/>
          </a:prstGeom>
          <a:noFill/>
        </p:spPr>
        <p:txBody>
          <a:bodyPr wrap="square" rtlCol="0">
            <a:spAutoFit/>
          </a:bodyPr>
          <a:lstStyle/>
          <a:p>
            <a:r>
              <a:rPr lang="tr-TR" dirty="0" err="1"/>
              <a:t>This</a:t>
            </a:r>
            <a:r>
              <a:rPr lang="tr-TR" dirty="0"/>
              <a:t> </a:t>
            </a:r>
            <a:r>
              <a:rPr lang="tr-TR" dirty="0" err="1"/>
              <a:t>grapich</a:t>
            </a:r>
            <a:r>
              <a:rPr lang="tr-TR" dirty="0"/>
              <a:t> </a:t>
            </a:r>
            <a:r>
              <a:rPr lang="tr-TR" dirty="0" err="1"/>
              <a:t>shows</a:t>
            </a:r>
            <a:r>
              <a:rPr lang="tr-TR" dirty="0"/>
              <a:t> </a:t>
            </a:r>
            <a:r>
              <a:rPr lang="tr-TR" dirty="0" err="1"/>
              <a:t>the</a:t>
            </a:r>
            <a:r>
              <a:rPr lang="tr-TR" dirty="0"/>
              <a:t> </a:t>
            </a:r>
            <a:r>
              <a:rPr lang="tr-TR" dirty="0" err="1"/>
              <a:t>relationship</a:t>
            </a:r>
            <a:r>
              <a:rPr lang="tr-TR" dirty="0"/>
              <a:t> </a:t>
            </a:r>
            <a:r>
              <a:rPr lang="tr-TR" dirty="0" err="1"/>
              <a:t>between</a:t>
            </a:r>
            <a:r>
              <a:rPr lang="tr-TR" dirty="0"/>
              <a:t> </a:t>
            </a:r>
            <a:r>
              <a:rPr lang="tr-TR" dirty="0" err="1"/>
              <a:t>frequency</a:t>
            </a:r>
            <a:r>
              <a:rPr lang="tr-TR" dirty="0"/>
              <a:t> </a:t>
            </a:r>
            <a:r>
              <a:rPr lang="tr-TR" dirty="0" err="1"/>
              <a:t>and</a:t>
            </a:r>
            <a:r>
              <a:rPr lang="tr-TR" dirty="0"/>
              <a:t> </a:t>
            </a:r>
            <a:r>
              <a:rPr lang="tr-TR" dirty="0" err="1"/>
              <a:t>cooling</a:t>
            </a:r>
            <a:r>
              <a:rPr lang="tr-TR" dirty="0"/>
              <a:t> </a:t>
            </a:r>
            <a:r>
              <a:rPr lang="tr-TR" dirty="0" err="1"/>
              <a:t>load</a:t>
            </a:r>
            <a:r>
              <a:rPr lang="tr-TR" dirty="0"/>
              <a:t>. </a:t>
            </a:r>
          </a:p>
          <a:p>
            <a:endParaRPr lang="tr-TR" dirty="0"/>
          </a:p>
        </p:txBody>
      </p:sp>
    </p:spTree>
    <p:extLst>
      <p:ext uri="{BB962C8B-B14F-4D97-AF65-F5344CB8AC3E}">
        <p14:creationId xmlns:p14="http://schemas.microsoft.com/office/powerpoint/2010/main" val="330331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24233A-A31F-5A01-BA17-31C7268A14D0}"/>
              </a:ext>
            </a:extLst>
          </p:cNvPr>
          <p:cNvSpPr>
            <a:spLocks noGrp="1"/>
          </p:cNvSpPr>
          <p:nvPr>
            <p:ph type="title"/>
          </p:nvPr>
        </p:nvSpPr>
        <p:spPr/>
        <p:txBody>
          <a:bodyPr/>
          <a:lstStyle/>
          <a:p>
            <a:r>
              <a:rPr lang="tr-TR" dirty="0" err="1"/>
              <a:t>Relative</a:t>
            </a:r>
            <a:r>
              <a:rPr lang="tr-TR" dirty="0"/>
              <a:t> </a:t>
            </a:r>
            <a:r>
              <a:rPr lang="tr-TR" dirty="0" err="1"/>
              <a:t>Compactness</a:t>
            </a:r>
            <a:r>
              <a:rPr lang="tr-TR" dirty="0"/>
              <a:t>(X1)-</a:t>
            </a:r>
            <a:r>
              <a:rPr lang="tr-TR" dirty="0" err="1"/>
              <a:t>Surface</a:t>
            </a:r>
            <a:r>
              <a:rPr lang="tr-TR" dirty="0"/>
              <a:t> </a:t>
            </a:r>
            <a:r>
              <a:rPr lang="tr-TR" dirty="0" err="1"/>
              <a:t>Are</a:t>
            </a:r>
            <a:r>
              <a:rPr lang="tr-TR" dirty="0"/>
              <a:t>(X2)</a:t>
            </a:r>
          </a:p>
        </p:txBody>
      </p:sp>
      <p:pic>
        <p:nvPicPr>
          <p:cNvPr id="9" name="İçerik Yer Tutucusu 8" descr="diyagram, çizgi, öykü gelişim çizgisi; kumpas; grafiğini çıkarma, plan içeren bir resim&#10;&#10;Açıklama otomatik olarak oluşturuldu">
            <a:extLst>
              <a:ext uri="{FF2B5EF4-FFF2-40B4-BE49-F238E27FC236}">
                <a16:creationId xmlns:a16="http://schemas.microsoft.com/office/drawing/2014/main" id="{B7116673-82B5-70A0-6D20-39A0B2EAE5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266" y="2029950"/>
            <a:ext cx="10167937" cy="3224656"/>
          </a:xfrm>
        </p:spPr>
      </p:pic>
    </p:spTree>
    <p:extLst>
      <p:ext uri="{BB962C8B-B14F-4D97-AF65-F5344CB8AC3E}">
        <p14:creationId xmlns:p14="http://schemas.microsoft.com/office/powerpoint/2010/main" val="205964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8A850F-3DBF-FC10-C165-D08B2C4F63E8}"/>
              </a:ext>
            </a:extLst>
          </p:cNvPr>
          <p:cNvSpPr>
            <a:spLocks noGrp="1"/>
          </p:cNvSpPr>
          <p:nvPr>
            <p:ph type="title"/>
          </p:nvPr>
        </p:nvSpPr>
        <p:spPr/>
        <p:txBody>
          <a:bodyPr/>
          <a:lstStyle/>
          <a:p>
            <a:r>
              <a:rPr lang="tr-TR" dirty="0"/>
              <a:t>Wall </a:t>
            </a:r>
            <a:r>
              <a:rPr lang="tr-TR" dirty="0" err="1"/>
              <a:t>Area</a:t>
            </a:r>
            <a:r>
              <a:rPr lang="tr-TR" dirty="0"/>
              <a:t>(X3)-</a:t>
            </a:r>
            <a:r>
              <a:rPr lang="tr-TR" dirty="0" err="1"/>
              <a:t>Roof</a:t>
            </a:r>
            <a:r>
              <a:rPr lang="tr-TR" dirty="0"/>
              <a:t> </a:t>
            </a:r>
            <a:r>
              <a:rPr lang="tr-TR" dirty="0" err="1"/>
              <a:t>Area</a:t>
            </a:r>
            <a:r>
              <a:rPr lang="tr-TR" dirty="0"/>
              <a:t>(X4)</a:t>
            </a:r>
          </a:p>
        </p:txBody>
      </p:sp>
      <p:pic>
        <p:nvPicPr>
          <p:cNvPr id="5" name="İçerik Yer Tutucusu 4" descr="diyagram, çizgi, dikdörtgen, plan içeren bir resim&#10;&#10;Açıklama otomatik olarak oluşturuldu">
            <a:extLst>
              <a:ext uri="{FF2B5EF4-FFF2-40B4-BE49-F238E27FC236}">
                <a16:creationId xmlns:a16="http://schemas.microsoft.com/office/drawing/2014/main" id="{5B3088BA-9584-41B1-6F9F-C0FC5BEB5F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013" y="2706382"/>
            <a:ext cx="10167937" cy="3237524"/>
          </a:xfrm>
        </p:spPr>
      </p:pic>
    </p:spTree>
    <p:extLst>
      <p:ext uri="{BB962C8B-B14F-4D97-AF65-F5344CB8AC3E}">
        <p14:creationId xmlns:p14="http://schemas.microsoft.com/office/powerpoint/2010/main" val="1229746052"/>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3124"/>
      </a:dk2>
      <a:lt2>
        <a:srgbClr val="E2E8E8"/>
      </a:lt2>
      <a:accent1>
        <a:srgbClr val="C69896"/>
      </a:accent1>
      <a:accent2>
        <a:srgbClr val="BA9A7F"/>
      </a:accent2>
      <a:accent3>
        <a:srgbClr val="A9A480"/>
      </a:accent3>
      <a:accent4>
        <a:srgbClr val="9AAA74"/>
      </a:accent4>
      <a:accent5>
        <a:srgbClr val="8EAC82"/>
      </a:accent5>
      <a:accent6>
        <a:srgbClr val="78B07F"/>
      </a:accent6>
      <a:hlink>
        <a:srgbClr val="578D8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Gallery</Template>
  <TotalTime>26</TotalTime>
  <Words>450</Words>
  <Application>Microsoft Office PowerPoint</Application>
  <PresentationFormat>Geniş ekran</PresentationFormat>
  <Paragraphs>44</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Arial</vt:lpstr>
      <vt:lpstr>Avenir Next LT Pro</vt:lpstr>
      <vt:lpstr>Calibri</vt:lpstr>
      <vt:lpstr>Consolas</vt:lpstr>
      <vt:lpstr>AccentBoxVTI</vt:lpstr>
      <vt:lpstr>ACM-476-DATA MINING</vt:lpstr>
      <vt:lpstr>Data Description</vt:lpstr>
      <vt:lpstr>EDA</vt:lpstr>
      <vt:lpstr>Summary Statistics</vt:lpstr>
      <vt:lpstr>Correlation Matrix</vt:lpstr>
      <vt:lpstr>Distribution of Energy Efficiency</vt:lpstr>
      <vt:lpstr>Distrubiton of Energy Efficiency</vt:lpstr>
      <vt:lpstr>Relative Compactness(X1)-Surface Are(X2)</vt:lpstr>
      <vt:lpstr>Wall Area(X3)-Roof Area(X4)</vt:lpstr>
      <vt:lpstr>Overall Height(X5)-Orientation(X6)</vt:lpstr>
      <vt:lpstr>Glazing Area(X7)-Glazing Area Distribution(X8)</vt:lpstr>
      <vt:lpstr>Random Forest Classification</vt:lpstr>
      <vt:lpstr>Support Vector Machine</vt:lpstr>
      <vt:lpstr>Linear Regression</vt:lpstr>
      <vt:lpstr>Random Forest Regression</vt:lpstr>
      <vt:lpstr>Random Forest Regression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ACM-476-DATA MINING</dc:title>
  <dc:creator>Ege Acaroglu</dc:creator>
  <cp:lastModifiedBy>Ege Acaroglu</cp:lastModifiedBy>
  <cp:revision>1</cp:revision>
  <dcterms:created xsi:type="dcterms:W3CDTF">2024-05-06T15:02:06Z</dcterms:created>
  <dcterms:modified xsi:type="dcterms:W3CDTF">2024-05-06T15:28:25Z</dcterms:modified>
</cp:coreProperties>
</file>