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ACB"/>
    <a:srgbClr val="648ACB"/>
    <a:srgbClr val="712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05E0-FBA3-BC4B-B941-E8758193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0ACFF-C54A-4A40-8574-0E61BB98D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591D-BBC5-A444-96D7-48CA3C8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AD17-8539-6B46-BE81-E1B376AB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AA92-A713-674F-B2C1-20113E4E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36C9-49F0-6B45-82EB-9051DFC9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551F-B37A-1E4E-A3F9-D1711BEB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5842-7F45-B948-AE9E-13A72049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78A4-15F8-DB4F-9C41-0E65C5A5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EF64-98AF-1748-83E6-D4EFA5DD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15CEF-3B6D-AD41-8AF4-609981B2B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000F1-BE7F-7D48-85D3-33783839A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6E42-FE17-E246-98AD-19D9D689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13AC-1422-0344-8AC9-E5EF1D52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7509-6111-3043-877B-63E80DB3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E5C5-D767-494B-BBD5-FD6A03DF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0476-11BB-094B-B620-E946A5E1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AEE8-E36D-224A-8B80-D87A7E80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23CE-4C75-7344-8993-4A620D0F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90C2-73F7-1941-AAA2-9269397D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5E12-B182-CB4F-B4D3-922FE0D7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5829E-00FD-BE48-930D-9FBC2A38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6BA5-D9C7-CA4E-A1F0-68DF7F8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9A37-B254-E746-ABF3-BA101A26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69DC-AB98-6246-A8F1-95BF1E6E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EE31-46AD-AC4C-A242-BE9B0E5E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065D-19B4-0446-8AC5-299946AC8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4512F-B0B7-D645-BD73-64D4D0D1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FFB8A-D812-AF42-A674-89CCFD54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C3B4-6C45-F04A-B438-A68E7E30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52BC2-CADB-A64E-B52E-190DC546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C2C-9C28-8045-B1CE-11CFF3A4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13E6-4AD7-B345-A6E8-F26C274E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B60BB-B911-224B-BEFA-0EA51032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AAD44-3F0A-674B-867B-BFDB1F940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308F4-8481-4B4E-9376-D475DE6B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D1302-3A5B-344F-A626-3E4887C2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83A9C-F846-3C4C-A957-258A7F2D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71D73-CA20-6D4A-A2E8-47FA6103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FDDD-3CDB-7840-BA67-BDB34ADE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37D44-571C-8A40-8DC7-C99107F9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9A7DA-5D08-BC4E-9CA6-E099FD5C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1252-AE4D-2B41-BF46-4A9A51D0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86BF5-FE23-7E40-8CC5-74A8EB2A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F0F4D-6C21-F347-8171-C02110FB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5DF0E-A245-9842-A231-7F531769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D614-F48C-C741-9158-6C2D2EAE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C274-71B6-B446-9CE3-1101EA9B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B1A4-D383-C943-A10A-14976C69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DC5B9-785B-ED4E-BFC6-711E4248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E8A0-4464-C747-A88F-9D3FBB9C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41E32-BA51-504C-B949-7EFD4EBA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CA8A-2190-164F-B96D-4CCEEB8B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0992-3901-0048-BD1C-C2CE487C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7106D-A688-F547-9077-320E0614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7C60B-AD9E-1947-9842-D1785533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C6756-FAD0-1B4F-837A-1094848C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AD141-B61A-894E-9C47-E95CCD37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E1F0C-2F1D-1F49-A4D2-C039CCE1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888CE-563D-C547-9098-13423FC4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B510-948B-B44A-9023-A46A28E9B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7D18-ED09-6C44-82EF-2ED0706C8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DF24-1B9D-A847-A91C-BC7715B73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A44B-59EB-CB44-A577-06C9E2F85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ES" sz="4400" dirty="0"/>
              <a:t>ASIC design: approach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56C10-2BE2-BA43-981F-7D9AB58C5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ES" dirty="0"/>
              <a:t>01/08/2021</a:t>
            </a:r>
          </a:p>
        </p:txBody>
      </p:sp>
      <p:pic>
        <p:nvPicPr>
          <p:cNvPr id="4" name="Picture 3" descr="Orange arrow exiting grid maze">
            <a:extLst>
              <a:ext uri="{FF2B5EF4-FFF2-40B4-BE49-F238E27FC236}">
                <a16:creationId xmlns:a16="http://schemas.microsoft.com/office/drawing/2014/main" id="{53D29B01-A061-47F9-BD9C-9A33E837A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8" r="22662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063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0C2A-DB37-0E41-A54B-4D0A4B46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492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44BEB-4963-C64F-81AB-593592599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10"/>
          <a:stretch/>
        </p:blipFill>
        <p:spPr>
          <a:xfrm>
            <a:off x="8601191" y="1793558"/>
            <a:ext cx="3160494" cy="3270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3730FB-9EC6-FF40-BECC-3AA2EB18D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876"/>
          <a:stretch/>
        </p:blipFill>
        <p:spPr>
          <a:xfrm>
            <a:off x="430315" y="1793558"/>
            <a:ext cx="3459061" cy="3266747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F7D8D3-9CB7-1D42-B1EA-B3EC3E6C6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69935"/>
              </p:ext>
            </p:extLst>
          </p:nvPr>
        </p:nvGraphicFramePr>
        <p:xfrm>
          <a:off x="5052992" y="1131675"/>
          <a:ext cx="2086016" cy="498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135861586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44448403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6060222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3144191804"/>
                    </a:ext>
                  </a:extLst>
                </a:gridCol>
              </a:tblGrid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2627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7503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9668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586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43263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56686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9814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2465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7108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4789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3587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21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1858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7709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22410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79D7C-29A5-1542-9C67-5DB4EE43380A}"/>
              </a:ext>
            </a:extLst>
          </p:cNvPr>
          <p:cNvCxnSpPr>
            <a:cxnSpLocks/>
          </p:cNvCxnSpPr>
          <p:nvPr/>
        </p:nvCxnSpPr>
        <p:spPr>
          <a:xfrm>
            <a:off x="5947794" y="2567031"/>
            <a:ext cx="780177" cy="201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9A6038-EDB3-FF4B-9866-AADFFA369510}"/>
              </a:ext>
            </a:extLst>
          </p:cNvPr>
          <p:cNvCxnSpPr>
            <a:cxnSpLocks/>
          </p:cNvCxnSpPr>
          <p:nvPr/>
        </p:nvCxnSpPr>
        <p:spPr>
          <a:xfrm>
            <a:off x="5972949" y="2903989"/>
            <a:ext cx="780177" cy="201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A52C27-FF0F-C044-B570-2D8D8E666818}"/>
              </a:ext>
            </a:extLst>
          </p:cNvPr>
          <p:cNvCxnSpPr>
            <a:cxnSpLocks/>
          </p:cNvCxnSpPr>
          <p:nvPr/>
        </p:nvCxnSpPr>
        <p:spPr>
          <a:xfrm>
            <a:off x="5947793" y="3778198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64B8F0-5C86-214C-B86E-B7A7FE1DFBE1}"/>
              </a:ext>
            </a:extLst>
          </p:cNvPr>
          <p:cNvCxnSpPr>
            <a:cxnSpLocks/>
          </p:cNvCxnSpPr>
          <p:nvPr/>
        </p:nvCxnSpPr>
        <p:spPr>
          <a:xfrm>
            <a:off x="5922638" y="4089327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3FCB8A-E13A-0A4E-8433-E9B6FA92790F}"/>
              </a:ext>
            </a:extLst>
          </p:cNvPr>
          <p:cNvCxnSpPr>
            <a:cxnSpLocks/>
          </p:cNvCxnSpPr>
          <p:nvPr/>
        </p:nvCxnSpPr>
        <p:spPr>
          <a:xfrm>
            <a:off x="5922637" y="5047692"/>
            <a:ext cx="805334" cy="900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55ADFA-280C-8945-8976-D2AF103325D4}"/>
              </a:ext>
            </a:extLst>
          </p:cNvPr>
          <p:cNvCxnSpPr>
            <a:cxnSpLocks/>
          </p:cNvCxnSpPr>
          <p:nvPr/>
        </p:nvCxnSpPr>
        <p:spPr>
          <a:xfrm>
            <a:off x="5985526" y="1338056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05C7B9-94C9-3F48-9A22-CDAF0D73CBBA}"/>
              </a:ext>
            </a:extLst>
          </p:cNvPr>
          <p:cNvCxnSpPr>
            <a:cxnSpLocks/>
          </p:cNvCxnSpPr>
          <p:nvPr/>
        </p:nvCxnSpPr>
        <p:spPr>
          <a:xfrm>
            <a:off x="5998104" y="1649847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8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993257-1AF3-8446-9C71-74795C7C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69" y="660487"/>
            <a:ext cx="8770262" cy="6197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ES" dirty="0"/>
              <a:t>Shifter (keygen)</a:t>
            </a:r>
          </a:p>
        </p:txBody>
      </p:sp>
    </p:spTree>
    <p:extLst>
      <p:ext uri="{BB962C8B-B14F-4D97-AF65-F5344CB8AC3E}">
        <p14:creationId xmlns:p14="http://schemas.microsoft.com/office/powerpoint/2010/main" val="162407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0BC8-CABD-3940-AA27-67137451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2856D4-19D6-A147-A90A-3FA4F48B8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38211"/>
              </p:ext>
            </p:extLst>
          </p:nvPr>
        </p:nvGraphicFramePr>
        <p:xfrm>
          <a:off x="4824248" y="2687320"/>
          <a:ext cx="25435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76">
                  <a:extLst>
                    <a:ext uri="{9D8B030D-6E8A-4147-A177-3AD203B41FA5}">
                      <a16:colId xmlns:a16="http://schemas.microsoft.com/office/drawing/2014/main" val="1662280977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405832789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506136685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2026584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1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9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5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586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65C65C-FBDF-6741-AD75-EF57B649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81" y="2901950"/>
            <a:ext cx="3644900" cy="105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287D8-6E7D-1E41-AA34-8872C0147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619" y="2559050"/>
            <a:ext cx="3644900" cy="17399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16B312A-7369-E54C-9E2D-5F7E8DA9AB64}"/>
              </a:ext>
            </a:extLst>
          </p:cNvPr>
          <p:cNvSpPr/>
          <p:nvPr/>
        </p:nvSpPr>
        <p:spPr>
          <a:xfrm>
            <a:off x="7367752" y="3184634"/>
            <a:ext cx="320614" cy="483476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44A2543-4073-7A40-9B3C-A2DCAC80466B}"/>
              </a:ext>
            </a:extLst>
          </p:cNvPr>
          <p:cNvSpPr/>
          <p:nvPr/>
        </p:nvSpPr>
        <p:spPr>
          <a:xfrm>
            <a:off x="7399284" y="2816772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68D2ACA-D77B-A14B-A355-0F7CF6342278}"/>
              </a:ext>
            </a:extLst>
          </p:cNvPr>
          <p:cNvSpPr/>
          <p:nvPr/>
        </p:nvSpPr>
        <p:spPr>
          <a:xfrm>
            <a:off x="7399284" y="3668110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97C364B-BC8F-694D-BF7C-C32B742C0A36}"/>
              </a:ext>
            </a:extLst>
          </p:cNvPr>
          <p:cNvSpPr/>
          <p:nvPr/>
        </p:nvSpPr>
        <p:spPr>
          <a:xfrm flipH="1">
            <a:off x="6800193" y="2901951"/>
            <a:ext cx="105103" cy="1054100"/>
          </a:xfrm>
          <a:custGeom>
            <a:avLst/>
            <a:gdLst>
              <a:gd name="connsiteX0" fmla="*/ 46258 w 498242"/>
              <a:gd name="connsiteY0" fmla="*/ 0 h 1433689"/>
              <a:gd name="connsiteX1" fmla="*/ 498203 w 498242"/>
              <a:gd name="connsiteY1" fmla="*/ 819807 h 1433689"/>
              <a:gd name="connsiteX2" fmla="*/ 25237 w 498242"/>
              <a:gd name="connsiteY2" fmla="*/ 1397876 h 1433689"/>
              <a:gd name="connsiteX3" fmla="*/ 35748 w 498242"/>
              <a:gd name="connsiteY3" fmla="*/ 1429407 h 143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242" h="1433689">
                <a:moveTo>
                  <a:pt x="46258" y="0"/>
                </a:moveTo>
                <a:cubicBezTo>
                  <a:pt x="273982" y="293414"/>
                  <a:pt x="501707" y="586828"/>
                  <a:pt x="498203" y="819807"/>
                </a:cubicBezTo>
                <a:cubicBezTo>
                  <a:pt x="494700" y="1052786"/>
                  <a:pt x="102313" y="1296276"/>
                  <a:pt x="25237" y="1397876"/>
                </a:cubicBezTo>
                <a:cubicBezTo>
                  <a:pt x="-51839" y="1499476"/>
                  <a:pt x="76038" y="1343572"/>
                  <a:pt x="35748" y="142940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1499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7868-4E6E-5A46-86C0-41925A37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en-ES" dirty="0"/>
              <a:t>AES algorithm’s steps</a:t>
            </a:r>
          </a:p>
        </p:txBody>
      </p:sp>
    </p:spTree>
    <p:extLst>
      <p:ext uri="{BB962C8B-B14F-4D97-AF65-F5344CB8AC3E}">
        <p14:creationId xmlns:p14="http://schemas.microsoft.com/office/powerpoint/2010/main" val="381842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D6DD-C000-FB47-8B37-D7E7A59C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57352"/>
            <a:ext cx="10668000" cy="57467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ES" dirty="0"/>
              <a:t>Substitution according to table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Shifting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Multiplication matrix x matrix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XOR between matrix (3) and round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Upwards shift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Substitution (step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XOR between matrix column and corresponding rc constant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DA4D20A-9DFB-7248-BA65-992976F09817}"/>
              </a:ext>
            </a:extLst>
          </p:cNvPr>
          <p:cNvSpPr/>
          <p:nvPr/>
        </p:nvSpPr>
        <p:spPr>
          <a:xfrm>
            <a:off x="10289628" y="2911366"/>
            <a:ext cx="178675" cy="16396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5EFB4-B25C-4A47-BDD7-0E28A4977338}"/>
              </a:ext>
            </a:extLst>
          </p:cNvPr>
          <p:cNvSpPr txBox="1"/>
          <p:nvPr/>
        </p:nvSpPr>
        <p:spPr>
          <a:xfrm>
            <a:off x="10694276" y="3408006"/>
            <a:ext cx="1471448" cy="646331"/>
          </a:xfrm>
          <a:prstGeom prst="rect">
            <a:avLst/>
          </a:prstGeom>
          <a:noFill/>
          <a:ln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</a:t>
            </a:r>
          </a:p>
          <a:p>
            <a:pPr algn="ctr"/>
            <a:r>
              <a:rPr lang="en-ES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6338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25CB9D-5A49-ED4E-B972-E6EE10EDE75D}"/>
              </a:ext>
            </a:extLst>
          </p:cNvPr>
          <p:cNvSpPr/>
          <p:nvPr/>
        </p:nvSpPr>
        <p:spPr>
          <a:xfrm>
            <a:off x="1660634" y="5570484"/>
            <a:ext cx="8965324" cy="504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AXI 4 (bus)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3B6CB-7DE8-234D-8090-8F0655BC2D56}"/>
              </a:ext>
            </a:extLst>
          </p:cNvPr>
          <p:cNvSpPr/>
          <p:nvPr/>
        </p:nvSpPr>
        <p:spPr>
          <a:xfrm>
            <a:off x="6032937" y="4897822"/>
            <a:ext cx="220717" cy="672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C67CB-771A-5342-8C14-D117C3AB5606}"/>
              </a:ext>
            </a:extLst>
          </p:cNvPr>
          <p:cNvSpPr/>
          <p:nvPr/>
        </p:nvSpPr>
        <p:spPr>
          <a:xfrm>
            <a:off x="520262" y="453007"/>
            <a:ext cx="11151475" cy="4444816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461F8-027C-4E41-9429-F8D3E8252AC4}"/>
              </a:ext>
            </a:extLst>
          </p:cNvPr>
          <p:cNvSpPr/>
          <p:nvPr/>
        </p:nvSpPr>
        <p:spPr>
          <a:xfrm>
            <a:off x="5583619" y="920191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1050" dirty="0"/>
              <a:t>(Rijndael </a:t>
            </a:r>
          </a:p>
          <a:p>
            <a:pPr algn="ctr"/>
            <a:r>
              <a:rPr lang="en-ES" sz="1050" dirty="0"/>
              <a:t>S-box)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618E58-4C70-174F-8F52-49CE12E2C250}"/>
              </a:ext>
            </a:extLst>
          </p:cNvPr>
          <p:cNvCxnSpPr>
            <a:endCxn id="6" idx="0"/>
          </p:cNvCxnSpPr>
          <p:nvPr/>
        </p:nvCxnSpPr>
        <p:spPr>
          <a:xfrm>
            <a:off x="6095999" y="378374"/>
            <a:ext cx="47297" cy="45194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51BF1D-89AD-2441-97C2-69ED18009A85}"/>
              </a:ext>
            </a:extLst>
          </p:cNvPr>
          <p:cNvSpPr txBox="1"/>
          <p:nvPr/>
        </p:nvSpPr>
        <p:spPr>
          <a:xfrm>
            <a:off x="7627882" y="9776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 Gen.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6FCBA-5F4B-EF46-B931-6A77F1457D80}"/>
              </a:ext>
            </a:extLst>
          </p:cNvPr>
          <p:cNvSpPr txBox="1"/>
          <p:nvPr/>
        </p:nvSpPr>
        <p:spPr>
          <a:xfrm>
            <a:off x="2309649" y="9042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Encoding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94936-ABC2-4140-90E2-D73D305F5C4F}"/>
              </a:ext>
            </a:extLst>
          </p:cNvPr>
          <p:cNvSpPr/>
          <p:nvPr/>
        </p:nvSpPr>
        <p:spPr>
          <a:xfrm>
            <a:off x="9992709" y="935422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900" dirty="0"/>
              <a:t>(rc cons)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0B8C60-7703-994E-9AD2-D418CAA94D75}"/>
              </a:ext>
            </a:extLst>
          </p:cNvPr>
          <p:cNvSpPr/>
          <p:nvPr/>
        </p:nvSpPr>
        <p:spPr>
          <a:xfrm>
            <a:off x="5562598" y="2286002"/>
            <a:ext cx="1114097" cy="35735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200" dirty="0"/>
              <a:t>Key</a:t>
            </a:r>
            <a:r>
              <a:rPr lang="en-ES" sz="1200" baseline="-25000" dirty="0"/>
              <a:t>i</a:t>
            </a:r>
            <a:r>
              <a:rPr lang="en-ES" sz="1200" dirty="0"/>
              <a:t> storage</a:t>
            </a:r>
          </a:p>
          <a:p>
            <a:pPr algn="ctr"/>
            <a:r>
              <a:rPr lang="en-ES" sz="900" dirty="0"/>
              <a:t>(4x4 matrix)</a:t>
            </a:r>
            <a:endParaRPr lang="en-E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16CA4D-87D8-0041-AFD7-E63A0DE6D037}"/>
              </a:ext>
            </a:extLst>
          </p:cNvPr>
          <p:cNvSpPr/>
          <p:nvPr/>
        </p:nvSpPr>
        <p:spPr>
          <a:xfrm>
            <a:off x="7876938" y="394779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XOR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26E11-68F0-8744-9FA1-50088358F05B}"/>
              </a:ext>
            </a:extLst>
          </p:cNvPr>
          <p:cNvSpPr/>
          <p:nvPr/>
        </p:nvSpPr>
        <p:spPr>
          <a:xfrm>
            <a:off x="7876938" y="2401401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sfts)</a:t>
            </a:r>
            <a:endParaRPr lang="en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48BC2-0193-2348-AE8F-B7184926C74E}"/>
              </a:ext>
            </a:extLst>
          </p:cNvPr>
          <p:cNvSpPr/>
          <p:nvPr/>
        </p:nvSpPr>
        <p:spPr>
          <a:xfrm>
            <a:off x="7876938" y="316331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Subs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447F49-8EE8-174B-A8A8-88DE5F2529D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907516" y="4450568"/>
            <a:ext cx="0" cy="2136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8124AEC-CDF1-8745-B846-0DE8FAC161F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76695" y="2464678"/>
            <a:ext cx="2230823" cy="2199573"/>
          </a:xfrm>
          <a:prstGeom prst="bentConnector3">
            <a:avLst>
              <a:gd name="adj1" fmla="val 293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2B5241-AA90-084B-8FBD-4379E1DDA383}"/>
              </a:ext>
            </a:extLst>
          </p:cNvPr>
          <p:cNvCxnSpPr>
            <a:cxnSpLocks/>
          </p:cNvCxnSpPr>
          <p:nvPr/>
        </p:nvCxnSpPr>
        <p:spPr>
          <a:xfrm flipV="1">
            <a:off x="7326121" y="1877906"/>
            <a:ext cx="0" cy="586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24C006-1DE5-B441-93E5-34C1AFC20B49}"/>
              </a:ext>
            </a:extLst>
          </p:cNvPr>
          <p:cNvCxnSpPr>
            <a:cxnSpLocks/>
          </p:cNvCxnSpPr>
          <p:nvPr/>
        </p:nvCxnSpPr>
        <p:spPr>
          <a:xfrm>
            <a:off x="7326121" y="1865588"/>
            <a:ext cx="1581395" cy="12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C61FF7-35F1-0143-8A5C-C9A7EECC1AB4}"/>
              </a:ext>
            </a:extLst>
          </p:cNvPr>
          <p:cNvCxnSpPr>
            <a:stCxn id="17" idx="0"/>
          </p:cNvCxnSpPr>
          <p:nvPr/>
        </p:nvCxnSpPr>
        <p:spPr>
          <a:xfrm flipV="1">
            <a:off x="8907516" y="1877906"/>
            <a:ext cx="0" cy="523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0987854-26FE-0A41-90D8-3706EF4519D4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880661" y="2323368"/>
            <a:ext cx="2082209" cy="1166649"/>
          </a:xfrm>
          <a:prstGeom prst="bentConnector3">
            <a:avLst>
              <a:gd name="adj1" fmla="val 91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D2B93A-049A-7949-ABC6-823FC83457BC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8907516" y="3666088"/>
            <a:ext cx="0" cy="28170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A604DC-EDDB-B94A-8FB8-CB25B49284B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907516" y="2904172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5E82761-C569-6E42-B356-5998BE54CC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419" y="1823233"/>
            <a:ext cx="2029428" cy="1153510"/>
          </a:xfrm>
          <a:prstGeom prst="bentConnector3">
            <a:avLst>
              <a:gd name="adj1" fmla="val 22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9F7666-DBE7-6E47-AF87-40E1C9983E8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761889" y="3414702"/>
            <a:ext cx="11504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A3C1A2C-10B6-5040-AA6B-8C7376671714}"/>
              </a:ext>
            </a:extLst>
          </p:cNvPr>
          <p:cNvSpPr/>
          <p:nvPr/>
        </p:nvSpPr>
        <p:spPr>
          <a:xfrm>
            <a:off x="7258836" y="2390144"/>
            <a:ext cx="134570" cy="137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B46ED-694D-7246-BE3A-E17908E6F2AB}"/>
              </a:ext>
            </a:extLst>
          </p:cNvPr>
          <p:cNvSpPr/>
          <p:nvPr/>
        </p:nvSpPr>
        <p:spPr>
          <a:xfrm>
            <a:off x="2023887" y="1105286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bg1"/>
                </a:solidFill>
              </a:rPr>
              <a:t>Subs</a:t>
            </a:r>
          </a:p>
          <a:p>
            <a:pPr algn="ctr"/>
            <a:r>
              <a:rPr lang="en-ES" sz="1000" dirty="0">
                <a:solidFill>
                  <a:schemeClr val="bg1"/>
                </a:solidFill>
              </a:rPr>
              <a:t>(16 blocks)</a:t>
            </a:r>
            <a:endParaRPr lang="en-ES" dirty="0">
              <a:solidFill>
                <a:schemeClr val="bg1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ABCD23A-D73F-DA4E-AD82-ED219965587C}"/>
              </a:ext>
            </a:extLst>
          </p:cNvPr>
          <p:cNvCxnSpPr>
            <a:stCxn id="8" idx="1"/>
            <a:endCxn id="61" idx="3"/>
          </p:cNvCxnSpPr>
          <p:nvPr/>
        </p:nvCxnSpPr>
        <p:spPr>
          <a:xfrm rot="10800000">
            <a:off x="4085043" y="1356672"/>
            <a:ext cx="1498576" cy="28602"/>
          </a:xfrm>
          <a:prstGeom prst="bentConnector3">
            <a:avLst>
              <a:gd name="adj1" fmla="val 999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42BFEF5-2959-0C45-9467-4675C7BFAA17}"/>
              </a:ext>
            </a:extLst>
          </p:cNvPr>
          <p:cNvSpPr/>
          <p:nvPr/>
        </p:nvSpPr>
        <p:spPr>
          <a:xfrm>
            <a:off x="2044592" y="1865588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shts)</a:t>
            </a:r>
            <a:endParaRPr lang="en-E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F5264-77BD-284C-8CF4-1895BA0ADEBC}"/>
              </a:ext>
            </a:extLst>
          </p:cNvPr>
          <p:cNvSpPr/>
          <p:nvPr/>
        </p:nvSpPr>
        <p:spPr>
          <a:xfrm>
            <a:off x="2042382" y="3945172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XOR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B82D0-3148-0243-A21B-CBBDBAF90BA9}"/>
              </a:ext>
            </a:extLst>
          </p:cNvPr>
          <p:cNvCxnSpPr/>
          <p:nvPr/>
        </p:nvCxnSpPr>
        <p:spPr>
          <a:xfrm>
            <a:off x="3075170" y="1608057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A1D8B6-BA1D-4448-BF25-56E290CF58EC}"/>
              </a:ext>
            </a:extLst>
          </p:cNvPr>
          <p:cNvCxnSpPr>
            <a:cxnSpLocks/>
          </p:cNvCxnSpPr>
          <p:nvPr/>
        </p:nvCxnSpPr>
        <p:spPr>
          <a:xfrm>
            <a:off x="3080917" y="3806942"/>
            <a:ext cx="0" cy="1560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6F41506-AC28-AF40-B676-E76DE2E782C6}"/>
              </a:ext>
            </a:extLst>
          </p:cNvPr>
          <p:cNvCxnSpPr>
            <a:cxnSpLocks/>
            <a:stCxn id="14" idx="1"/>
            <a:endCxn id="65" idx="3"/>
          </p:cNvCxnSpPr>
          <p:nvPr/>
        </p:nvCxnSpPr>
        <p:spPr>
          <a:xfrm rot="10800000" flipV="1">
            <a:off x="4103538" y="2464678"/>
            <a:ext cx="1459060" cy="1731880"/>
          </a:xfrm>
          <a:prstGeom prst="bentConnector3">
            <a:avLst>
              <a:gd name="adj1" fmla="val 153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BE025C-338F-0545-A22E-B3DEF1CE227A}"/>
              </a:ext>
            </a:extLst>
          </p:cNvPr>
          <p:cNvCxnSpPr>
            <a:stCxn id="65" idx="2"/>
          </p:cNvCxnSpPr>
          <p:nvPr/>
        </p:nvCxnSpPr>
        <p:spPr>
          <a:xfrm>
            <a:off x="3072960" y="4447943"/>
            <a:ext cx="0" cy="216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CA6D74-ADF0-DE47-AFC4-6B18BE0AB4F2}"/>
              </a:ext>
            </a:extLst>
          </p:cNvPr>
          <p:cNvCxnSpPr/>
          <p:nvPr/>
        </p:nvCxnSpPr>
        <p:spPr>
          <a:xfrm>
            <a:off x="3080917" y="4664249"/>
            <a:ext cx="30623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96C315-809A-4B41-AC23-3BA6209E305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143295" y="4664249"/>
            <a:ext cx="1" cy="233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1D7B8-2793-B14B-9545-D29B4F8BFE1E}"/>
              </a:ext>
            </a:extLst>
          </p:cNvPr>
          <p:cNvCxnSpPr/>
          <p:nvPr/>
        </p:nvCxnSpPr>
        <p:spPr>
          <a:xfrm flipH="1">
            <a:off x="1423250" y="4664249"/>
            <a:ext cx="16576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E398B8D-0173-9748-94B7-1E6C85208C05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65542" y="2705906"/>
            <a:ext cx="3307579" cy="60911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E56DD70-8CED-154E-884B-00A881A46734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1402700" y="204523"/>
            <a:ext cx="4015812" cy="5370788"/>
          </a:xfrm>
          <a:prstGeom prst="bentConnector4">
            <a:avLst>
              <a:gd name="adj1" fmla="val 3708"/>
              <a:gd name="adj2" fmla="val 99826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260EE8E-2D6A-8849-8C07-72E55DD3AC2E}"/>
              </a:ext>
            </a:extLst>
          </p:cNvPr>
          <p:cNvCxnSpPr>
            <a:cxnSpLocks/>
          </p:cNvCxnSpPr>
          <p:nvPr/>
        </p:nvCxnSpPr>
        <p:spPr>
          <a:xfrm>
            <a:off x="714848" y="877853"/>
            <a:ext cx="2331831" cy="111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2C89F73-1088-A84D-BF7F-4270F7C5AA6A}"/>
              </a:ext>
            </a:extLst>
          </p:cNvPr>
          <p:cNvCxnSpPr>
            <a:cxnSpLocks/>
          </p:cNvCxnSpPr>
          <p:nvPr/>
        </p:nvCxnSpPr>
        <p:spPr>
          <a:xfrm>
            <a:off x="3075170" y="877853"/>
            <a:ext cx="0" cy="22672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012C4D9-6CFF-DF43-9E01-954290FA1594}"/>
              </a:ext>
            </a:extLst>
          </p:cNvPr>
          <p:cNvSpPr/>
          <p:nvPr/>
        </p:nvSpPr>
        <p:spPr>
          <a:xfrm>
            <a:off x="2032070" y="2527954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Multipl.</a:t>
            </a:r>
          </a:p>
          <a:p>
            <a:pPr algn="ctr"/>
            <a:r>
              <a:rPr lang="en-ES" sz="1000" dirty="0"/>
              <a:t>(16 muls, 4 sums)</a:t>
            </a:r>
            <a:endParaRPr lang="en-E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0E1DD56-54FB-B349-8F14-B217454E50C0}"/>
              </a:ext>
            </a:extLst>
          </p:cNvPr>
          <p:cNvCxnSpPr>
            <a:cxnSpLocks/>
          </p:cNvCxnSpPr>
          <p:nvPr/>
        </p:nvCxnSpPr>
        <p:spPr>
          <a:xfrm>
            <a:off x="3080917" y="2378953"/>
            <a:ext cx="0" cy="149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FE7BE4-CF8E-0945-BA0C-381696E766EB}"/>
              </a:ext>
            </a:extLst>
          </p:cNvPr>
          <p:cNvSpPr/>
          <p:nvPr/>
        </p:nvSpPr>
        <p:spPr>
          <a:xfrm>
            <a:off x="2051473" y="3293315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Galinois’ check</a:t>
            </a:r>
          </a:p>
          <a:p>
            <a:pPr algn="ctr"/>
            <a:r>
              <a:rPr lang="en-ES" sz="1000" dirty="0"/>
              <a:t>(…)</a:t>
            </a:r>
            <a:endParaRPr lang="en-ES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6CB596C-ABC3-2A4C-8AE6-A22AD3CA6F22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080917" y="3022413"/>
            <a:ext cx="1134" cy="270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19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AF9F-5763-674E-AA8E-E63D1A8B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149"/>
            <a:ext cx="10668000" cy="1524000"/>
          </a:xfrm>
        </p:spPr>
        <p:txBody>
          <a:bodyPr/>
          <a:lstStyle/>
          <a:p>
            <a:r>
              <a:rPr lang="en-ES" dirty="0"/>
              <a:t>Extra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7A9-B081-5849-98EE-C17F5B22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28057"/>
            <a:ext cx="10668000" cy="477665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ES" dirty="0"/>
              <a:t>The ASIC schematic is divided into two parts since the key generation process and the encryption of the data can be done in parallel. </a:t>
            </a:r>
          </a:p>
          <a:p>
            <a:pPr marL="514350" indent="-514350">
              <a:buAutoNum type="arabicPeriod"/>
            </a:pPr>
            <a:r>
              <a:rPr lang="en-ES" dirty="0"/>
              <a:t>Since the shifters are used simultaneously and in different directions (sidewards vs upwards),  I decided to implement two modules</a:t>
            </a:r>
          </a:p>
          <a:p>
            <a:pPr marL="514350" indent="-514350">
              <a:buAutoNum type="arabicPeriod"/>
            </a:pPr>
            <a:r>
              <a:rPr lang="en-ES" dirty="0"/>
              <a:t>Problem: Galinois’ multiplication</a:t>
            </a:r>
          </a:p>
          <a:p>
            <a:pPr marL="514350" indent="-514350">
              <a:buAutoNum type="arabicPeriod"/>
            </a:pPr>
            <a:r>
              <a:rPr lang="en-ES" dirty="0"/>
              <a:t>Further investigation should be carried in order to merge the data extracted from the AES’ code and the gates/schematic that will be implemented in the ASIC.</a:t>
            </a:r>
          </a:p>
          <a:p>
            <a:pPr marL="514350" indent="-514350">
              <a:buAutoNum type="arabicPeriod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78853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C67CB-771A-5342-8C14-D117C3AB5606}"/>
              </a:ext>
            </a:extLst>
          </p:cNvPr>
          <p:cNvSpPr/>
          <p:nvPr/>
        </p:nvSpPr>
        <p:spPr>
          <a:xfrm>
            <a:off x="520262" y="862910"/>
            <a:ext cx="11151475" cy="3148446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A3C1A2C-10B6-5040-AA6B-8C7376671714}"/>
              </a:ext>
            </a:extLst>
          </p:cNvPr>
          <p:cNvSpPr/>
          <p:nvPr/>
        </p:nvSpPr>
        <p:spPr>
          <a:xfrm>
            <a:off x="11286514" y="5761361"/>
            <a:ext cx="134570" cy="137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B46ED-694D-7246-BE3A-E17908E6F2AB}"/>
              </a:ext>
            </a:extLst>
          </p:cNvPr>
          <p:cNvSpPr/>
          <p:nvPr/>
        </p:nvSpPr>
        <p:spPr>
          <a:xfrm>
            <a:off x="1472240" y="1528400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590465CE-C4E0-2F4C-9BCD-F4E545D5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79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(enc, submódul)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0A33FE-4E07-034B-8F63-ED25553B916E}"/>
              </a:ext>
            </a:extLst>
          </p:cNvPr>
          <p:cNvSpPr/>
          <p:nvPr/>
        </p:nvSpPr>
        <p:spPr>
          <a:xfrm>
            <a:off x="1469297" y="1879375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65AEC-63FB-5A4E-A9BB-ED3FBDBC04BF}"/>
              </a:ext>
            </a:extLst>
          </p:cNvPr>
          <p:cNvSpPr/>
          <p:nvPr/>
        </p:nvSpPr>
        <p:spPr>
          <a:xfrm>
            <a:off x="1345035" y="1430950"/>
            <a:ext cx="2122414" cy="87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12C2D-3218-B14C-84FE-F63EDE9C59E4}"/>
              </a:ext>
            </a:extLst>
          </p:cNvPr>
          <p:cNvSpPr txBox="1"/>
          <p:nvPr/>
        </p:nvSpPr>
        <p:spPr>
          <a:xfrm>
            <a:off x="2473026" y="2279743"/>
            <a:ext cx="110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C</a:t>
            </a:r>
            <a:r>
              <a:rPr lang="en-ES" sz="900" dirty="0">
                <a:solidFill>
                  <a:srgbClr val="002060"/>
                </a:solidFill>
              </a:rPr>
              <a:t>omp_mul_2to1.sv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7CC5CE-DB5E-6D46-89FF-C5C0B23C7693}"/>
              </a:ext>
            </a:extLst>
          </p:cNvPr>
          <p:cNvSpPr/>
          <p:nvPr/>
        </p:nvSpPr>
        <p:spPr>
          <a:xfrm>
            <a:off x="1463364" y="2630718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D495C8-FA59-BB45-81A0-85181F87FBA3}"/>
              </a:ext>
            </a:extLst>
          </p:cNvPr>
          <p:cNvSpPr/>
          <p:nvPr/>
        </p:nvSpPr>
        <p:spPr>
          <a:xfrm>
            <a:off x="3898057" y="1528400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122F6-855F-2F4F-A088-B2DFC54D7EF1}"/>
              </a:ext>
            </a:extLst>
          </p:cNvPr>
          <p:cNvSpPr/>
          <p:nvPr/>
        </p:nvSpPr>
        <p:spPr>
          <a:xfrm>
            <a:off x="3895114" y="1879375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DF952C-F562-974D-9252-8982753A95F8}"/>
              </a:ext>
            </a:extLst>
          </p:cNvPr>
          <p:cNvSpPr/>
          <p:nvPr/>
        </p:nvSpPr>
        <p:spPr>
          <a:xfrm>
            <a:off x="3770852" y="1430950"/>
            <a:ext cx="2122414" cy="87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C9B374-072B-F843-AAA7-3309F823F790}"/>
              </a:ext>
            </a:extLst>
          </p:cNvPr>
          <p:cNvSpPr/>
          <p:nvPr/>
        </p:nvSpPr>
        <p:spPr>
          <a:xfrm>
            <a:off x="3889181" y="2630718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FB71E6-2B70-C142-A4B5-531B4C3BABAF}"/>
              </a:ext>
            </a:extLst>
          </p:cNvPr>
          <p:cNvSpPr/>
          <p:nvPr/>
        </p:nvSpPr>
        <p:spPr>
          <a:xfrm>
            <a:off x="6323874" y="1528400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F148D99-0B31-E944-9E2F-C22581159FE3}"/>
              </a:ext>
            </a:extLst>
          </p:cNvPr>
          <p:cNvCxnSpPr>
            <a:cxnSpLocks/>
          </p:cNvCxnSpPr>
          <p:nvPr/>
        </p:nvCxnSpPr>
        <p:spPr>
          <a:xfrm flipV="1">
            <a:off x="6095999" y="3780525"/>
            <a:ext cx="1" cy="329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887CF7F-E934-594E-953D-477207F6C9CB}"/>
              </a:ext>
            </a:extLst>
          </p:cNvPr>
          <p:cNvSpPr/>
          <p:nvPr/>
        </p:nvSpPr>
        <p:spPr>
          <a:xfrm>
            <a:off x="6320931" y="1879375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BA2E4A-C4EF-7547-9367-643DBFE5D218}"/>
              </a:ext>
            </a:extLst>
          </p:cNvPr>
          <p:cNvSpPr/>
          <p:nvPr/>
        </p:nvSpPr>
        <p:spPr>
          <a:xfrm>
            <a:off x="6196669" y="1430950"/>
            <a:ext cx="2122414" cy="87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112E66-C7C1-624C-BE28-FA1910081692}"/>
              </a:ext>
            </a:extLst>
          </p:cNvPr>
          <p:cNvSpPr/>
          <p:nvPr/>
        </p:nvSpPr>
        <p:spPr>
          <a:xfrm>
            <a:off x="6314998" y="2630718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188C08-2326-1F41-9652-B44082E06648}"/>
              </a:ext>
            </a:extLst>
          </p:cNvPr>
          <p:cNvSpPr/>
          <p:nvPr/>
        </p:nvSpPr>
        <p:spPr>
          <a:xfrm>
            <a:off x="8749691" y="1534696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B150BD-4EB3-DF41-A9B8-23AEA98656C2}"/>
              </a:ext>
            </a:extLst>
          </p:cNvPr>
          <p:cNvSpPr/>
          <p:nvPr/>
        </p:nvSpPr>
        <p:spPr>
          <a:xfrm>
            <a:off x="8746748" y="1885671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 number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4DD841-328A-B64B-A630-835FE7DE8683}"/>
              </a:ext>
            </a:extLst>
          </p:cNvPr>
          <p:cNvSpPr/>
          <p:nvPr/>
        </p:nvSpPr>
        <p:spPr>
          <a:xfrm>
            <a:off x="8622486" y="1437246"/>
            <a:ext cx="2122414" cy="87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2C1510-440E-5B44-8565-BA0A3106096C}"/>
              </a:ext>
            </a:extLst>
          </p:cNvPr>
          <p:cNvSpPr/>
          <p:nvPr/>
        </p:nvSpPr>
        <p:spPr>
          <a:xfrm>
            <a:off x="8740815" y="2637014"/>
            <a:ext cx="1885755" cy="279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BD1F88-0AA7-A246-A5B7-76690C813A6B}"/>
              </a:ext>
            </a:extLst>
          </p:cNvPr>
          <p:cNvCxnSpPr>
            <a:cxnSpLocks/>
            <a:stCxn id="48" idx="0"/>
            <a:endCxn id="2" idx="2"/>
          </p:cNvCxnSpPr>
          <p:nvPr/>
        </p:nvCxnSpPr>
        <p:spPr>
          <a:xfrm flipV="1">
            <a:off x="2406242" y="2301020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B476D6-0B36-4749-98DC-2E5EB90748E6}"/>
              </a:ext>
            </a:extLst>
          </p:cNvPr>
          <p:cNvCxnSpPr>
            <a:cxnSpLocks/>
          </p:cNvCxnSpPr>
          <p:nvPr/>
        </p:nvCxnSpPr>
        <p:spPr>
          <a:xfrm flipV="1">
            <a:off x="4840934" y="2287942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DEAFD99-0A53-7E42-8D09-70C569BAF996}"/>
              </a:ext>
            </a:extLst>
          </p:cNvPr>
          <p:cNvCxnSpPr>
            <a:cxnSpLocks/>
          </p:cNvCxnSpPr>
          <p:nvPr/>
        </p:nvCxnSpPr>
        <p:spPr>
          <a:xfrm flipV="1">
            <a:off x="7242495" y="2294933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2CA5C35-A4E1-0E49-B452-97629C559CF9}"/>
              </a:ext>
            </a:extLst>
          </p:cNvPr>
          <p:cNvCxnSpPr>
            <a:cxnSpLocks/>
          </p:cNvCxnSpPr>
          <p:nvPr/>
        </p:nvCxnSpPr>
        <p:spPr>
          <a:xfrm flipV="1">
            <a:off x="9703753" y="2313109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9CD2899-8ADE-5047-9B30-E2CB4D284A6B}"/>
              </a:ext>
            </a:extLst>
          </p:cNvPr>
          <p:cNvSpPr/>
          <p:nvPr/>
        </p:nvSpPr>
        <p:spPr>
          <a:xfrm>
            <a:off x="2734811" y="3402376"/>
            <a:ext cx="7563171" cy="2129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2292FFD-A827-FF41-80DD-3EBB20864A2E}"/>
              </a:ext>
            </a:extLst>
          </p:cNvPr>
          <p:cNvCxnSpPr>
            <a:cxnSpLocks/>
            <a:stCxn id="48" idx="2"/>
            <a:endCxn id="79" idx="0"/>
          </p:cNvCxnSpPr>
          <p:nvPr/>
        </p:nvCxnSpPr>
        <p:spPr>
          <a:xfrm rot="16200000" flipH="1">
            <a:off x="4215484" y="1101462"/>
            <a:ext cx="491671" cy="411015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6169D5F-A9DF-284C-8B59-5A0679DF25FC}"/>
              </a:ext>
            </a:extLst>
          </p:cNvPr>
          <p:cNvCxnSpPr>
            <a:cxnSpLocks/>
            <a:stCxn id="74" idx="2"/>
          </p:cNvCxnSpPr>
          <p:nvPr/>
        </p:nvCxnSpPr>
        <p:spPr>
          <a:xfrm rot="5400000">
            <a:off x="7770077" y="1242923"/>
            <a:ext cx="239539" cy="3587694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577F51-3801-0D4F-8C7E-A2A1D927324F}"/>
              </a:ext>
            </a:extLst>
          </p:cNvPr>
          <p:cNvCxnSpPr>
            <a:cxnSpLocks/>
          </p:cNvCxnSpPr>
          <p:nvPr/>
        </p:nvCxnSpPr>
        <p:spPr>
          <a:xfrm flipV="1">
            <a:off x="7235990" y="2910704"/>
            <a:ext cx="0" cy="245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78D1189-F6FC-2A48-8B77-23CA90B31326}"/>
              </a:ext>
            </a:extLst>
          </p:cNvPr>
          <p:cNvCxnSpPr>
            <a:cxnSpLocks/>
          </p:cNvCxnSpPr>
          <p:nvPr/>
        </p:nvCxnSpPr>
        <p:spPr>
          <a:xfrm flipV="1">
            <a:off x="4832058" y="2910704"/>
            <a:ext cx="0" cy="245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C61F7E7-2F26-F945-AFCB-A46A406832A3}"/>
              </a:ext>
            </a:extLst>
          </p:cNvPr>
          <p:cNvSpPr/>
          <p:nvPr/>
        </p:nvSpPr>
        <p:spPr>
          <a:xfrm>
            <a:off x="1345034" y="2573119"/>
            <a:ext cx="9399865" cy="1199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2AFA51-48ED-8443-90B5-FD8BB10B26B8}"/>
              </a:ext>
            </a:extLst>
          </p:cNvPr>
          <p:cNvSpPr txBox="1"/>
          <p:nvPr/>
        </p:nvSpPr>
        <p:spPr>
          <a:xfrm>
            <a:off x="9635825" y="3780524"/>
            <a:ext cx="110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C</a:t>
            </a:r>
            <a:r>
              <a:rPr lang="en-ES" sz="900" dirty="0">
                <a:solidFill>
                  <a:srgbClr val="002060"/>
                </a:solidFill>
              </a:rPr>
              <a:t>omp_sum_4to1.sv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73D963-780D-5947-9ABA-BE986E21A34E}"/>
              </a:ext>
            </a:extLst>
          </p:cNvPr>
          <p:cNvSpPr/>
          <p:nvPr/>
        </p:nvSpPr>
        <p:spPr>
          <a:xfrm flipH="1">
            <a:off x="2252083" y="3403534"/>
            <a:ext cx="320181" cy="2129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34643A-F560-C340-A18B-078B8FB288FF}"/>
              </a:ext>
            </a:extLst>
          </p:cNvPr>
          <p:cNvCxnSpPr>
            <a:cxnSpLocks/>
          </p:cNvCxnSpPr>
          <p:nvPr/>
        </p:nvCxnSpPr>
        <p:spPr>
          <a:xfrm flipV="1">
            <a:off x="2406728" y="3156540"/>
            <a:ext cx="0" cy="245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99E9309-F948-BE44-ADCE-4C577694AF1E}"/>
              </a:ext>
            </a:extLst>
          </p:cNvPr>
          <p:cNvCxnSpPr>
            <a:cxnSpLocks/>
          </p:cNvCxnSpPr>
          <p:nvPr/>
        </p:nvCxnSpPr>
        <p:spPr>
          <a:xfrm flipV="1">
            <a:off x="2088859" y="1101252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73AD85F-53D8-1441-971C-84E82443D1BF}"/>
              </a:ext>
            </a:extLst>
          </p:cNvPr>
          <p:cNvCxnSpPr>
            <a:cxnSpLocks/>
          </p:cNvCxnSpPr>
          <p:nvPr/>
        </p:nvCxnSpPr>
        <p:spPr>
          <a:xfrm flipV="1">
            <a:off x="2643930" y="1101252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CFE549-6AC8-3C4B-A0C4-2B1EA589B737}"/>
              </a:ext>
            </a:extLst>
          </p:cNvPr>
          <p:cNvCxnSpPr/>
          <p:nvPr/>
        </p:nvCxnSpPr>
        <p:spPr>
          <a:xfrm flipV="1">
            <a:off x="2013358" y="1166070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4B6F54-1080-0943-9AF8-AA721375E61B}"/>
              </a:ext>
            </a:extLst>
          </p:cNvPr>
          <p:cNvCxnSpPr/>
          <p:nvPr/>
        </p:nvCxnSpPr>
        <p:spPr>
          <a:xfrm flipV="1">
            <a:off x="2575420" y="1158127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8B92562-79FE-4148-A39B-473AEA7F72DE}"/>
              </a:ext>
            </a:extLst>
          </p:cNvPr>
          <p:cNvSpPr txBox="1"/>
          <p:nvPr/>
        </p:nvSpPr>
        <p:spPr>
          <a:xfrm>
            <a:off x="2081351" y="960803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8D0FAA-D9FB-3A4E-9757-F65BFBA96353}"/>
              </a:ext>
            </a:extLst>
          </p:cNvPr>
          <p:cNvSpPr txBox="1"/>
          <p:nvPr/>
        </p:nvSpPr>
        <p:spPr>
          <a:xfrm>
            <a:off x="2686756" y="961888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886F8BA-6E27-FF43-AC0B-E0645DAB4748}"/>
              </a:ext>
            </a:extLst>
          </p:cNvPr>
          <p:cNvCxnSpPr>
            <a:cxnSpLocks/>
          </p:cNvCxnSpPr>
          <p:nvPr/>
        </p:nvCxnSpPr>
        <p:spPr>
          <a:xfrm flipV="1">
            <a:off x="4531453" y="1084177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0D84D1C-73D2-5440-AB18-71E0F81B4B9C}"/>
              </a:ext>
            </a:extLst>
          </p:cNvPr>
          <p:cNvCxnSpPr>
            <a:cxnSpLocks/>
          </p:cNvCxnSpPr>
          <p:nvPr/>
        </p:nvCxnSpPr>
        <p:spPr>
          <a:xfrm flipV="1">
            <a:off x="5086524" y="1084177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ECAA58C-8216-5F46-B987-73A1A6A0E4AD}"/>
              </a:ext>
            </a:extLst>
          </p:cNvPr>
          <p:cNvCxnSpPr/>
          <p:nvPr/>
        </p:nvCxnSpPr>
        <p:spPr>
          <a:xfrm flipV="1">
            <a:off x="4455952" y="1148995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A059D6E-B0C9-3C46-971C-64365ED7FBFD}"/>
              </a:ext>
            </a:extLst>
          </p:cNvPr>
          <p:cNvCxnSpPr/>
          <p:nvPr/>
        </p:nvCxnSpPr>
        <p:spPr>
          <a:xfrm flipV="1">
            <a:off x="5018014" y="1141052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CAB35C0-1B8B-BE4C-A399-BAFD64FB3ED8}"/>
              </a:ext>
            </a:extLst>
          </p:cNvPr>
          <p:cNvSpPr txBox="1"/>
          <p:nvPr/>
        </p:nvSpPr>
        <p:spPr>
          <a:xfrm>
            <a:off x="4523945" y="943728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3975CB-FA0F-914E-870D-EDB395740C5D}"/>
              </a:ext>
            </a:extLst>
          </p:cNvPr>
          <p:cNvSpPr txBox="1"/>
          <p:nvPr/>
        </p:nvSpPr>
        <p:spPr>
          <a:xfrm>
            <a:off x="5129350" y="944813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477CDF8-35D5-2A45-9966-6833BBD979F1}"/>
              </a:ext>
            </a:extLst>
          </p:cNvPr>
          <p:cNvCxnSpPr>
            <a:cxnSpLocks/>
          </p:cNvCxnSpPr>
          <p:nvPr/>
        </p:nvCxnSpPr>
        <p:spPr>
          <a:xfrm flipV="1">
            <a:off x="6914215" y="1113073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F5BE177-72E7-684F-9AA0-43A209F2DA82}"/>
              </a:ext>
            </a:extLst>
          </p:cNvPr>
          <p:cNvCxnSpPr>
            <a:cxnSpLocks/>
          </p:cNvCxnSpPr>
          <p:nvPr/>
        </p:nvCxnSpPr>
        <p:spPr>
          <a:xfrm flipV="1">
            <a:off x="7469286" y="1113073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4AEBEEA-2946-BB49-AA5E-077DABCC091A}"/>
              </a:ext>
            </a:extLst>
          </p:cNvPr>
          <p:cNvCxnSpPr/>
          <p:nvPr/>
        </p:nvCxnSpPr>
        <p:spPr>
          <a:xfrm flipV="1">
            <a:off x="6838714" y="1177891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3F2280E-A886-5C40-8AED-D557A1DD4FBA}"/>
              </a:ext>
            </a:extLst>
          </p:cNvPr>
          <p:cNvCxnSpPr/>
          <p:nvPr/>
        </p:nvCxnSpPr>
        <p:spPr>
          <a:xfrm flipV="1">
            <a:off x="7400776" y="1169948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FE63A9E-AECE-5D49-9A34-E28055022F79}"/>
              </a:ext>
            </a:extLst>
          </p:cNvPr>
          <p:cNvSpPr txBox="1"/>
          <p:nvPr/>
        </p:nvSpPr>
        <p:spPr>
          <a:xfrm>
            <a:off x="6906707" y="972624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487C7A-0F0F-4646-BFC1-BEDE04C8FF28}"/>
              </a:ext>
            </a:extLst>
          </p:cNvPr>
          <p:cNvSpPr txBox="1"/>
          <p:nvPr/>
        </p:nvSpPr>
        <p:spPr>
          <a:xfrm>
            <a:off x="7512112" y="973709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25B251-7644-C947-B8DF-6D5D77D6DD1F}"/>
              </a:ext>
            </a:extLst>
          </p:cNvPr>
          <p:cNvCxnSpPr>
            <a:cxnSpLocks/>
          </p:cNvCxnSpPr>
          <p:nvPr/>
        </p:nvCxnSpPr>
        <p:spPr>
          <a:xfrm flipV="1">
            <a:off x="9433078" y="1103906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12B3DEB-3948-D046-BE43-F95A334B935C}"/>
              </a:ext>
            </a:extLst>
          </p:cNvPr>
          <p:cNvCxnSpPr>
            <a:cxnSpLocks/>
          </p:cNvCxnSpPr>
          <p:nvPr/>
        </p:nvCxnSpPr>
        <p:spPr>
          <a:xfrm flipV="1">
            <a:off x="9988149" y="1103906"/>
            <a:ext cx="0" cy="329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24AC291-2706-C549-A686-0E15F6341B32}"/>
              </a:ext>
            </a:extLst>
          </p:cNvPr>
          <p:cNvCxnSpPr/>
          <p:nvPr/>
        </p:nvCxnSpPr>
        <p:spPr>
          <a:xfrm flipV="1">
            <a:off x="9357577" y="1168724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72FBA00-F591-A74B-95B8-073B5BBCCC5B}"/>
              </a:ext>
            </a:extLst>
          </p:cNvPr>
          <p:cNvCxnSpPr/>
          <p:nvPr/>
        </p:nvCxnSpPr>
        <p:spPr>
          <a:xfrm flipV="1">
            <a:off x="9919639" y="1160781"/>
            <a:ext cx="159391" cy="1677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8C28E67-B198-5442-A8BE-2FC0119020EA}"/>
              </a:ext>
            </a:extLst>
          </p:cNvPr>
          <p:cNvSpPr txBox="1"/>
          <p:nvPr/>
        </p:nvSpPr>
        <p:spPr>
          <a:xfrm>
            <a:off x="9425570" y="963457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F4919B-E9E4-4645-B035-21839959F0DF}"/>
              </a:ext>
            </a:extLst>
          </p:cNvPr>
          <p:cNvSpPr txBox="1"/>
          <p:nvPr/>
        </p:nvSpPr>
        <p:spPr>
          <a:xfrm>
            <a:off x="10030975" y="964542"/>
            <a:ext cx="23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8</a:t>
            </a:r>
            <a:endParaRPr lang="en-ES" sz="900" dirty="0">
              <a:solidFill>
                <a:srgbClr val="00206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9928D6-0DE6-7A4B-91A3-99E03298DAE3}"/>
              </a:ext>
            </a:extLst>
          </p:cNvPr>
          <p:cNvSpPr/>
          <p:nvPr/>
        </p:nvSpPr>
        <p:spPr>
          <a:xfrm>
            <a:off x="2314480" y="4078988"/>
            <a:ext cx="7563171" cy="2129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16-bit number</a:t>
            </a:r>
          </a:p>
        </p:txBody>
      </p:sp>
    </p:spTree>
    <p:extLst>
      <p:ext uri="{BB962C8B-B14F-4D97-AF65-F5344CB8AC3E}">
        <p14:creationId xmlns:p14="http://schemas.microsoft.com/office/powerpoint/2010/main" val="25020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C3C1279F-4399-A749-BC61-A0C0D03186DC}"/>
              </a:ext>
            </a:extLst>
          </p:cNvPr>
          <p:cNvGrpSpPr/>
          <p:nvPr/>
        </p:nvGrpSpPr>
        <p:grpSpPr>
          <a:xfrm>
            <a:off x="115081" y="1330635"/>
            <a:ext cx="12076919" cy="3535654"/>
            <a:chOff x="115080" y="563380"/>
            <a:chExt cx="12076919" cy="35356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DA59ACF-F739-E649-BAE9-B6FE3EE7823E}"/>
                </a:ext>
              </a:extLst>
            </p:cNvPr>
            <p:cNvSpPr/>
            <p:nvPr/>
          </p:nvSpPr>
          <p:spPr>
            <a:xfrm>
              <a:off x="115080" y="563380"/>
              <a:ext cx="12076919" cy="3535654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E75E5-923A-DB45-AB6E-0751E79E12D8}"/>
                </a:ext>
              </a:extLst>
            </p:cNvPr>
            <p:cNvSpPr/>
            <p:nvPr/>
          </p:nvSpPr>
          <p:spPr>
            <a:xfrm>
              <a:off x="241738" y="1019503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79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3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3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276C6B-4911-C141-B3C1-92CAEB9625B5}"/>
                </a:ext>
              </a:extLst>
            </p:cNvPr>
            <p:cNvSpPr/>
            <p:nvPr/>
          </p:nvSpPr>
          <p:spPr>
            <a:xfrm>
              <a:off x="519069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0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5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4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1B0254-9C49-E642-AE79-30BA20B08A1B}"/>
                </a:ext>
              </a:extLst>
            </p:cNvPr>
            <p:cNvSpPr/>
            <p:nvPr/>
          </p:nvSpPr>
          <p:spPr>
            <a:xfrm>
              <a:off x="1232410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1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DDE3BB-6CDD-4C42-96EA-0F47B0612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1352" y="2629195"/>
              <a:ext cx="0" cy="1815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6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5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E35993-0BCF-EC48-9455-2D3D29264DC4}"/>
                </a:ext>
              </a:extLst>
            </p:cNvPr>
            <p:cNvSpPr/>
            <p:nvPr/>
          </p:nvSpPr>
          <p:spPr>
            <a:xfrm>
              <a:off x="1945751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3" y="139013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7" y="1583776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6" y="1336373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B0CA52-B107-E441-85AD-D9643B82889D}"/>
                </a:ext>
              </a:extLst>
            </p:cNvPr>
            <p:cNvSpPr/>
            <p:nvPr/>
          </p:nvSpPr>
          <p:spPr>
            <a:xfrm>
              <a:off x="2659092" y="1998303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E7A281-8099-314E-A003-8721849687DF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796334" y="181293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8A430D-360E-4B4B-83C0-AB1B752E4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2285" y="180571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648C4-CC49-694A-A46C-AB9474BCA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493" y="180957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0F33BB-01C1-3541-9DE3-2DACCD7B8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2256" y="18196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6DB3F-BF62-B243-B567-E69401D30D71}"/>
                </a:ext>
              </a:extLst>
            </p:cNvPr>
            <p:cNvSpPr/>
            <p:nvPr/>
          </p:nvSpPr>
          <p:spPr>
            <a:xfrm>
              <a:off x="892953" y="2420565"/>
              <a:ext cx="2224043" cy="11750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B95FAB7-7179-894E-B30A-5AC4B6DD4B48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 rot="16200000" flipH="1">
              <a:off x="1265023" y="1680612"/>
              <a:ext cx="271262" cy="12086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8A68F4BA-FC1E-AA47-8C45-59C04D7FA6F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>
              <a:off x="2342776" y="1691352"/>
              <a:ext cx="132157" cy="1055005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48812B-E024-164C-B972-2ABBD4044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580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514BA4-54FF-4048-91DE-6F4A49A0C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74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C653BF-A4C6-A544-A431-6D0B05F3A820}"/>
                </a:ext>
              </a:extLst>
            </p:cNvPr>
            <p:cNvSpPr/>
            <p:nvPr/>
          </p:nvSpPr>
          <p:spPr>
            <a:xfrm>
              <a:off x="484272" y="1963051"/>
              <a:ext cx="2764146" cy="66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36E36E-FE67-7240-A169-598210DFE715}"/>
                </a:ext>
              </a:extLst>
            </p:cNvPr>
            <p:cNvSpPr/>
            <p:nvPr/>
          </p:nvSpPr>
          <p:spPr>
            <a:xfrm flipH="1">
              <a:off x="751001" y="2421204"/>
              <a:ext cx="94153" cy="11750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0998A9-D3D2-714B-8A9F-6D11B1B60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476" y="2284933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3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29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1" y="1186761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2" y="1182379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5" y="107351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2" y="107411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8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3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6" y="117734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7" y="117295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0" y="106409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7" y="106469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8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4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6" y="119328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8" y="118890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0" y="1080034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7" y="108063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1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6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59" y="118822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0" y="118384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3" y="107497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0" y="107557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A09F94-46C8-4A44-A21E-3D076FC5EA99}"/>
                </a:ext>
              </a:extLst>
            </p:cNvPr>
            <p:cNvSpPr/>
            <p:nvPr/>
          </p:nvSpPr>
          <p:spPr>
            <a:xfrm>
              <a:off x="769350" y="2793862"/>
              <a:ext cx="2224043" cy="11750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2239F62-728D-A54D-AB28-7B54417020E4}"/>
                </a:ext>
              </a:extLst>
            </p:cNvPr>
            <p:cNvSpPr/>
            <p:nvPr/>
          </p:nvSpPr>
          <p:spPr>
            <a:xfrm>
              <a:off x="4165806" y="1019502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4F3ED06-B6D1-1341-A2BD-CE07C4D7058A}"/>
                </a:ext>
              </a:extLst>
            </p:cNvPr>
            <p:cNvSpPr/>
            <p:nvPr/>
          </p:nvSpPr>
          <p:spPr>
            <a:xfrm>
              <a:off x="8671034" y="1047479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8583643-6977-C845-992F-99C35A500206}"/>
                </a:ext>
              </a:extLst>
            </p:cNvPr>
            <p:cNvSpPr txBox="1"/>
            <p:nvPr/>
          </p:nvSpPr>
          <p:spPr>
            <a:xfrm>
              <a:off x="7788569" y="2184126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4000" dirty="0">
                  <a:solidFill>
                    <a:srgbClr val="4C6ACB"/>
                  </a:solidFill>
                </a:rPr>
                <a:t>…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5435C0E-4F35-274F-845C-9F5C33DA15CF}"/>
                </a:ext>
              </a:extLst>
            </p:cNvPr>
            <p:cNvSpPr txBox="1"/>
            <p:nvPr/>
          </p:nvSpPr>
          <p:spPr>
            <a:xfrm>
              <a:off x="3272619" y="59138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CE36CD0-8199-3146-B6A8-83F2E11BDC53}"/>
                </a:ext>
              </a:extLst>
            </p:cNvPr>
            <p:cNvSpPr txBox="1"/>
            <p:nvPr/>
          </p:nvSpPr>
          <p:spPr>
            <a:xfrm>
              <a:off x="7130524" y="63563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5FECC7-F852-6547-8F4F-1955D15A3E16}"/>
                </a:ext>
              </a:extLst>
            </p:cNvPr>
            <p:cNvSpPr txBox="1"/>
            <p:nvPr/>
          </p:nvSpPr>
          <p:spPr>
            <a:xfrm>
              <a:off x="11460461" y="64586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16</a:t>
              </a: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(enc)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563530-B410-394E-B895-7E5283D13513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881353" y="3678621"/>
            <a:ext cx="20" cy="164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C1D1C4E-DF34-7048-BC88-D34EF4DDBD8A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805421" y="3523802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41BAA8-44B3-8140-B0DF-8BBF8F063984}"/>
              </a:ext>
            </a:extLst>
          </p:cNvPr>
          <p:cNvCxnSpPr>
            <a:cxnSpLocks/>
          </p:cNvCxnSpPr>
          <p:nvPr/>
        </p:nvCxnSpPr>
        <p:spPr>
          <a:xfrm flipV="1">
            <a:off x="10330126" y="3551779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7CFA2B4-C5BC-1341-AA63-2664D21F8D09}"/>
              </a:ext>
            </a:extLst>
          </p:cNvPr>
          <p:cNvSpPr/>
          <p:nvPr/>
        </p:nvSpPr>
        <p:spPr>
          <a:xfrm>
            <a:off x="815860" y="5322411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00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2CCBC66-2F87-8847-8AFE-7653FA4C8DE3}"/>
              </a:ext>
            </a:extLst>
          </p:cNvPr>
          <p:cNvSpPr/>
          <p:nvPr/>
        </p:nvSpPr>
        <p:spPr>
          <a:xfrm>
            <a:off x="4690124" y="5322410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01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6ACCCB-5E32-174D-A322-E3D0791EBA6A}"/>
              </a:ext>
            </a:extLst>
          </p:cNvPr>
          <p:cNvSpPr/>
          <p:nvPr/>
        </p:nvSpPr>
        <p:spPr>
          <a:xfrm>
            <a:off x="9254061" y="5342405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33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</p:spTree>
    <p:extLst>
      <p:ext uri="{BB962C8B-B14F-4D97-AF65-F5344CB8AC3E}">
        <p14:creationId xmlns:p14="http://schemas.microsoft.com/office/powerpoint/2010/main" val="8461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0E32-4339-514B-86A2-F5BCF5DC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</a:t>
            </a:r>
          </a:p>
        </p:txBody>
      </p:sp>
    </p:spTree>
    <p:extLst>
      <p:ext uri="{BB962C8B-B14F-4D97-AF65-F5344CB8AC3E}">
        <p14:creationId xmlns:p14="http://schemas.microsoft.com/office/powerpoint/2010/main" val="265319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2780A5F-A686-454E-A79C-2819FF0A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77" y="673360"/>
            <a:ext cx="8752045" cy="6184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Shifter (enc)</a:t>
            </a:r>
          </a:p>
        </p:txBody>
      </p:sp>
    </p:spTree>
    <p:extLst>
      <p:ext uri="{BB962C8B-B14F-4D97-AF65-F5344CB8AC3E}">
        <p14:creationId xmlns:p14="http://schemas.microsoft.com/office/powerpoint/2010/main" val="383332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427</Words>
  <Application>Microsoft Macintosh PowerPoint</Application>
  <PresentationFormat>Widescreen</PresentationFormat>
  <Paragraphs>185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ASIC design: approach 1</vt:lpstr>
      <vt:lpstr>AES algorithm’s steps</vt:lpstr>
      <vt:lpstr>PowerPoint Presentation</vt:lpstr>
      <vt:lpstr>PowerPoint Presentation</vt:lpstr>
      <vt:lpstr>Extra notes</vt:lpstr>
      <vt:lpstr>Multiplicator (enc, submódul)</vt:lpstr>
      <vt:lpstr>Multiplicator (enc)</vt:lpstr>
      <vt:lpstr>tb:</vt:lpstr>
      <vt:lpstr>Shifter (enc)</vt:lpstr>
      <vt:lpstr>tb: SUCCESSFUL</vt:lpstr>
      <vt:lpstr>Shifter (keygen)</vt:lpstr>
      <vt:lpstr>tb: SUCCESSFUL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ASIC design: approach 1</dc:title>
  <dc:creator>Adrià Carcan</dc:creator>
  <cp:lastModifiedBy>Adrià Carcan</cp:lastModifiedBy>
  <cp:revision>20</cp:revision>
  <dcterms:created xsi:type="dcterms:W3CDTF">2021-08-01T11:29:55Z</dcterms:created>
  <dcterms:modified xsi:type="dcterms:W3CDTF">2021-08-07T17:14:26Z</dcterms:modified>
</cp:coreProperties>
</file>