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2"/>
  </p:notesMasterIdLst>
  <p:sldIdLst>
    <p:sldId id="256" r:id="rId2"/>
    <p:sldId id="258" r:id="rId3"/>
    <p:sldId id="259" r:id="rId4"/>
    <p:sldId id="257" r:id="rId5"/>
    <p:sldId id="260" r:id="rId6"/>
    <p:sldId id="274" r:id="rId7"/>
    <p:sldId id="275" r:id="rId8"/>
    <p:sldId id="276" r:id="rId9"/>
    <p:sldId id="271" r:id="rId10"/>
    <p:sldId id="272" r:id="rId11"/>
    <p:sldId id="263" r:id="rId12"/>
    <p:sldId id="264" r:id="rId13"/>
    <p:sldId id="261" r:id="rId14"/>
    <p:sldId id="262" r:id="rId15"/>
    <p:sldId id="267" r:id="rId16"/>
    <p:sldId id="268" r:id="rId17"/>
    <p:sldId id="269" r:id="rId18"/>
    <p:sldId id="270" r:id="rId19"/>
    <p:sldId id="265" r:id="rId20"/>
    <p:sldId id="266" r:id="rId21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ACB"/>
    <a:srgbClr val="648ACB"/>
    <a:srgbClr val="712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6"/>
    <p:restoredTop sz="83129"/>
  </p:normalViewPr>
  <p:slideViewPr>
    <p:cSldViewPr snapToGrid="0" snapToObjects="1">
      <p:cViewPr varScale="1">
        <p:scale>
          <a:sx n="105" d="100"/>
          <a:sy n="105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78CC3-DFEA-A54D-97A6-ADF4A47AA041}" type="datetimeFigureOut">
              <a:rPr lang="en-ES" smtClean="0"/>
              <a:t>13/8/21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03F45-CC4C-8641-8D32-38B5EE8AEF6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4504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NOTE: Maybe the “Upward shift” step is only performed with the first column and we only perform and XOR with the rest of the key’s column (check </a:t>
            </a:r>
            <a:r>
              <a:rPr lang="en-GB" dirty="0"/>
              <a:t>https://</a:t>
            </a:r>
            <a:r>
              <a:rPr lang="en-GB" dirty="0" err="1"/>
              <a:t>towardsdatascience.com</a:t>
            </a:r>
            <a:r>
              <a:rPr lang="en-GB" dirty="0"/>
              <a:t>/aes-encryption-256-bit-a9ae49cde0b6 for more details). 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5270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Creating a ROM verilog: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https://</a:t>
            </a:r>
            <a:r>
              <a:rPr lang="en-GB" dirty="0" err="1"/>
              <a:t>vlsiworld-asic.blogspot.com</a:t>
            </a:r>
            <a:r>
              <a:rPr lang="en-GB" dirty="0"/>
              <a:t>/2012/02/</a:t>
            </a:r>
            <a:r>
              <a:rPr lang="en-GB" dirty="0" err="1"/>
              <a:t>verilog</a:t>
            </a:r>
            <a:r>
              <a:rPr lang="en-GB" dirty="0"/>
              <a:t>-code-for-ram-</a:t>
            </a:r>
            <a:r>
              <a:rPr lang="en-GB" dirty="0" err="1"/>
              <a:t>rom.html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https</a:t>
            </a:r>
            <a:r>
              <a:rPr lang="en-GB" dirty="0"/>
              <a:t>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Obijuan</a:t>
            </a:r>
            <a:r>
              <a:rPr lang="en-GB" dirty="0"/>
              <a:t>/open-</a:t>
            </a:r>
            <a:r>
              <a:rPr lang="en-GB" dirty="0" err="1"/>
              <a:t>fpga</a:t>
            </a:r>
            <a:r>
              <a:rPr lang="en-GB" dirty="0"/>
              <a:t>-</a:t>
            </a:r>
            <a:r>
              <a:rPr lang="en-GB" dirty="0" err="1"/>
              <a:t>verilog</a:t>
            </a:r>
            <a:r>
              <a:rPr lang="en-GB" dirty="0"/>
              <a:t>-tutorial/wiki/Cap%C3%ADtulo-26:-Memoria-ROM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7946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Creating a ROM verilog: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https://</a:t>
            </a:r>
            <a:r>
              <a:rPr lang="en-GB" dirty="0" err="1"/>
              <a:t>vlsiworld-asic.blogspot.com</a:t>
            </a:r>
            <a:r>
              <a:rPr lang="en-GB" dirty="0"/>
              <a:t>/2012/02/</a:t>
            </a:r>
            <a:r>
              <a:rPr lang="en-GB" dirty="0" err="1"/>
              <a:t>verilog</a:t>
            </a:r>
            <a:r>
              <a:rPr lang="en-GB" dirty="0"/>
              <a:t>-code-for-ram-</a:t>
            </a:r>
            <a:r>
              <a:rPr lang="en-GB" dirty="0" err="1"/>
              <a:t>rom.html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https</a:t>
            </a:r>
            <a:r>
              <a:rPr lang="en-GB" dirty="0"/>
              <a:t>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Obijuan</a:t>
            </a:r>
            <a:r>
              <a:rPr lang="en-GB" dirty="0"/>
              <a:t>/open-</a:t>
            </a:r>
            <a:r>
              <a:rPr lang="en-GB" dirty="0" err="1"/>
              <a:t>fpga</a:t>
            </a:r>
            <a:r>
              <a:rPr lang="en-GB" dirty="0"/>
              <a:t>-</a:t>
            </a:r>
            <a:r>
              <a:rPr lang="en-GB" dirty="0" err="1"/>
              <a:t>verilog</a:t>
            </a:r>
            <a:r>
              <a:rPr lang="en-GB" dirty="0"/>
              <a:t>-tutorial/wiki/Cap%C3%ADtulo-26:-Memoria-ROM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2158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Doubt 1: The output for the XOR modules, having an input of two 8-bit numbers, will be 8-bit or 16-bit?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8472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Website for manual verification: </a:t>
            </a:r>
            <a:r>
              <a:rPr lang="en-GB" dirty="0"/>
              <a:t>https://</a:t>
            </a:r>
            <a:r>
              <a:rPr lang="en-GB" dirty="0" err="1"/>
              <a:t>xor.pw</a:t>
            </a:r>
            <a:r>
              <a:rPr lang="en-GB" dirty="0"/>
              <a:t>/#</a:t>
            </a:r>
          </a:p>
          <a:p>
            <a:r>
              <a:rPr lang="en-GB" dirty="0"/>
              <a:t>Hexadecimal to decimal conversion and vice versa: https://</a:t>
            </a:r>
            <a:r>
              <a:rPr lang="en-GB" dirty="0" err="1"/>
              <a:t>www.rapidtables.com</a:t>
            </a:r>
            <a:r>
              <a:rPr lang="en-GB" dirty="0"/>
              <a:t>/convert/number/hex-to-</a:t>
            </a:r>
            <a:r>
              <a:rPr lang="en-GB" dirty="0" err="1"/>
              <a:t>decimal.html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4762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5873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05E0-FBA3-BC4B-B941-E8758193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0ACFF-C54A-4A40-8574-0E61BB98D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591D-BBC5-A444-96D7-48CA3C8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AD17-8539-6B46-BE81-E1B376AB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AA92-A713-674F-B2C1-20113E4E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36C9-49F0-6B45-82EB-9051DFC9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C551F-B37A-1E4E-A3F9-D1711BEBB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5842-7F45-B948-AE9E-13A72049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78A4-15F8-DB4F-9C41-0E65C5A5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EF64-98AF-1748-83E6-D4EFA5DD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15CEF-3B6D-AD41-8AF4-609981B2B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000F1-BE7F-7D48-85D3-33783839A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6E42-FE17-E246-98AD-19D9D689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13AC-1422-0344-8AC9-E5EF1D52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7509-6111-3043-877B-63E80DB3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E5C5-D767-494B-BBD5-FD6A03DF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0476-11BB-094B-B620-E946A5E1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AEE8-E36D-224A-8B80-D87A7E80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23CE-4C75-7344-8993-4A620D0F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90C2-73F7-1941-AAA2-9269397D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5E12-B182-CB4F-B4D3-922FE0D7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5829E-00FD-BE48-930D-9FBC2A386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6BA5-D9C7-CA4E-A1F0-68DF7F8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9A37-B254-E746-ABF3-BA101A26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69DC-AB98-6246-A8F1-95BF1E6E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EE31-46AD-AC4C-A242-BE9B0E5E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065D-19B4-0446-8AC5-299946AC8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4512F-B0B7-D645-BD73-64D4D0D1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FFB8A-D812-AF42-A674-89CCFD54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C3B4-6C45-F04A-B438-A68E7E30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52BC2-CADB-A64E-B52E-190DC546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C2C-9C28-8045-B1CE-11CFF3A4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13E6-4AD7-B345-A6E8-F26C274E0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B60BB-B911-224B-BEFA-0EA51032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AAD44-3F0A-674B-867B-BFDB1F940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308F4-8481-4B4E-9376-D475DE6B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D1302-3A5B-344F-A626-3E4887C2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83A9C-F846-3C4C-A957-258A7F2D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71D73-CA20-6D4A-A2E8-47FA6103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FDDD-3CDB-7840-BA67-BDB34ADE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37D44-571C-8A40-8DC7-C99107F9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9A7DA-5D08-BC4E-9CA6-E099FD5C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1252-AE4D-2B41-BF46-4A9A51D0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86BF5-FE23-7E40-8CC5-74A8EB2A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F0F4D-6C21-F347-8171-C02110FB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5DF0E-A245-9842-A231-7F531769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D614-F48C-C741-9158-6C2D2EAE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C274-71B6-B446-9CE3-1101EA9B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FB1A4-D383-C943-A10A-14976C69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DC5B9-785B-ED4E-BFC6-711E4248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E8A0-4464-C747-A88F-9D3FBB9C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41E32-BA51-504C-B949-7EFD4EBA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CA8A-2190-164F-B96D-4CCEEB8B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F0992-3901-0048-BD1C-C2CE487C3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7106D-A688-F547-9077-320E0614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7C60B-AD9E-1947-9842-D1785533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C6756-FAD0-1B4F-837A-1094848C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AD141-B61A-894E-9C47-E95CCD37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E1F0C-2F1D-1F49-A4D2-C039CCE1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888CE-563D-C547-9098-13423FC4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B510-948B-B44A-9023-A46A28E9B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7D18-ED09-6C44-82EF-2ED0706C8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DF24-1B9D-A847-A91C-BC7715B73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A44B-59EB-CB44-A577-06C9E2F85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ES" sz="4400" dirty="0"/>
              <a:t>ASIC design: approach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56C10-2BE2-BA43-981F-7D9AB58C5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ES" dirty="0"/>
              <a:t>01/08/2021</a:t>
            </a:r>
          </a:p>
        </p:txBody>
      </p:sp>
      <p:pic>
        <p:nvPicPr>
          <p:cNvPr id="4" name="Picture 3" descr="Orange arrow exiting grid maze">
            <a:extLst>
              <a:ext uri="{FF2B5EF4-FFF2-40B4-BE49-F238E27FC236}">
                <a16:creationId xmlns:a16="http://schemas.microsoft.com/office/drawing/2014/main" id="{53D29B01-A061-47F9-BD9C-9A33E837A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8" r="22662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063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3B43-EFAC-114B-AAF8-0D9B06DC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D145-0C92-C64A-8DFB-3EF1E1BD9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8071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Shifter (enc)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E7F06C5-4384-F247-B0EE-BAA9FA66B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89" y="1610679"/>
            <a:ext cx="7425621" cy="524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2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0C2A-DB37-0E41-A54B-4D0A4B46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492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F7D8D3-9CB7-1D42-B1EA-B3EC3E6C6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30016"/>
              </p:ext>
            </p:extLst>
          </p:nvPr>
        </p:nvGraphicFramePr>
        <p:xfrm>
          <a:off x="8694760" y="1246071"/>
          <a:ext cx="2086016" cy="498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135861586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44448403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6060222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3144191804"/>
                    </a:ext>
                  </a:extLst>
                </a:gridCol>
              </a:tblGrid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2627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7503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9668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586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43263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56686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9814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2465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7108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4789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3587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221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1858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07709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2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22410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79D7C-29A5-1542-9C67-5DB4EE43380A}"/>
              </a:ext>
            </a:extLst>
          </p:cNvPr>
          <p:cNvCxnSpPr>
            <a:cxnSpLocks/>
          </p:cNvCxnSpPr>
          <p:nvPr/>
        </p:nvCxnSpPr>
        <p:spPr>
          <a:xfrm flipV="1">
            <a:off x="9639872" y="2975411"/>
            <a:ext cx="755022" cy="315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9A6038-EDB3-FF4B-9866-AADFFA369510}"/>
              </a:ext>
            </a:extLst>
          </p:cNvPr>
          <p:cNvCxnSpPr>
            <a:cxnSpLocks/>
          </p:cNvCxnSpPr>
          <p:nvPr/>
        </p:nvCxnSpPr>
        <p:spPr>
          <a:xfrm flipV="1">
            <a:off x="9614717" y="2681427"/>
            <a:ext cx="780177" cy="336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A52C27-FF0F-C044-B570-2D8D8E666818}"/>
              </a:ext>
            </a:extLst>
          </p:cNvPr>
          <p:cNvCxnSpPr>
            <a:cxnSpLocks/>
          </p:cNvCxnSpPr>
          <p:nvPr/>
        </p:nvCxnSpPr>
        <p:spPr>
          <a:xfrm>
            <a:off x="9589561" y="3892594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64B8F0-5C86-214C-B86E-B7A7FE1DFBE1}"/>
              </a:ext>
            </a:extLst>
          </p:cNvPr>
          <p:cNvCxnSpPr>
            <a:cxnSpLocks/>
          </p:cNvCxnSpPr>
          <p:nvPr/>
        </p:nvCxnSpPr>
        <p:spPr>
          <a:xfrm>
            <a:off x="9564406" y="4203723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3FCB8A-E13A-0A4E-8433-E9B6FA92790F}"/>
              </a:ext>
            </a:extLst>
          </p:cNvPr>
          <p:cNvCxnSpPr>
            <a:cxnSpLocks/>
          </p:cNvCxnSpPr>
          <p:nvPr/>
        </p:nvCxnSpPr>
        <p:spPr>
          <a:xfrm>
            <a:off x="9639872" y="5397998"/>
            <a:ext cx="755022" cy="317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55ADFA-280C-8945-8976-D2AF103325D4}"/>
              </a:ext>
            </a:extLst>
          </p:cNvPr>
          <p:cNvCxnSpPr>
            <a:cxnSpLocks/>
          </p:cNvCxnSpPr>
          <p:nvPr/>
        </p:nvCxnSpPr>
        <p:spPr>
          <a:xfrm>
            <a:off x="9627294" y="1452452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05C7B9-94C9-3F48-9A22-CDAF0D73CBBA}"/>
              </a:ext>
            </a:extLst>
          </p:cNvPr>
          <p:cNvCxnSpPr>
            <a:cxnSpLocks/>
          </p:cNvCxnSpPr>
          <p:nvPr/>
        </p:nvCxnSpPr>
        <p:spPr>
          <a:xfrm>
            <a:off x="9639872" y="1764243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171A7-E265-174D-A37F-37D811C81EB5}"/>
              </a:ext>
            </a:extLst>
          </p:cNvPr>
          <p:cNvCxnSpPr>
            <a:cxnSpLocks/>
          </p:cNvCxnSpPr>
          <p:nvPr/>
        </p:nvCxnSpPr>
        <p:spPr>
          <a:xfrm>
            <a:off x="9643274" y="5709789"/>
            <a:ext cx="755022" cy="317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8632F4D-8315-7B40-9C97-7C79540D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" y="2427313"/>
            <a:ext cx="69342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590465CE-C4E0-2F4C-9BCD-F4E545D5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979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(submodule, enc)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261C2C-3D5D-CC40-8E85-DFC8DC43B0B7}"/>
              </a:ext>
            </a:extLst>
          </p:cNvPr>
          <p:cNvGrpSpPr/>
          <p:nvPr/>
        </p:nvGrpSpPr>
        <p:grpSpPr>
          <a:xfrm>
            <a:off x="520262" y="1700307"/>
            <a:ext cx="11151475" cy="3429058"/>
            <a:chOff x="520262" y="1700307"/>
            <a:chExt cx="11151475" cy="34290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DC67CB-771A-5342-8C14-D117C3AB5606}"/>
                </a:ext>
              </a:extLst>
            </p:cNvPr>
            <p:cNvSpPr/>
            <p:nvPr/>
          </p:nvSpPr>
          <p:spPr>
            <a:xfrm>
              <a:off x="520262" y="1700307"/>
              <a:ext cx="11151475" cy="3148446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DB46ED-694D-7246-BE3A-E17908E6F2AB}"/>
                </a:ext>
              </a:extLst>
            </p:cNvPr>
            <p:cNvSpPr/>
            <p:nvPr/>
          </p:nvSpPr>
          <p:spPr>
            <a:xfrm>
              <a:off x="1472240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0A33FE-4E07-034B-8F63-ED25553B916E}"/>
                </a:ext>
              </a:extLst>
            </p:cNvPr>
            <p:cNvSpPr/>
            <p:nvPr/>
          </p:nvSpPr>
          <p:spPr>
            <a:xfrm>
              <a:off x="1469297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3565AEC-63FB-5A4E-A9BB-ED3FBDBC04BF}"/>
                </a:ext>
              </a:extLst>
            </p:cNvPr>
            <p:cNvSpPr/>
            <p:nvPr/>
          </p:nvSpPr>
          <p:spPr>
            <a:xfrm>
              <a:off x="1345035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E12C2D-3218-B14C-84FE-F63EDE9C59E4}"/>
                </a:ext>
              </a:extLst>
            </p:cNvPr>
            <p:cNvSpPr txBox="1"/>
            <p:nvPr/>
          </p:nvSpPr>
          <p:spPr>
            <a:xfrm>
              <a:off x="2473026" y="3117140"/>
              <a:ext cx="11090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C</a:t>
              </a:r>
              <a:r>
                <a:rPr lang="en-ES" sz="900" dirty="0">
                  <a:solidFill>
                    <a:srgbClr val="002060"/>
                  </a:solidFill>
                </a:rPr>
                <a:t>omp_mul_2to1.sv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7CC5CE-DB5E-6D46-89FF-C5C0B23C7693}"/>
                </a:ext>
              </a:extLst>
            </p:cNvPr>
            <p:cNvSpPr/>
            <p:nvPr/>
          </p:nvSpPr>
          <p:spPr>
            <a:xfrm>
              <a:off x="1463364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D495C8-FA59-BB45-81A0-85181F87FBA3}"/>
                </a:ext>
              </a:extLst>
            </p:cNvPr>
            <p:cNvSpPr/>
            <p:nvPr/>
          </p:nvSpPr>
          <p:spPr>
            <a:xfrm>
              <a:off x="3898057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5122F6-855F-2F4F-A088-B2DFC54D7EF1}"/>
                </a:ext>
              </a:extLst>
            </p:cNvPr>
            <p:cNvSpPr/>
            <p:nvPr/>
          </p:nvSpPr>
          <p:spPr>
            <a:xfrm>
              <a:off x="3895114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DF952C-F562-974D-9252-8982753A95F8}"/>
                </a:ext>
              </a:extLst>
            </p:cNvPr>
            <p:cNvSpPr/>
            <p:nvPr/>
          </p:nvSpPr>
          <p:spPr>
            <a:xfrm>
              <a:off x="3770852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C9B374-072B-F843-AAA7-3309F823F790}"/>
                </a:ext>
              </a:extLst>
            </p:cNvPr>
            <p:cNvSpPr/>
            <p:nvPr/>
          </p:nvSpPr>
          <p:spPr>
            <a:xfrm>
              <a:off x="3889181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FFB71E6-2B70-C142-A4B5-531B4C3BABAF}"/>
                </a:ext>
              </a:extLst>
            </p:cNvPr>
            <p:cNvSpPr/>
            <p:nvPr/>
          </p:nvSpPr>
          <p:spPr>
            <a:xfrm>
              <a:off x="6323874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F148D99-0B31-E944-9E2F-C22581159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5999" y="4617922"/>
              <a:ext cx="1" cy="3290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87CF7F-E934-594E-953D-477207F6C9CB}"/>
                </a:ext>
              </a:extLst>
            </p:cNvPr>
            <p:cNvSpPr/>
            <p:nvPr/>
          </p:nvSpPr>
          <p:spPr>
            <a:xfrm>
              <a:off x="6320931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BA2E4A-C4EF-7547-9367-643DBFE5D218}"/>
                </a:ext>
              </a:extLst>
            </p:cNvPr>
            <p:cNvSpPr/>
            <p:nvPr/>
          </p:nvSpPr>
          <p:spPr>
            <a:xfrm>
              <a:off x="6196669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2112E66-C7C1-624C-BE28-FA1910081692}"/>
                </a:ext>
              </a:extLst>
            </p:cNvPr>
            <p:cNvSpPr/>
            <p:nvPr/>
          </p:nvSpPr>
          <p:spPr>
            <a:xfrm>
              <a:off x="6314998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188C08-2326-1F41-9652-B44082E06648}"/>
                </a:ext>
              </a:extLst>
            </p:cNvPr>
            <p:cNvSpPr/>
            <p:nvPr/>
          </p:nvSpPr>
          <p:spPr>
            <a:xfrm>
              <a:off x="8749691" y="2372093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B150BD-4EB3-DF41-A9B8-23AEA98656C2}"/>
                </a:ext>
              </a:extLst>
            </p:cNvPr>
            <p:cNvSpPr/>
            <p:nvPr/>
          </p:nvSpPr>
          <p:spPr>
            <a:xfrm>
              <a:off x="8746748" y="2723068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44DD841-328A-B64B-A630-835FE7DE8683}"/>
                </a:ext>
              </a:extLst>
            </p:cNvPr>
            <p:cNvSpPr/>
            <p:nvPr/>
          </p:nvSpPr>
          <p:spPr>
            <a:xfrm>
              <a:off x="8622486" y="2274643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52C1510-440E-5B44-8565-BA0A3106096C}"/>
                </a:ext>
              </a:extLst>
            </p:cNvPr>
            <p:cNvSpPr/>
            <p:nvPr/>
          </p:nvSpPr>
          <p:spPr>
            <a:xfrm>
              <a:off x="8740815" y="3474411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BD1F88-0AA7-A246-A5B7-76690C813A6B}"/>
                </a:ext>
              </a:extLst>
            </p:cNvPr>
            <p:cNvCxnSpPr>
              <a:cxnSpLocks/>
              <a:stCxn id="48" idx="0"/>
              <a:endCxn id="2" idx="2"/>
            </p:cNvCxnSpPr>
            <p:nvPr/>
          </p:nvCxnSpPr>
          <p:spPr>
            <a:xfrm flipV="1">
              <a:off x="2406242" y="3138417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6B476D6-0B36-4749-98DC-2E5EB9074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34" y="312533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DEAFD99-0A53-7E42-8D09-70C569BAF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2495" y="313233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CA5C35-A4E1-0E49-B452-97629C559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3753" y="3150506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9CD2899-8ADE-5047-9B30-E2CB4D284A6B}"/>
                </a:ext>
              </a:extLst>
            </p:cNvPr>
            <p:cNvSpPr/>
            <p:nvPr/>
          </p:nvSpPr>
          <p:spPr>
            <a:xfrm>
              <a:off x="2734811" y="4239773"/>
              <a:ext cx="756317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2292FFD-A827-FF41-80DD-3EBB20864A2E}"/>
                </a:ext>
              </a:extLst>
            </p:cNvPr>
            <p:cNvCxnSpPr>
              <a:cxnSpLocks/>
              <a:stCxn id="48" idx="2"/>
              <a:endCxn id="79" idx="0"/>
            </p:cNvCxnSpPr>
            <p:nvPr/>
          </p:nvCxnSpPr>
          <p:spPr>
            <a:xfrm rot="16200000" flipH="1">
              <a:off x="4215484" y="1938859"/>
              <a:ext cx="491671" cy="411015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A6169D5F-A9DF-284C-8B59-5A0679DF25FC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rot="5400000">
              <a:off x="7770077" y="2080320"/>
              <a:ext cx="239539" cy="3587694"/>
            </a:xfrm>
            <a:prstGeom prst="bentConnector2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577F51-3801-0D4F-8C7E-A2A1D9273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990" y="3748101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78D1189-F6FC-2A48-8B77-23CA90B31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2058" y="3748101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C61F7E7-2F26-F945-AFCB-A46A406832A3}"/>
                </a:ext>
              </a:extLst>
            </p:cNvPr>
            <p:cNvSpPr/>
            <p:nvPr/>
          </p:nvSpPr>
          <p:spPr>
            <a:xfrm>
              <a:off x="1345034" y="3410516"/>
              <a:ext cx="9399865" cy="1199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42AFA51-48ED-8443-90B5-FD8BB10B26B8}"/>
                </a:ext>
              </a:extLst>
            </p:cNvPr>
            <p:cNvSpPr txBox="1"/>
            <p:nvPr/>
          </p:nvSpPr>
          <p:spPr>
            <a:xfrm>
              <a:off x="9635825" y="4617921"/>
              <a:ext cx="11090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C</a:t>
              </a:r>
              <a:r>
                <a:rPr lang="en-ES" sz="900" dirty="0">
                  <a:solidFill>
                    <a:srgbClr val="002060"/>
                  </a:solidFill>
                </a:rPr>
                <a:t>omp_sum_4to1.sv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973D963-780D-5947-9ABA-BE986E21A34E}"/>
                </a:ext>
              </a:extLst>
            </p:cNvPr>
            <p:cNvSpPr/>
            <p:nvPr/>
          </p:nvSpPr>
          <p:spPr>
            <a:xfrm flipH="1">
              <a:off x="2252083" y="4240931"/>
              <a:ext cx="32018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534643A-F560-C340-A18B-078B8FB28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728" y="3993937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9E9309-F948-BE44-ADCE-4C577694A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8859" y="193864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73AD85F-53D8-1441-971C-84E82443D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930" y="193864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CFE549-6AC8-3C4B-A0C4-2B1EA589B737}"/>
                </a:ext>
              </a:extLst>
            </p:cNvPr>
            <p:cNvCxnSpPr/>
            <p:nvPr/>
          </p:nvCxnSpPr>
          <p:spPr>
            <a:xfrm flipV="1">
              <a:off x="2013358" y="2003467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4B6F54-1080-0943-9AF8-AA721375E61B}"/>
                </a:ext>
              </a:extLst>
            </p:cNvPr>
            <p:cNvCxnSpPr/>
            <p:nvPr/>
          </p:nvCxnSpPr>
          <p:spPr>
            <a:xfrm flipV="1">
              <a:off x="2575420" y="1995524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8B92562-79FE-4148-A39B-473AEA7F72DE}"/>
                </a:ext>
              </a:extLst>
            </p:cNvPr>
            <p:cNvSpPr txBox="1"/>
            <p:nvPr/>
          </p:nvSpPr>
          <p:spPr>
            <a:xfrm>
              <a:off x="2081351" y="1798200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08D0FAA-D9FB-3A4E-9757-F65BFBA96353}"/>
                </a:ext>
              </a:extLst>
            </p:cNvPr>
            <p:cNvSpPr txBox="1"/>
            <p:nvPr/>
          </p:nvSpPr>
          <p:spPr>
            <a:xfrm>
              <a:off x="2686756" y="1799285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86F8BA-6E27-FF43-AC0B-E0645DAB4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453" y="1921574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0D84D1C-73D2-5440-AB18-71E0F81B4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524" y="1921574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ECAA58C-8216-5F46-B987-73A1A6A0E4AD}"/>
                </a:ext>
              </a:extLst>
            </p:cNvPr>
            <p:cNvCxnSpPr/>
            <p:nvPr/>
          </p:nvCxnSpPr>
          <p:spPr>
            <a:xfrm flipV="1">
              <a:off x="4455952" y="1986392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A059D6E-B0C9-3C46-971C-64365ED7FBFD}"/>
                </a:ext>
              </a:extLst>
            </p:cNvPr>
            <p:cNvCxnSpPr/>
            <p:nvPr/>
          </p:nvCxnSpPr>
          <p:spPr>
            <a:xfrm flipV="1">
              <a:off x="5018014" y="1978449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CAB35C0-1B8B-BE4C-A399-BAFD64FB3ED8}"/>
                </a:ext>
              </a:extLst>
            </p:cNvPr>
            <p:cNvSpPr txBox="1"/>
            <p:nvPr/>
          </p:nvSpPr>
          <p:spPr>
            <a:xfrm>
              <a:off x="4523945" y="1781125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33975CB-FA0F-914E-870D-EDB395740C5D}"/>
                </a:ext>
              </a:extLst>
            </p:cNvPr>
            <p:cNvSpPr txBox="1"/>
            <p:nvPr/>
          </p:nvSpPr>
          <p:spPr>
            <a:xfrm>
              <a:off x="5129350" y="1782210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477CDF8-35D5-2A45-9966-6833BBD97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4215" y="195047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F5BE177-72E7-684F-9AA0-43A209F2D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9286" y="195047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4AEBEEA-2946-BB49-AA5E-077DABCC091A}"/>
                </a:ext>
              </a:extLst>
            </p:cNvPr>
            <p:cNvCxnSpPr/>
            <p:nvPr/>
          </p:nvCxnSpPr>
          <p:spPr>
            <a:xfrm flipV="1">
              <a:off x="6838714" y="2015288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3F2280E-A886-5C40-8AED-D557A1DD4FBA}"/>
                </a:ext>
              </a:extLst>
            </p:cNvPr>
            <p:cNvCxnSpPr/>
            <p:nvPr/>
          </p:nvCxnSpPr>
          <p:spPr>
            <a:xfrm flipV="1">
              <a:off x="7400776" y="2007345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FE63A9E-AECE-5D49-9A34-E28055022F79}"/>
                </a:ext>
              </a:extLst>
            </p:cNvPr>
            <p:cNvSpPr txBox="1"/>
            <p:nvPr/>
          </p:nvSpPr>
          <p:spPr>
            <a:xfrm>
              <a:off x="6906707" y="1810021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487C7A-0F0F-4646-BFC1-BEDE04C8FF28}"/>
                </a:ext>
              </a:extLst>
            </p:cNvPr>
            <p:cNvSpPr txBox="1"/>
            <p:nvPr/>
          </p:nvSpPr>
          <p:spPr>
            <a:xfrm>
              <a:off x="7512112" y="1811106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E25B251-7644-C947-B8DF-6D5D77D6D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3078" y="1941303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2B3DEB-3948-D046-BE43-F95A334B9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8149" y="1941303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24AC291-2706-C549-A686-0E15F6341B32}"/>
                </a:ext>
              </a:extLst>
            </p:cNvPr>
            <p:cNvCxnSpPr/>
            <p:nvPr/>
          </p:nvCxnSpPr>
          <p:spPr>
            <a:xfrm flipV="1">
              <a:off x="9357577" y="2006121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72FBA00-F591-A74B-95B8-073B5BBCCC5B}"/>
                </a:ext>
              </a:extLst>
            </p:cNvPr>
            <p:cNvCxnSpPr/>
            <p:nvPr/>
          </p:nvCxnSpPr>
          <p:spPr>
            <a:xfrm flipV="1">
              <a:off x="9919639" y="1998178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8C28E67-B198-5442-A8BE-2FC0119020EA}"/>
                </a:ext>
              </a:extLst>
            </p:cNvPr>
            <p:cNvSpPr txBox="1"/>
            <p:nvPr/>
          </p:nvSpPr>
          <p:spPr>
            <a:xfrm>
              <a:off x="9425570" y="1800854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F4919B-E9E4-4645-B035-21839959F0DF}"/>
                </a:ext>
              </a:extLst>
            </p:cNvPr>
            <p:cNvSpPr txBox="1"/>
            <p:nvPr/>
          </p:nvSpPr>
          <p:spPr>
            <a:xfrm>
              <a:off x="10030975" y="1801939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9928D6-0DE6-7A4B-91A3-99E03298DAE3}"/>
                </a:ext>
              </a:extLst>
            </p:cNvPr>
            <p:cNvSpPr/>
            <p:nvPr/>
          </p:nvSpPr>
          <p:spPr>
            <a:xfrm>
              <a:off x="2314480" y="4916385"/>
              <a:ext cx="756317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0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C3C1279F-4399-A749-BC61-A0C0D03186DC}"/>
              </a:ext>
            </a:extLst>
          </p:cNvPr>
          <p:cNvGrpSpPr/>
          <p:nvPr/>
        </p:nvGrpSpPr>
        <p:grpSpPr>
          <a:xfrm>
            <a:off x="57331" y="1330635"/>
            <a:ext cx="12076919" cy="3535654"/>
            <a:chOff x="115080" y="563380"/>
            <a:chExt cx="12076919" cy="353565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DA59ACF-F739-E649-BAE9-B6FE3EE7823E}"/>
                </a:ext>
              </a:extLst>
            </p:cNvPr>
            <p:cNvSpPr/>
            <p:nvPr/>
          </p:nvSpPr>
          <p:spPr>
            <a:xfrm>
              <a:off x="115080" y="563380"/>
              <a:ext cx="12076919" cy="3535654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1E75E5-923A-DB45-AB6E-0751E79E12D8}"/>
                </a:ext>
              </a:extLst>
            </p:cNvPr>
            <p:cNvSpPr/>
            <p:nvPr/>
          </p:nvSpPr>
          <p:spPr>
            <a:xfrm>
              <a:off x="241738" y="1019503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5D36F0-AFE8-7F4D-AC1B-B2C2847DC5BA}"/>
                </a:ext>
              </a:extLst>
            </p:cNvPr>
            <p:cNvSpPr/>
            <p:nvPr/>
          </p:nvSpPr>
          <p:spPr>
            <a:xfrm>
              <a:off x="521679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1DBBF9-4F05-F540-BF24-CC0A74210A70}"/>
                </a:ext>
              </a:extLst>
            </p:cNvPr>
            <p:cNvSpPr/>
            <p:nvPr/>
          </p:nvSpPr>
          <p:spPr>
            <a:xfrm>
              <a:off x="520813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E2676-8077-7041-9D3B-51E78F35C2CC}"/>
                </a:ext>
              </a:extLst>
            </p:cNvPr>
            <p:cNvSpPr/>
            <p:nvPr/>
          </p:nvSpPr>
          <p:spPr>
            <a:xfrm>
              <a:off x="484273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276C6B-4911-C141-B3C1-92CAEB9625B5}"/>
                </a:ext>
              </a:extLst>
            </p:cNvPr>
            <p:cNvSpPr/>
            <p:nvPr/>
          </p:nvSpPr>
          <p:spPr>
            <a:xfrm>
              <a:off x="519069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FC788-F86D-4540-9079-30DB0FFCB2A0}"/>
                </a:ext>
              </a:extLst>
            </p:cNvPr>
            <p:cNvSpPr/>
            <p:nvPr/>
          </p:nvSpPr>
          <p:spPr>
            <a:xfrm>
              <a:off x="1235020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3647B-3756-4F43-948F-B12484E39A1D}"/>
                </a:ext>
              </a:extLst>
            </p:cNvPr>
            <p:cNvSpPr/>
            <p:nvPr/>
          </p:nvSpPr>
          <p:spPr>
            <a:xfrm>
              <a:off x="1234155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22396-2CC6-D042-BCE8-2C68E280D4B1}"/>
                </a:ext>
              </a:extLst>
            </p:cNvPr>
            <p:cNvSpPr/>
            <p:nvPr/>
          </p:nvSpPr>
          <p:spPr>
            <a:xfrm>
              <a:off x="1197614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1B0254-9C49-E642-AE79-30BA20B08A1B}"/>
                </a:ext>
              </a:extLst>
            </p:cNvPr>
            <p:cNvSpPr/>
            <p:nvPr/>
          </p:nvSpPr>
          <p:spPr>
            <a:xfrm>
              <a:off x="1232410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3293C-86FE-E545-B707-0D1992D42005}"/>
                </a:ext>
              </a:extLst>
            </p:cNvPr>
            <p:cNvSpPr/>
            <p:nvPr/>
          </p:nvSpPr>
          <p:spPr>
            <a:xfrm>
              <a:off x="1948361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DDE3BB-6CDD-4C42-96EA-0F47B0612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1352" y="2629195"/>
              <a:ext cx="0" cy="1815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ADDCEB-CF4A-944C-891F-52348F789DD0}"/>
                </a:ext>
              </a:extLst>
            </p:cNvPr>
            <p:cNvSpPr/>
            <p:nvPr/>
          </p:nvSpPr>
          <p:spPr>
            <a:xfrm>
              <a:off x="1947496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EE2748-58F7-5A4B-9DF0-C923FE761894}"/>
                </a:ext>
              </a:extLst>
            </p:cNvPr>
            <p:cNvSpPr/>
            <p:nvPr/>
          </p:nvSpPr>
          <p:spPr>
            <a:xfrm>
              <a:off x="1910955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E35993-0BCF-EC48-9455-2D3D29264DC4}"/>
                </a:ext>
              </a:extLst>
            </p:cNvPr>
            <p:cNvSpPr/>
            <p:nvPr/>
          </p:nvSpPr>
          <p:spPr>
            <a:xfrm>
              <a:off x="1945751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FCC40-80CE-D247-9D8D-A4E99FC1C7AB}"/>
                </a:ext>
              </a:extLst>
            </p:cNvPr>
            <p:cNvSpPr/>
            <p:nvPr/>
          </p:nvSpPr>
          <p:spPr>
            <a:xfrm>
              <a:off x="2661703" y="139013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2421C2-E629-A343-AF8B-C49D46041A41}"/>
                </a:ext>
              </a:extLst>
            </p:cNvPr>
            <p:cNvSpPr/>
            <p:nvPr/>
          </p:nvSpPr>
          <p:spPr>
            <a:xfrm>
              <a:off x="2660837" y="1583776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B6D8AD-ED61-0844-8714-97DF807045AF}"/>
                </a:ext>
              </a:extLst>
            </p:cNvPr>
            <p:cNvSpPr/>
            <p:nvPr/>
          </p:nvSpPr>
          <p:spPr>
            <a:xfrm>
              <a:off x="2624296" y="1336373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B0CA52-B107-E441-85AD-D9643B82889D}"/>
                </a:ext>
              </a:extLst>
            </p:cNvPr>
            <p:cNvSpPr/>
            <p:nvPr/>
          </p:nvSpPr>
          <p:spPr>
            <a:xfrm>
              <a:off x="2659092" y="1998303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E7A281-8099-314E-A003-8721849687DF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796334" y="181293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8A430D-360E-4B4B-83C0-AB1B752E4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2285" y="180571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648C4-CC49-694A-A46C-AB9474BCA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493" y="180957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40F33BB-01C1-3541-9DE3-2DACCD7B8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2256" y="18196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6DB3F-BF62-B243-B567-E69401D30D71}"/>
                </a:ext>
              </a:extLst>
            </p:cNvPr>
            <p:cNvSpPr/>
            <p:nvPr/>
          </p:nvSpPr>
          <p:spPr>
            <a:xfrm>
              <a:off x="892953" y="2420565"/>
              <a:ext cx="2224043" cy="11750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B95FAB7-7179-894E-B30A-5AC4B6DD4B48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 rot="16200000" flipH="1">
              <a:off x="1265023" y="1680612"/>
              <a:ext cx="271262" cy="12086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8A68F4BA-FC1E-AA47-8C45-59C04D7FA6F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>
              <a:off x="2342776" y="1691352"/>
              <a:ext cx="132157" cy="1055005"/>
            </a:xfrm>
            <a:prstGeom prst="bentConnector2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48812B-E024-164C-B972-2ABBD4044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580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514BA4-54FF-4048-91DE-6F4A49A0C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74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C653BF-A4C6-A544-A431-6D0B05F3A820}"/>
                </a:ext>
              </a:extLst>
            </p:cNvPr>
            <p:cNvSpPr/>
            <p:nvPr/>
          </p:nvSpPr>
          <p:spPr>
            <a:xfrm>
              <a:off x="484272" y="1963051"/>
              <a:ext cx="2764146" cy="66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36E36E-FE67-7240-A169-598210DFE715}"/>
                </a:ext>
              </a:extLst>
            </p:cNvPr>
            <p:cNvSpPr/>
            <p:nvPr/>
          </p:nvSpPr>
          <p:spPr>
            <a:xfrm flipH="1">
              <a:off x="709256" y="2421203"/>
              <a:ext cx="164353" cy="18422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0998A9-D3D2-714B-8A9F-6D11B1B60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476" y="2284933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B4DAF2-C907-ED46-88E6-01DDD6FB8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3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A08F72-3A69-4A41-9D24-DE3242F14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29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71C94-A7FF-9045-A1F6-A47907E7F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1" y="1186761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0F0485-CC14-F743-91BB-D3D3F4633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2" y="1182379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2B3028-4CBE-F64A-B169-CF711E57CEDC}"/>
                </a:ext>
              </a:extLst>
            </p:cNvPr>
            <p:cNvSpPr txBox="1"/>
            <p:nvPr/>
          </p:nvSpPr>
          <p:spPr>
            <a:xfrm>
              <a:off x="700795" y="107351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3BD6-7079-7840-A638-D2DBA31A2491}"/>
                </a:ext>
              </a:extLst>
            </p:cNvPr>
            <p:cNvSpPr txBox="1"/>
            <p:nvPr/>
          </p:nvSpPr>
          <p:spPr>
            <a:xfrm>
              <a:off x="878822" y="107411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8075C1-66DC-5945-94A7-1697F6674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8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8E11B2-5197-DA41-823E-F238109E6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3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49CB7-0C1F-9949-BF02-7C4E9DD4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6" y="117734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513EF-0F93-E949-9745-9A0C21CA5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7" y="117295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2F02C6-14C2-7344-A1B5-5C02AEA006DA}"/>
                </a:ext>
              </a:extLst>
            </p:cNvPr>
            <p:cNvSpPr txBox="1"/>
            <p:nvPr/>
          </p:nvSpPr>
          <p:spPr>
            <a:xfrm>
              <a:off x="1419070" y="106409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CB3C18-17F7-7345-A8B6-CFCEA3CC9B3A}"/>
                </a:ext>
              </a:extLst>
            </p:cNvPr>
            <p:cNvSpPr txBox="1"/>
            <p:nvPr/>
          </p:nvSpPr>
          <p:spPr>
            <a:xfrm>
              <a:off x="1597097" y="106469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B19963-E42F-114B-806C-77E298AD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8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9D7BE8-155F-8D4E-AC8E-662F2BD00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4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2CF5E0-C3E1-C546-8D17-547CF708F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6" y="119328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9530EC-48BA-884A-997E-C2332D003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8" y="118890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EF8761-969A-C34E-B6A4-32B0FA29DDF9}"/>
                </a:ext>
              </a:extLst>
            </p:cNvPr>
            <p:cNvSpPr txBox="1"/>
            <p:nvPr/>
          </p:nvSpPr>
          <p:spPr>
            <a:xfrm>
              <a:off x="2119750" y="1080034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9FA9C9-AE51-C845-906A-387C556891B7}"/>
                </a:ext>
              </a:extLst>
            </p:cNvPr>
            <p:cNvSpPr txBox="1"/>
            <p:nvPr/>
          </p:nvSpPr>
          <p:spPr>
            <a:xfrm>
              <a:off x="2297777" y="108063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C6AD7-5EBF-6047-AD64-FF69F6CE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1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7EFCD5-F69D-934B-B949-02054490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6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ADD946-4F57-AB41-87D4-807B661A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59" y="118822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E70641-6852-C24A-948A-DAC84F7DA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0" y="118384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355DA2-0DAE-1E49-8DAF-3B24CB495F61}"/>
                </a:ext>
              </a:extLst>
            </p:cNvPr>
            <p:cNvSpPr txBox="1"/>
            <p:nvPr/>
          </p:nvSpPr>
          <p:spPr>
            <a:xfrm>
              <a:off x="2860453" y="107497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A880CD-5436-7E41-B2EC-1171D9DB0CD7}"/>
                </a:ext>
              </a:extLst>
            </p:cNvPr>
            <p:cNvSpPr txBox="1"/>
            <p:nvPr/>
          </p:nvSpPr>
          <p:spPr>
            <a:xfrm>
              <a:off x="3038480" y="107557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A09F94-46C8-4A44-A21E-3D076FC5EA99}"/>
                </a:ext>
              </a:extLst>
            </p:cNvPr>
            <p:cNvSpPr/>
            <p:nvPr/>
          </p:nvSpPr>
          <p:spPr>
            <a:xfrm>
              <a:off x="769350" y="2793861"/>
              <a:ext cx="2224043" cy="16051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2239F62-728D-A54D-AB28-7B54417020E4}"/>
                </a:ext>
              </a:extLst>
            </p:cNvPr>
            <p:cNvSpPr/>
            <p:nvPr/>
          </p:nvSpPr>
          <p:spPr>
            <a:xfrm>
              <a:off x="4165806" y="1019502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4F3ED06-B6D1-1341-A2BD-CE07C4D7058A}"/>
                </a:ext>
              </a:extLst>
            </p:cNvPr>
            <p:cNvSpPr/>
            <p:nvPr/>
          </p:nvSpPr>
          <p:spPr>
            <a:xfrm>
              <a:off x="8671034" y="1047479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8583643-6977-C845-992F-99C35A500206}"/>
                </a:ext>
              </a:extLst>
            </p:cNvPr>
            <p:cNvSpPr txBox="1"/>
            <p:nvPr/>
          </p:nvSpPr>
          <p:spPr>
            <a:xfrm>
              <a:off x="7788569" y="2184126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4000" dirty="0">
                  <a:solidFill>
                    <a:srgbClr val="4C6ACB"/>
                  </a:solidFill>
                </a:rPr>
                <a:t>…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5435C0E-4F35-274F-845C-9F5C33DA15CF}"/>
                </a:ext>
              </a:extLst>
            </p:cNvPr>
            <p:cNvSpPr txBox="1"/>
            <p:nvPr/>
          </p:nvSpPr>
          <p:spPr>
            <a:xfrm>
              <a:off x="3272619" y="59138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CE36CD0-8199-3146-B6A8-83F2E11BDC53}"/>
                </a:ext>
              </a:extLst>
            </p:cNvPr>
            <p:cNvSpPr txBox="1"/>
            <p:nvPr/>
          </p:nvSpPr>
          <p:spPr>
            <a:xfrm>
              <a:off x="7130524" y="63563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A5FECC7-F852-6547-8F4F-1955D15A3E16}"/>
                </a:ext>
              </a:extLst>
            </p:cNvPr>
            <p:cNvSpPr txBox="1"/>
            <p:nvPr/>
          </p:nvSpPr>
          <p:spPr>
            <a:xfrm>
              <a:off x="11460461" y="64586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16</a:t>
              </a: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997616E-E80F-3846-8934-5BBED4CC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9021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(module, enc)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563530-B410-394E-B895-7E5283D13513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823603" y="3721627"/>
            <a:ext cx="20" cy="16007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C1D1C4E-DF34-7048-BC88-D34EF4DDBD8A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747671" y="3523802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41BAA8-44B3-8140-B0DF-8BBF8F063984}"/>
              </a:ext>
            </a:extLst>
          </p:cNvPr>
          <p:cNvCxnSpPr>
            <a:cxnSpLocks/>
          </p:cNvCxnSpPr>
          <p:nvPr/>
        </p:nvCxnSpPr>
        <p:spPr>
          <a:xfrm flipV="1">
            <a:off x="10330126" y="3551779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7CFA2B4-C5BC-1341-AA63-2664D21F8D09}"/>
              </a:ext>
            </a:extLst>
          </p:cNvPr>
          <p:cNvSpPr/>
          <p:nvPr/>
        </p:nvSpPr>
        <p:spPr>
          <a:xfrm>
            <a:off x="815860" y="5322411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00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2CCBC66-2F87-8847-8AFE-7653FA4C8DE3}"/>
              </a:ext>
            </a:extLst>
          </p:cNvPr>
          <p:cNvSpPr/>
          <p:nvPr/>
        </p:nvSpPr>
        <p:spPr>
          <a:xfrm>
            <a:off x="4690124" y="5322410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01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6ACCCB-5E32-174D-A322-E3D0791EBA6A}"/>
              </a:ext>
            </a:extLst>
          </p:cNvPr>
          <p:cNvSpPr/>
          <p:nvPr/>
        </p:nvSpPr>
        <p:spPr>
          <a:xfrm>
            <a:off x="9254061" y="5342405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33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</p:spTree>
    <p:extLst>
      <p:ext uri="{BB962C8B-B14F-4D97-AF65-F5344CB8AC3E}">
        <p14:creationId xmlns:p14="http://schemas.microsoft.com/office/powerpoint/2010/main" val="8461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0E32-4339-514B-86A2-F5BCF5DC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</a:t>
            </a:r>
          </a:p>
        </p:txBody>
      </p:sp>
    </p:spTree>
    <p:extLst>
      <p:ext uri="{BB962C8B-B14F-4D97-AF65-F5344CB8AC3E}">
        <p14:creationId xmlns:p14="http://schemas.microsoft.com/office/powerpoint/2010/main" val="265319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2DA59ACF-F739-E649-BAE9-B6FE3EE7823E}"/>
              </a:ext>
            </a:extLst>
          </p:cNvPr>
          <p:cNvSpPr/>
          <p:nvPr/>
        </p:nvSpPr>
        <p:spPr>
          <a:xfrm>
            <a:off x="57540" y="3096134"/>
            <a:ext cx="12076919" cy="665731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533C30-51E1-AF43-ABDE-72F55E62224D}"/>
              </a:ext>
            </a:extLst>
          </p:cNvPr>
          <p:cNvGrpSpPr/>
          <p:nvPr/>
        </p:nvGrpSpPr>
        <p:grpSpPr>
          <a:xfrm>
            <a:off x="370287" y="2896921"/>
            <a:ext cx="2764145" cy="752312"/>
            <a:chOff x="484274" y="1831347"/>
            <a:chExt cx="2764145" cy="7523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5D36F0-AFE8-7F4D-AC1B-B2C2847DC5BA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1DBBF9-4F05-F540-BF24-CC0A74210A70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E2676-8077-7041-9D3B-51E78F35C2CC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FC788-F86D-4540-9079-30DB0FFCB2A0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3647B-3756-4F43-948F-B12484E39A1D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22396-2CC6-D042-BCE8-2C68E280D4B1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3293C-86FE-E545-B707-0D1992D42005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ADDCEB-CF4A-944C-891F-52348F789DD0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EE2748-58F7-5A4B-9DF0-C923FE761894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FCC40-80CE-D247-9D8D-A4E99FC1C7AB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2421C2-E629-A343-AF8B-C49D46041A41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B6D8AD-ED61-0844-8714-97DF807045AF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B4DAF2-C907-ED46-88E6-01DDD6FB8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A08F72-3A69-4A41-9D24-DE3242F14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71C94-A7FF-9045-A1F6-A47907E7F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0F0485-CC14-F743-91BB-D3D3F4633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2B3028-4CBE-F64A-B169-CF711E57CEDC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3BD6-7079-7840-A638-D2DBA31A2491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8075C1-66DC-5945-94A7-1697F6674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8E11B2-5197-DA41-823E-F238109E6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49CB7-0C1F-9949-BF02-7C4E9DD4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513EF-0F93-E949-9745-9A0C21CA5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2F02C6-14C2-7344-A1B5-5C02AEA006DA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CB3C18-17F7-7345-A8B6-CFCEA3CC9B3A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B19963-E42F-114B-806C-77E298AD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9D7BE8-155F-8D4E-AC8E-662F2BD00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2CF5E0-C3E1-C546-8D17-547CF708F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9530EC-48BA-884A-997E-C2332D003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EF8761-969A-C34E-B6A4-32B0FA29DDF9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9FA9C9-AE51-C845-906A-387C556891B7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C6AD7-5EBF-6047-AD64-FF69F6CE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7EFCD5-F69D-934B-B949-02054490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ADD946-4F57-AB41-87D4-807B661A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E70641-6852-C24A-948A-DAC84F7DA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355DA2-0DAE-1E49-8DAF-3B24CB495F61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A880CD-5436-7E41-B2EC-1171D9DB0CD7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997616E-E80F-3846-8934-5BBED4CC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9021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AddRoundKey (enc)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9A6F7E-561A-3F4A-800F-F7201BF60825}"/>
              </a:ext>
            </a:extLst>
          </p:cNvPr>
          <p:cNvGrpSpPr/>
          <p:nvPr/>
        </p:nvGrpSpPr>
        <p:grpSpPr>
          <a:xfrm>
            <a:off x="3234599" y="2896921"/>
            <a:ext cx="2764145" cy="752312"/>
            <a:chOff x="484274" y="1831347"/>
            <a:chExt cx="2764145" cy="7523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A275E4-7F69-6240-A2B6-24B2017AA06C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1A77C-B4C8-F641-8958-6FA8BF28914F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7EC2A24-995E-9F46-BB20-E274386E9A28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43DCF2E-5EBD-A647-89D5-AAD904AE1C57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C3FBB56-6C6D-FA4E-AC1A-90B992184FE2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240D37-8763-3448-ACA5-FC3E2D30AA65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33798FD-84CF-D740-B7B8-3559C9CC98BC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5783C3A-3846-BA4D-8AA9-6DD9D0A6BB41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169B89A-5F1B-3045-8426-57E779C36B16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696F3E-FDB4-CC40-92FD-D38B860090DD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039B41F-FE0A-2344-8A3B-956224B2EAF1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15E8165-0196-9F48-9B07-CD770FF91D8E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88E3948-0CAC-5E49-BCEC-D1B77278E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9C76880-6430-A941-AF43-1A232C1F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8EFDDFE-3519-8A41-B4AC-8B8C3DC8A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BD21B6F-EFA2-3941-A38A-1996E4D9B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A947F9-412A-D34D-88FF-10CE94DA3CAE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725F5EA-6158-404D-BF99-A6BE1B1E4CA4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FDD25AD-F2C6-E448-B299-F2002B502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0E89FD6-92A8-D448-ACE2-ED22BA37F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65A069D-9C77-6943-B0DC-D41DCB843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996559B-F0D5-494C-A7CF-B6E3A3C06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90612A1-1F9F-F14B-B064-DD68B885D9B7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DBD4BCD-7632-784D-96F5-149619C6CE82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447260E-F095-5242-9158-A1C110D8E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F76348B-F846-B442-AD0C-7D2658127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9451A3B-8ECE-854F-B24D-18EA81CFF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33FC38E-745A-734E-8473-8FD882042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ACAC19-24B9-5E41-9F78-ADB5AAF0E350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80FE5BD-40CA-534B-A56C-1F54759F0FB8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3CA94C4-5371-8242-9CD0-564942B4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B319EFC-6DB2-774C-9EC4-7933E485E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39854C6-4F04-B54E-B1BF-CD9A6AFA2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21F98A5-F6AF-694B-B4DF-CAD0D8390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7A805F-4D34-8943-9276-792877113B96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A9A0D38-8239-F547-9EFE-8AF53DB9BB65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174E877-69E6-BA47-97A6-4E8D5A3ADCBA}"/>
              </a:ext>
            </a:extLst>
          </p:cNvPr>
          <p:cNvGrpSpPr/>
          <p:nvPr/>
        </p:nvGrpSpPr>
        <p:grpSpPr>
          <a:xfrm>
            <a:off x="6082589" y="2893447"/>
            <a:ext cx="2764145" cy="752312"/>
            <a:chOff x="484274" y="1831347"/>
            <a:chExt cx="2764145" cy="752312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9F40B43-DFB4-934A-A004-3FA4062CB6F4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9FA2D32-6F3F-6B40-8A01-8CCA30CF7421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63D72D-59BB-5A44-910C-79A4B623F981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23A45AF-8EDD-9E4B-8205-FDFC416AC0C9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DC1ADF7-8449-4145-9BF6-5651D21EB439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5C6A0B0-7E97-F448-A5A2-C683577B7C33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800D6D8-BAA9-5C4B-A89F-9CAD43EEFF58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9E7B16F-8C52-F64C-B3EF-101CAE85450E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2D9FD59-F1B1-1B40-ABA6-B371D4841B40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BC4285F-AF05-E04E-9803-D82497A49377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53B0F79-2E29-F540-92E3-966145B02D72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8C6F44F-7C33-8C4F-9EA3-64D6D5959BE4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22FEE8-E678-B446-98BC-FCB0A7169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7A5E06-43D0-9642-91DB-7AAD7FA7E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878F905-E302-9042-90EF-59738CF69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07B0B42-C11E-C342-AD91-8116AB8CC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1365BA6-30C9-5847-8F5E-6915048C4A4E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224299C-866B-B446-BACB-2043440C20C6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39AFFF-C414-B342-8A3C-285612209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8E612D0-EF04-2443-BA18-8BB79007C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E89268A-2321-7C4F-81CE-C01A001B97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C173E4-48D0-E040-901F-E44598889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19DF6D4-0D7F-0242-8B5E-FE9D14AAF1F9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63CFC19-A7DD-0D4E-82B1-E0F51C732617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0FF54E5-CEF7-7C46-A98A-87B456913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684C669-2013-BE46-9A1D-EAAC1E7F1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230BD4F-18B8-9948-8AD3-4A75489F7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9918CE-D761-8449-AF45-9B2A8F254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6D53150-7E8E-1844-9AB9-362A66D7F7F9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C07B809-0351-5D4D-99BF-D80B8658E178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AE29CEC-3DA7-B540-81EA-7119FFE92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5433DEE-F99D-474E-AD39-B12629672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783596D-522A-F843-8446-7EC629CE9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43F9044-12F9-4E47-ABD4-82E300DFE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7C7C217-ECAA-574F-BE16-2821353C6B36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72E12C8-7037-A44C-960D-CDB463AFECB7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201D911-E6EA-6149-9C47-3EBB95AFEE61}"/>
              </a:ext>
            </a:extLst>
          </p:cNvPr>
          <p:cNvGrpSpPr/>
          <p:nvPr/>
        </p:nvGrpSpPr>
        <p:grpSpPr>
          <a:xfrm>
            <a:off x="8927397" y="2896921"/>
            <a:ext cx="2764145" cy="752312"/>
            <a:chOff x="484274" y="1831347"/>
            <a:chExt cx="2764145" cy="75231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5ACFA51-CAFD-ED41-9336-0B147DA22EBE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966443B-1C01-0A4B-817D-1C2960FB3374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E790BF8-01A3-5C4B-9DD4-248DAF27FB71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7F85F23-450D-2D42-90BD-A7438B5964EC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66435F8-573E-2342-BD2E-0A9922B65BC5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92F0C71-78CA-1D43-AEF4-D6D358D36182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15E4FC0-CA23-1746-A841-4C494E97B4A4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FAA611-6E6E-0543-9045-A969D5D1DAD0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F722FE7-CF0D-1E4A-9928-62BB2AF86B7C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A6E5A57-C236-5243-BF29-66954CC0F2E1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59347DC-940B-0944-840E-9E745A070533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63D0B97-C2F3-2442-B9E2-46D316653CD6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2554F95-8373-3743-8BA2-2857A1123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F7BB459-AB3C-734D-A6B6-1287445A2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B38F286-66E9-2A46-AF87-96A9FC154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CED4F46-EA91-F64E-8BCA-1D272BC7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DCE15D3-EAD8-E745-ACC6-3845896EE9AF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1F3B72A-BF16-7445-AFA2-9C39F08E5AEA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BF5FC62-E001-F240-A9CA-8963C52F5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BD83D2C-1594-8149-9042-E2593825B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F33F3D3-A273-014C-9BE9-B58CA9CF1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E37C238-434B-1348-9204-2D29E8EF8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62EB510-FF98-7C48-9524-9C83801D79B3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21027D0-A7D5-B940-8271-66962DABD47D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DE8AE45-0159-D446-9206-153FDF2B7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A83196E-2A88-5F49-B4EA-FA3E4240E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E0B1F45-F314-D548-B925-66FDF9863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B88528A-F27E-2C4F-A3DC-FF152B5B46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F910E41-4230-A44F-AD34-BB1201B83B30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A5AB052-57B0-EE4A-9AE3-408F11C7D293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F5E856A-6E86-4744-AAA4-FDE69B595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93568EB-F568-4644-BC37-6AAC77745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0060D84-E282-EF47-878F-32DDB3735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D5348D0-6145-A141-9E4A-B7FB17393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C5F52E8-15C0-1042-B856-6B78B49E96FB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35CFD6B-44B6-614B-85D0-3A05A2CC448B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E614CCB-FBDE-4C48-8D98-2DA2E6FE976D}"/>
              </a:ext>
            </a:extLst>
          </p:cNvPr>
          <p:cNvSpPr/>
          <p:nvPr/>
        </p:nvSpPr>
        <p:spPr>
          <a:xfrm>
            <a:off x="39559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3EAAB6D-C8B7-DD41-B1F5-D8D13FAE01AC}"/>
              </a:ext>
            </a:extLst>
          </p:cNvPr>
          <p:cNvSpPr/>
          <p:nvPr/>
        </p:nvSpPr>
        <p:spPr>
          <a:xfrm>
            <a:off x="112150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D53DAAA-4163-BF43-8D2C-1F25F511A283}"/>
              </a:ext>
            </a:extLst>
          </p:cNvPr>
          <p:cNvSpPr/>
          <p:nvPr/>
        </p:nvSpPr>
        <p:spPr>
          <a:xfrm>
            <a:off x="1847409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F907F3E-33B7-8549-83CC-E24852DFCC59}"/>
              </a:ext>
            </a:extLst>
          </p:cNvPr>
          <p:cNvSpPr/>
          <p:nvPr/>
        </p:nvSpPr>
        <p:spPr>
          <a:xfrm>
            <a:off x="255005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E76D5CF-3339-9642-8126-52DEF679DE22}"/>
              </a:ext>
            </a:extLst>
          </p:cNvPr>
          <p:cNvSpPr/>
          <p:nvPr/>
        </p:nvSpPr>
        <p:spPr>
          <a:xfrm>
            <a:off x="3252697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98938D7-6896-3449-87B3-711D3705B52D}"/>
              </a:ext>
            </a:extLst>
          </p:cNvPr>
          <p:cNvSpPr/>
          <p:nvPr/>
        </p:nvSpPr>
        <p:spPr>
          <a:xfrm>
            <a:off x="397860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64FF67C-A464-404A-AF6E-BF09A4C182AC}"/>
              </a:ext>
            </a:extLst>
          </p:cNvPr>
          <p:cNvSpPr/>
          <p:nvPr/>
        </p:nvSpPr>
        <p:spPr>
          <a:xfrm>
            <a:off x="470450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6E860C7-B91E-6D46-A7AE-57DF7D016EEA}"/>
              </a:ext>
            </a:extLst>
          </p:cNvPr>
          <p:cNvSpPr/>
          <p:nvPr/>
        </p:nvSpPr>
        <p:spPr>
          <a:xfrm>
            <a:off x="540715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8570A93-1AB8-D242-8E8D-7E70450D059F}"/>
              </a:ext>
            </a:extLst>
          </p:cNvPr>
          <p:cNvSpPr/>
          <p:nvPr/>
        </p:nvSpPr>
        <p:spPr>
          <a:xfrm>
            <a:off x="610926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BCBBCF4-D2DB-9840-A621-A2378FADE9D4}"/>
              </a:ext>
            </a:extLst>
          </p:cNvPr>
          <p:cNvSpPr/>
          <p:nvPr/>
        </p:nvSpPr>
        <p:spPr>
          <a:xfrm>
            <a:off x="683517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36606B9-A21B-B748-8634-DC1049149A55}"/>
              </a:ext>
            </a:extLst>
          </p:cNvPr>
          <p:cNvSpPr/>
          <p:nvPr/>
        </p:nvSpPr>
        <p:spPr>
          <a:xfrm>
            <a:off x="7561079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EEB1F3D-B02A-1E4D-8918-113174014E9D}"/>
              </a:ext>
            </a:extLst>
          </p:cNvPr>
          <p:cNvSpPr/>
          <p:nvPr/>
        </p:nvSpPr>
        <p:spPr>
          <a:xfrm>
            <a:off x="826372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F4F5E3E-591F-E74E-87E5-D65194F849BD}"/>
              </a:ext>
            </a:extLst>
          </p:cNvPr>
          <p:cNvSpPr/>
          <p:nvPr/>
        </p:nvSpPr>
        <p:spPr>
          <a:xfrm>
            <a:off x="8966367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1BB5ADD-5C0A-D44F-A861-19F1F645C8EF}"/>
              </a:ext>
            </a:extLst>
          </p:cNvPr>
          <p:cNvSpPr/>
          <p:nvPr/>
        </p:nvSpPr>
        <p:spPr>
          <a:xfrm>
            <a:off x="969227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0C44CED-FCDE-B14C-B8D0-5B0C43377BCC}"/>
              </a:ext>
            </a:extLst>
          </p:cNvPr>
          <p:cNvSpPr/>
          <p:nvPr/>
        </p:nvSpPr>
        <p:spPr>
          <a:xfrm>
            <a:off x="1041817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0BB44B1-678E-5545-BEFA-C62B96DA68BD}"/>
              </a:ext>
            </a:extLst>
          </p:cNvPr>
          <p:cNvSpPr/>
          <p:nvPr/>
        </p:nvSpPr>
        <p:spPr>
          <a:xfrm>
            <a:off x="1112082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78E2D14-4938-1B42-9EC0-ABA860E11CBB}"/>
              </a:ext>
            </a:extLst>
          </p:cNvPr>
          <p:cNvCxnSpPr>
            <a:cxnSpLocks/>
            <a:stCxn id="199" idx="0"/>
            <a:endCxn id="7" idx="2"/>
          </p:cNvCxnSpPr>
          <p:nvPr/>
        </p:nvCxnSpPr>
        <p:spPr>
          <a:xfrm flipV="1">
            <a:off x="672863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15BE15B-D56B-1640-861B-E8F163833839}"/>
              </a:ext>
            </a:extLst>
          </p:cNvPr>
          <p:cNvCxnSpPr>
            <a:cxnSpLocks/>
          </p:cNvCxnSpPr>
          <p:nvPr/>
        </p:nvCxnSpPr>
        <p:spPr>
          <a:xfrm flipV="1">
            <a:off x="1389282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2AC11A0-AD8E-4945-AFD2-D58D8743C478}"/>
              </a:ext>
            </a:extLst>
          </p:cNvPr>
          <p:cNvCxnSpPr>
            <a:cxnSpLocks/>
          </p:cNvCxnSpPr>
          <p:nvPr/>
        </p:nvCxnSpPr>
        <p:spPr>
          <a:xfrm flipV="1">
            <a:off x="2124673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4253742-7F3E-514A-833A-1CFAA58C67C5}"/>
              </a:ext>
            </a:extLst>
          </p:cNvPr>
          <p:cNvCxnSpPr>
            <a:cxnSpLocks/>
          </p:cNvCxnSpPr>
          <p:nvPr/>
        </p:nvCxnSpPr>
        <p:spPr>
          <a:xfrm flipV="1">
            <a:off x="2817832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DAA711E-35B3-B242-AC36-D9E642DCF974}"/>
              </a:ext>
            </a:extLst>
          </p:cNvPr>
          <p:cNvCxnSpPr>
            <a:cxnSpLocks/>
            <a:stCxn id="203" idx="0"/>
            <a:endCxn id="76" idx="2"/>
          </p:cNvCxnSpPr>
          <p:nvPr/>
        </p:nvCxnSpPr>
        <p:spPr>
          <a:xfrm flipV="1">
            <a:off x="3529962" y="3645759"/>
            <a:ext cx="16698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722F9BD-126F-A246-8A29-C4186C93A7FC}"/>
              </a:ext>
            </a:extLst>
          </p:cNvPr>
          <p:cNvCxnSpPr>
            <a:cxnSpLocks/>
          </p:cNvCxnSpPr>
          <p:nvPr/>
        </p:nvCxnSpPr>
        <p:spPr>
          <a:xfrm flipV="1">
            <a:off x="4255866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E90A62E-487B-8044-8C12-CCACD4E8C37F}"/>
              </a:ext>
            </a:extLst>
          </p:cNvPr>
          <p:cNvCxnSpPr>
            <a:cxnSpLocks/>
          </p:cNvCxnSpPr>
          <p:nvPr/>
        </p:nvCxnSpPr>
        <p:spPr>
          <a:xfrm flipV="1">
            <a:off x="4960524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41EE894-D3B7-9848-9CDE-7BA151B053B6}"/>
              </a:ext>
            </a:extLst>
          </p:cNvPr>
          <p:cNvCxnSpPr>
            <a:cxnSpLocks/>
          </p:cNvCxnSpPr>
          <p:nvPr/>
        </p:nvCxnSpPr>
        <p:spPr>
          <a:xfrm flipV="1">
            <a:off x="5675731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9DA0BD1-3A08-8548-A3B7-5E0844004943}"/>
              </a:ext>
            </a:extLst>
          </p:cNvPr>
          <p:cNvCxnSpPr>
            <a:cxnSpLocks/>
          </p:cNvCxnSpPr>
          <p:nvPr/>
        </p:nvCxnSpPr>
        <p:spPr>
          <a:xfrm flipV="1">
            <a:off x="6412334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2777AB5-58C6-AB41-8325-C1C542C80E5F}"/>
              </a:ext>
            </a:extLst>
          </p:cNvPr>
          <p:cNvCxnSpPr>
            <a:cxnSpLocks/>
          </p:cNvCxnSpPr>
          <p:nvPr/>
        </p:nvCxnSpPr>
        <p:spPr>
          <a:xfrm flipV="1">
            <a:off x="7118056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CDEB781D-CF43-164C-BBCD-77BF706D33F4}"/>
              </a:ext>
            </a:extLst>
          </p:cNvPr>
          <p:cNvCxnSpPr>
            <a:cxnSpLocks/>
          </p:cNvCxnSpPr>
          <p:nvPr/>
        </p:nvCxnSpPr>
        <p:spPr>
          <a:xfrm flipV="1">
            <a:off x="7832200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ED1188B-A49D-6A44-8B36-EC821852D6A3}"/>
              </a:ext>
            </a:extLst>
          </p:cNvPr>
          <p:cNvCxnSpPr>
            <a:cxnSpLocks/>
          </p:cNvCxnSpPr>
          <p:nvPr/>
        </p:nvCxnSpPr>
        <p:spPr>
          <a:xfrm flipV="1">
            <a:off x="8535937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B7B3855-1921-3245-A27D-670D310AE2E7}"/>
              </a:ext>
            </a:extLst>
          </p:cNvPr>
          <p:cNvCxnSpPr>
            <a:cxnSpLocks/>
          </p:cNvCxnSpPr>
          <p:nvPr/>
        </p:nvCxnSpPr>
        <p:spPr>
          <a:xfrm flipV="1">
            <a:off x="9255478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381A9255-FD7B-2F45-BB30-F62191BC48C9}"/>
              </a:ext>
            </a:extLst>
          </p:cNvPr>
          <p:cNvCxnSpPr>
            <a:cxnSpLocks/>
          </p:cNvCxnSpPr>
          <p:nvPr/>
        </p:nvCxnSpPr>
        <p:spPr>
          <a:xfrm flipV="1">
            <a:off x="9969536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A5004E6-9998-6D4C-829D-A82D14C01225}"/>
              </a:ext>
            </a:extLst>
          </p:cNvPr>
          <p:cNvCxnSpPr>
            <a:cxnSpLocks/>
          </p:cNvCxnSpPr>
          <p:nvPr/>
        </p:nvCxnSpPr>
        <p:spPr>
          <a:xfrm flipH="1" flipV="1">
            <a:off x="10695441" y="3642232"/>
            <a:ext cx="595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FC05AE6-1B15-1946-9D14-CBFC8F48C0E5}"/>
              </a:ext>
            </a:extLst>
          </p:cNvPr>
          <p:cNvCxnSpPr>
            <a:cxnSpLocks/>
          </p:cNvCxnSpPr>
          <p:nvPr/>
        </p:nvCxnSpPr>
        <p:spPr>
          <a:xfrm flipH="1" flipV="1">
            <a:off x="11374296" y="3642232"/>
            <a:ext cx="19354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3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263D-B152-334E-A8BF-29D20E65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42" y="2766218"/>
            <a:ext cx="3300663" cy="1325563"/>
          </a:xfrm>
        </p:spPr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DDE39B-1266-C440-9F02-5B5E4475C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21284"/>
              </p:ext>
            </p:extLst>
          </p:nvPr>
        </p:nvGraphicFramePr>
        <p:xfrm>
          <a:off x="5198713" y="320039"/>
          <a:ext cx="4821188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297">
                  <a:extLst>
                    <a:ext uri="{9D8B030D-6E8A-4147-A177-3AD203B41FA5}">
                      <a16:colId xmlns:a16="http://schemas.microsoft.com/office/drawing/2014/main" val="20136502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4114087925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438420278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1818216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  <a:r>
                        <a:rPr lang="en-ES" b="1" dirty="0"/>
                        <a:t>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P</a:t>
                      </a:r>
                      <a:r>
                        <a:rPr lang="en-GB" b="1" baseline="-25000" dirty="0" err="1"/>
                        <a:t>xy</a:t>
                      </a:r>
                      <a:r>
                        <a:rPr lang="en-GB" b="1" baseline="-25000" dirty="0"/>
                        <a:t> </a:t>
                      </a:r>
                      <a:r>
                        <a:rPr lang="en-GB" b="1" baseline="0" dirty="0"/>
                        <a:t> </a:t>
                      </a:r>
                      <a:r>
                        <a:rPr lang="en-GB" sz="1200" b="1" baseline="0" dirty="0"/>
                        <a:t>hex (dec)</a:t>
                      </a:r>
                      <a:endParaRPr lang="en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K</a:t>
                      </a:r>
                      <a:r>
                        <a:rPr lang="en-ES" b="1" baseline="-25000" dirty="0"/>
                        <a:t>xy </a:t>
                      </a:r>
                      <a:r>
                        <a:rPr lang="en-ES" b="1" baseline="0" dirty="0"/>
                        <a:t> </a:t>
                      </a:r>
                      <a:r>
                        <a:rPr lang="en-GB" sz="1200" b="1" baseline="0" dirty="0"/>
                        <a:t>hex (dec)</a:t>
                      </a:r>
                      <a:endParaRPr lang="en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b="1" dirty="0"/>
                        <a:t>o</a:t>
                      </a:r>
                      <a:r>
                        <a:rPr lang="en-ES" b="1" baseline="-25000" dirty="0"/>
                        <a:t>xy</a:t>
                      </a:r>
                      <a:endParaRPr lang="en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535814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00 (00)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42501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01 (01)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3280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 (02)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623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 (03)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9378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97173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0B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08621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0C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40204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2972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88487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15 (21)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07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16 (22)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37729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17 (23)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461592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1E 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185307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1F (31)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93288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20 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227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21 (33)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2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885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06606E-6406-FD46-8F7F-70A1C382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1473200"/>
            <a:ext cx="3403600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3E969-A15E-374D-8C65-D3C45603E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58" y="1485900"/>
            <a:ext cx="3403600" cy="387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BB5AA4-D007-E045-8794-37106F8BF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00" y="1485900"/>
            <a:ext cx="3568700" cy="388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F2AFF0-8D18-3D46-AB2A-4DC872C0B43D}"/>
              </a:ext>
            </a:extLst>
          </p:cNvPr>
          <p:cNvSpPr txBox="1"/>
          <p:nvPr/>
        </p:nvSpPr>
        <p:spPr>
          <a:xfrm>
            <a:off x="7979343" y="3000801"/>
            <a:ext cx="327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4800" b="1" dirty="0">
                <a:solidFill>
                  <a:srgbClr val="4C6ACB"/>
                </a:solidFill>
              </a:rPr>
              <a:t>=</a:t>
            </a:r>
            <a:endParaRPr lang="en-ES" b="1" dirty="0">
              <a:solidFill>
                <a:srgbClr val="4C6AC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330F0-65F7-164E-A231-93AB144572A3}"/>
              </a:ext>
            </a:extLst>
          </p:cNvPr>
          <p:cNvSpPr txBox="1"/>
          <p:nvPr/>
        </p:nvSpPr>
        <p:spPr>
          <a:xfrm>
            <a:off x="3617093" y="3154689"/>
            <a:ext cx="92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b="1" dirty="0">
                <a:solidFill>
                  <a:srgbClr val="4C6ACB"/>
                </a:solidFill>
              </a:rPr>
              <a:t>XOR</a:t>
            </a:r>
            <a:endParaRPr lang="en-ES" sz="1050" b="1" dirty="0">
              <a:solidFill>
                <a:srgbClr val="4C6A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59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993257-1AF3-8446-9C71-74795C7C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69" y="660487"/>
            <a:ext cx="8770262" cy="6197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ES" dirty="0"/>
              <a:t>Shifter (keygen)</a:t>
            </a:r>
          </a:p>
        </p:txBody>
      </p:sp>
    </p:spTree>
    <p:extLst>
      <p:ext uri="{BB962C8B-B14F-4D97-AF65-F5344CB8AC3E}">
        <p14:creationId xmlns:p14="http://schemas.microsoft.com/office/powerpoint/2010/main" val="162407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7868-4E6E-5A46-86C0-41925A37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lang="en-ES" dirty="0"/>
              <a:t>AES algorithm’s steps</a:t>
            </a:r>
          </a:p>
        </p:txBody>
      </p:sp>
    </p:spTree>
    <p:extLst>
      <p:ext uri="{BB962C8B-B14F-4D97-AF65-F5344CB8AC3E}">
        <p14:creationId xmlns:p14="http://schemas.microsoft.com/office/powerpoint/2010/main" val="381842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0BC8-CABD-3940-AA27-67137451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2856D4-19D6-A147-A90A-3FA4F48B8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38211"/>
              </p:ext>
            </p:extLst>
          </p:nvPr>
        </p:nvGraphicFramePr>
        <p:xfrm>
          <a:off x="4824248" y="2687320"/>
          <a:ext cx="25435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76">
                  <a:extLst>
                    <a:ext uri="{9D8B030D-6E8A-4147-A177-3AD203B41FA5}">
                      <a16:colId xmlns:a16="http://schemas.microsoft.com/office/drawing/2014/main" val="1662280977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1405832789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1506136685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2026584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1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9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5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586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65C65C-FBDF-6741-AD75-EF57B649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81" y="2901950"/>
            <a:ext cx="3644900" cy="105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287D8-6E7D-1E41-AA34-8872C0147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619" y="2559050"/>
            <a:ext cx="3644900" cy="17399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16B312A-7369-E54C-9E2D-5F7E8DA9AB64}"/>
              </a:ext>
            </a:extLst>
          </p:cNvPr>
          <p:cNvSpPr/>
          <p:nvPr/>
        </p:nvSpPr>
        <p:spPr>
          <a:xfrm>
            <a:off x="7367752" y="3184634"/>
            <a:ext cx="320614" cy="483476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44A2543-4073-7A40-9B3C-A2DCAC80466B}"/>
              </a:ext>
            </a:extLst>
          </p:cNvPr>
          <p:cNvSpPr/>
          <p:nvPr/>
        </p:nvSpPr>
        <p:spPr>
          <a:xfrm>
            <a:off x="7399284" y="2816772"/>
            <a:ext cx="289082" cy="367862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68D2ACA-D77B-A14B-A355-0F7CF6342278}"/>
              </a:ext>
            </a:extLst>
          </p:cNvPr>
          <p:cNvSpPr/>
          <p:nvPr/>
        </p:nvSpPr>
        <p:spPr>
          <a:xfrm>
            <a:off x="7399284" y="3668110"/>
            <a:ext cx="289082" cy="367862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97C364B-BC8F-694D-BF7C-C32B742C0A36}"/>
              </a:ext>
            </a:extLst>
          </p:cNvPr>
          <p:cNvSpPr/>
          <p:nvPr/>
        </p:nvSpPr>
        <p:spPr>
          <a:xfrm flipH="1">
            <a:off x="6800193" y="2901951"/>
            <a:ext cx="105103" cy="1054100"/>
          </a:xfrm>
          <a:custGeom>
            <a:avLst/>
            <a:gdLst>
              <a:gd name="connsiteX0" fmla="*/ 46258 w 498242"/>
              <a:gd name="connsiteY0" fmla="*/ 0 h 1433689"/>
              <a:gd name="connsiteX1" fmla="*/ 498203 w 498242"/>
              <a:gd name="connsiteY1" fmla="*/ 819807 h 1433689"/>
              <a:gd name="connsiteX2" fmla="*/ 25237 w 498242"/>
              <a:gd name="connsiteY2" fmla="*/ 1397876 h 1433689"/>
              <a:gd name="connsiteX3" fmla="*/ 35748 w 498242"/>
              <a:gd name="connsiteY3" fmla="*/ 1429407 h 143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242" h="1433689">
                <a:moveTo>
                  <a:pt x="46258" y="0"/>
                </a:moveTo>
                <a:cubicBezTo>
                  <a:pt x="273982" y="293414"/>
                  <a:pt x="501707" y="586828"/>
                  <a:pt x="498203" y="819807"/>
                </a:cubicBezTo>
                <a:cubicBezTo>
                  <a:pt x="494700" y="1052786"/>
                  <a:pt x="102313" y="1296276"/>
                  <a:pt x="25237" y="1397876"/>
                </a:cubicBezTo>
                <a:cubicBezTo>
                  <a:pt x="-51839" y="1499476"/>
                  <a:pt x="76038" y="1343572"/>
                  <a:pt x="35748" y="142940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1499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D6DD-C000-FB47-8B37-D7E7A59C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57352"/>
            <a:ext cx="10668000" cy="57467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ES" dirty="0"/>
              <a:t>Substitution according to table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Shifting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Multiplication matrix x matrix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XOR between matrix (3) and round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Upwards shift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Substitution (step 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XOR between matrix column and corresponding rc constant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DA4D20A-9DFB-7248-BA65-992976F09817}"/>
              </a:ext>
            </a:extLst>
          </p:cNvPr>
          <p:cNvSpPr/>
          <p:nvPr/>
        </p:nvSpPr>
        <p:spPr>
          <a:xfrm>
            <a:off x="10289628" y="2911366"/>
            <a:ext cx="178675" cy="16396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5EFB4-B25C-4A47-BDD7-0E28A4977338}"/>
              </a:ext>
            </a:extLst>
          </p:cNvPr>
          <p:cNvSpPr txBox="1"/>
          <p:nvPr/>
        </p:nvSpPr>
        <p:spPr>
          <a:xfrm>
            <a:off x="10694276" y="3408006"/>
            <a:ext cx="1471448" cy="646331"/>
          </a:xfrm>
          <a:prstGeom prst="rect">
            <a:avLst/>
          </a:prstGeom>
          <a:noFill/>
          <a:ln>
            <a:solidFill>
              <a:schemeClr val="bg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</a:t>
            </a:r>
          </a:p>
          <a:p>
            <a:pPr algn="ctr"/>
            <a:r>
              <a:rPr lang="en-ES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6338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C67CB-771A-5342-8C14-D117C3AB5606}"/>
              </a:ext>
            </a:extLst>
          </p:cNvPr>
          <p:cNvSpPr/>
          <p:nvPr/>
        </p:nvSpPr>
        <p:spPr>
          <a:xfrm>
            <a:off x="520262" y="453007"/>
            <a:ext cx="11151475" cy="4444816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5CB9D-5A49-ED4E-B972-E6EE10EDE75D}"/>
              </a:ext>
            </a:extLst>
          </p:cNvPr>
          <p:cNvSpPr/>
          <p:nvPr/>
        </p:nvSpPr>
        <p:spPr>
          <a:xfrm>
            <a:off x="1660634" y="5570484"/>
            <a:ext cx="8965324" cy="504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AXI 4 (bus)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3B6CB-7DE8-234D-8090-8F0655BC2D56}"/>
              </a:ext>
            </a:extLst>
          </p:cNvPr>
          <p:cNvSpPr/>
          <p:nvPr/>
        </p:nvSpPr>
        <p:spPr>
          <a:xfrm>
            <a:off x="6032937" y="4897822"/>
            <a:ext cx="220717" cy="672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461F8-027C-4E41-9429-F8D3E8252AC4}"/>
              </a:ext>
            </a:extLst>
          </p:cNvPr>
          <p:cNvSpPr/>
          <p:nvPr/>
        </p:nvSpPr>
        <p:spPr>
          <a:xfrm>
            <a:off x="5583619" y="920191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1050" dirty="0"/>
              <a:t>(Rijndael </a:t>
            </a:r>
          </a:p>
          <a:p>
            <a:pPr algn="ctr"/>
            <a:r>
              <a:rPr lang="en-ES" sz="1050" dirty="0"/>
              <a:t>S-box)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618E58-4C70-174F-8F52-49CE12E2C250}"/>
              </a:ext>
            </a:extLst>
          </p:cNvPr>
          <p:cNvCxnSpPr>
            <a:endCxn id="6" idx="0"/>
          </p:cNvCxnSpPr>
          <p:nvPr/>
        </p:nvCxnSpPr>
        <p:spPr>
          <a:xfrm>
            <a:off x="6095999" y="378374"/>
            <a:ext cx="47297" cy="451944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51BF1D-89AD-2441-97C2-69ED18009A85}"/>
              </a:ext>
            </a:extLst>
          </p:cNvPr>
          <p:cNvSpPr txBox="1"/>
          <p:nvPr/>
        </p:nvSpPr>
        <p:spPr>
          <a:xfrm>
            <a:off x="7627882" y="9776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 Gen.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6FCBA-5F4B-EF46-B931-6A77F1457D80}"/>
              </a:ext>
            </a:extLst>
          </p:cNvPr>
          <p:cNvSpPr txBox="1"/>
          <p:nvPr/>
        </p:nvSpPr>
        <p:spPr>
          <a:xfrm>
            <a:off x="2309649" y="9042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Encoding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94936-ABC2-4140-90E2-D73D305F5C4F}"/>
              </a:ext>
            </a:extLst>
          </p:cNvPr>
          <p:cNvSpPr/>
          <p:nvPr/>
        </p:nvSpPr>
        <p:spPr>
          <a:xfrm>
            <a:off x="9992709" y="935422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900" dirty="0"/>
              <a:t>(rc cons)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0B8C60-7703-994E-9AD2-D418CAA94D75}"/>
              </a:ext>
            </a:extLst>
          </p:cNvPr>
          <p:cNvSpPr/>
          <p:nvPr/>
        </p:nvSpPr>
        <p:spPr>
          <a:xfrm>
            <a:off x="5562598" y="2286002"/>
            <a:ext cx="1114097" cy="35735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200" dirty="0"/>
              <a:t>Key</a:t>
            </a:r>
            <a:r>
              <a:rPr lang="en-ES" sz="1200" baseline="-25000" dirty="0"/>
              <a:t>i</a:t>
            </a:r>
            <a:r>
              <a:rPr lang="en-ES" sz="1200" dirty="0"/>
              <a:t> storage</a:t>
            </a:r>
          </a:p>
          <a:p>
            <a:pPr algn="ctr"/>
            <a:r>
              <a:rPr lang="en-ES" sz="900" dirty="0"/>
              <a:t>(4x4 matrix)</a:t>
            </a:r>
            <a:endParaRPr lang="en-E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16CA4D-87D8-0041-AFD7-E63A0DE6D037}"/>
              </a:ext>
            </a:extLst>
          </p:cNvPr>
          <p:cNvSpPr/>
          <p:nvPr/>
        </p:nvSpPr>
        <p:spPr>
          <a:xfrm>
            <a:off x="7876938" y="394779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XOR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26E11-68F0-8744-9FA1-50088358F05B}"/>
              </a:ext>
            </a:extLst>
          </p:cNvPr>
          <p:cNvSpPr/>
          <p:nvPr/>
        </p:nvSpPr>
        <p:spPr>
          <a:xfrm>
            <a:off x="7876938" y="2401401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sfts)</a:t>
            </a:r>
            <a:endParaRPr lang="en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48BC2-0193-2348-AE8F-B7184926C74E}"/>
              </a:ext>
            </a:extLst>
          </p:cNvPr>
          <p:cNvSpPr/>
          <p:nvPr/>
        </p:nvSpPr>
        <p:spPr>
          <a:xfrm>
            <a:off x="7876938" y="316331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Subs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447F49-8EE8-174B-A8A8-88DE5F2529D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907516" y="4450568"/>
            <a:ext cx="0" cy="2136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8124AEC-CDF1-8745-B846-0DE8FAC161F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76695" y="2464678"/>
            <a:ext cx="2230823" cy="2199573"/>
          </a:xfrm>
          <a:prstGeom prst="bentConnector3">
            <a:avLst>
              <a:gd name="adj1" fmla="val 293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2B5241-AA90-084B-8FBD-4379E1DDA383}"/>
              </a:ext>
            </a:extLst>
          </p:cNvPr>
          <p:cNvCxnSpPr>
            <a:cxnSpLocks/>
          </p:cNvCxnSpPr>
          <p:nvPr/>
        </p:nvCxnSpPr>
        <p:spPr>
          <a:xfrm flipV="1">
            <a:off x="7326121" y="1877906"/>
            <a:ext cx="0" cy="586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24C006-1DE5-B441-93E5-34C1AFC20B49}"/>
              </a:ext>
            </a:extLst>
          </p:cNvPr>
          <p:cNvCxnSpPr>
            <a:cxnSpLocks/>
          </p:cNvCxnSpPr>
          <p:nvPr/>
        </p:nvCxnSpPr>
        <p:spPr>
          <a:xfrm>
            <a:off x="7326121" y="1865588"/>
            <a:ext cx="1581395" cy="12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C61FF7-35F1-0143-8A5C-C9A7EECC1AB4}"/>
              </a:ext>
            </a:extLst>
          </p:cNvPr>
          <p:cNvCxnSpPr>
            <a:stCxn id="17" idx="0"/>
          </p:cNvCxnSpPr>
          <p:nvPr/>
        </p:nvCxnSpPr>
        <p:spPr>
          <a:xfrm flipV="1">
            <a:off x="8907516" y="1877906"/>
            <a:ext cx="0" cy="523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0987854-26FE-0A41-90D8-3706EF4519D4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880661" y="2323368"/>
            <a:ext cx="2082209" cy="1166649"/>
          </a:xfrm>
          <a:prstGeom prst="bentConnector3">
            <a:avLst>
              <a:gd name="adj1" fmla="val 91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D2B93A-049A-7949-ABC6-823FC83457BC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8907516" y="3666088"/>
            <a:ext cx="0" cy="28170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A604DC-EDDB-B94A-8FB8-CB25B49284B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907516" y="2904172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5E82761-C569-6E42-B356-5998BE54CC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419" y="1823233"/>
            <a:ext cx="2029428" cy="1153510"/>
          </a:xfrm>
          <a:prstGeom prst="bentConnector3">
            <a:avLst>
              <a:gd name="adj1" fmla="val 22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9F7666-DBE7-6E47-AF87-40E1C9983E8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761889" y="3414702"/>
            <a:ext cx="11504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A3C1A2C-10B6-5040-AA6B-8C7376671714}"/>
              </a:ext>
            </a:extLst>
          </p:cNvPr>
          <p:cNvSpPr/>
          <p:nvPr/>
        </p:nvSpPr>
        <p:spPr>
          <a:xfrm>
            <a:off x="7258836" y="2390144"/>
            <a:ext cx="134570" cy="137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B46ED-694D-7246-BE3A-E17908E6F2AB}"/>
              </a:ext>
            </a:extLst>
          </p:cNvPr>
          <p:cNvSpPr/>
          <p:nvPr/>
        </p:nvSpPr>
        <p:spPr>
          <a:xfrm>
            <a:off x="2023887" y="1105286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bg1"/>
                </a:solidFill>
              </a:rPr>
              <a:t>Subs</a:t>
            </a:r>
          </a:p>
          <a:p>
            <a:pPr algn="ctr"/>
            <a:r>
              <a:rPr lang="en-ES" sz="1000" dirty="0">
                <a:solidFill>
                  <a:schemeClr val="bg1"/>
                </a:solidFill>
              </a:rPr>
              <a:t>(16 blocks)</a:t>
            </a:r>
            <a:endParaRPr lang="en-ES" dirty="0">
              <a:solidFill>
                <a:schemeClr val="bg1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ABCD23A-D73F-DA4E-AD82-ED219965587C}"/>
              </a:ext>
            </a:extLst>
          </p:cNvPr>
          <p:cNvCxnSpPr>
            <a:stCxn id="8" idx="1"/>
            <a:endCxn id="61" idx="3"/>
          </p:cNvCxnSpPr>
          <p:nvPr/>
        </p:nvCxnSpPr>
        <p:spPr>
          <a:xfrm rot="10800000">
            <a:off x="4085043" y="1356672"/>
            <a:ext cx="1498576" cy="28602"/>
          </a:xfrm>
          <a:prstGeom prst="bentConnector3">
            <a:avLst>
              <a:gd name="adj1" fmla="val 999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42BFEF5-2959-0C45-9467-4675C7BFAA17}"/>
              </a:ext>
            </a:extLst>
          </p:cNvPr>
          <p:cNvSpPr/>
          <p:nvPr/>
        </p:nvSpPr>
        <p:spPr>
          <a:xfrm>
            <a:off x="2044592" y="1865588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shts)</a:t>
            </a:r>
            <a:endParaRPr lang="en-E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F5264-77BD-284C-8CF4-1895BA0ADEBC}"/>
              </a:ext>
            </a:extLst>
          </p:cNvPr>
          <p:cNvSpPr/>
          <p:nvPr/>
        </p:nvSpPr>
        <p:spPr>
          <a:xfrm>
            <a:off x="2042382" y="3945172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AddRoundKey </a:t>
            </a:r>
            <a:r>
              <a:rPr lang="en-ES" sz="1100" dirty="0"/>
              <a:t>(XOR)</a:t>
            </a:r>
            <a:endParaRPr lang="en-ES" dirty="0"/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B82D0-3148-0243-A21B-CBBDBAF90BA9}"/>
              </a:ext>
            </a:extLst>
          </p:cNvPr>
          <p:cNvCxnSpPr/>
          <p:nvPr/>
        </p:nvCxnSpPr>
        <p:spPr>
          <a:xfrm>
            <a:off x="3075170" y="1608057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A1D8B6-BA1D-4448-BF25-56E290CF58EC}"/>
              </a:ext>
            </a:extLst>
          </p:cNvPr>
          <p:cNvCxnSpPr>
            <a:cxnSpLocks/>
          </p:cNvCxnSpPr>
          <p:nvPr/>
        </p:nvCxnSpPr>
        <p:spPr>
          <a:xfrm>
            <a:off x="3080917" y="3806942"/>
            <a:ext cx="0" cy="1560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6F41506-AC28-AF40-B676-E76DE2E782C6}"/>
              </a:ext>
            </a:extLst>
          </p:cNvPr>
          <p:cNvCxnSpPr>
            <a:cxnSpLocks/>
            <a:stCxn id="14" idx="1"/>
            <a:endCxn id="65" idx="3"/>
          </p:cNvCxnSpPr>
          <p:nvPr/>
        </p:nvCxnSpPr>
        <p:spPr>
          <a:xfrm rot="10800000" flipV="1">
            <a:off x="4103538" y="2464678"/>
            <a:ext cx="1459060" cy="1731880"/>
          </a:xfrm>
          <a:prstGeom prst="bentConnector3">
            <a:avLst>
              <a:gd name="adj1" fmla="val 153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BE025C-338F-0545-A22E-B3DEF1CE227A}"/>
              </a:ext>
            </a:extLst>
          </p:cNvPr>
          <p:cNvCxnSpPr>
            <a:stCxn id="65" idx="2"/>
          </p:cNvCxnSpPr>
          <p:nvPr/>
        </p:nvCxnSpPr>
        <p:spPr>
          <a:xfrm>
            <a:off x="3072960" y="4447943"/>
            <a:ext cx="0" cy="216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CA6D74-ADF0-DE47-AFC4-6B18BE0AB4F2}"/>
              </a:ext>
            </a:extLst>
          </p:cNvPr>
          <p:cNvCxnSpPr/>
          <p:nvPr/>
        </p:nvCxnSpPr>
        <p:spPr>
          <a:xfrm>
            <a:off x="3080917" y="4664249"/>
            <a:ext cx="30623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96C315-809A-4B41-AC23-3BA6209E305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143295" y="4664249"/>
            <a:ext cx="1" cy="233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1D7B8-2793-B14B-9545-D29B4F8BFE1E}"/>
              </a:ext>
            </a:extLst>
          </p:cNvPr>
          <p:cNvCxnSpPr/>
          <p:nvPr/>
        </p:nvCxnSpPr>
        <p:spPr>
          <a:xfrm flipH="1">
            <a:off x="1423250" y="4664249"/>
            <a:ext cx="16576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E398B8D-0173-9748-94B7-1E6C85208C05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65542" y="2705906"/>
            <a:ext cx="3307579" cy="60911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EE56DD70-8CED-154E-884B-00A881A46734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1402700" y="204523"/>
            <a:ext cx="4015812" cy="5370788"/>
          </a:xfrm>
          <a:prstGeom prst="bentConnector4">
            <a:avLst>
              <a:gd name="adj1" fmla="val 3708"/>
              <a:gd name="adj2" fmla="val 99826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260EE8E-2D6A-8849-8C07-72E55DD3AC2E}"/>
              </a:ext>
            </a:extLst>
          </p:cNvPr>
          <p:cNvCxnSpPr>
            <a:cxnSpLocks/>
          </p:cNvCxnSpPr>
          <p:nvPr/>
        </p:nvCxnSpPr>
        <p:spPr>
          <a:xfrm>
            <a:off x="714848" y="877853"/>
            <a:ext cx="2331831" cy="111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2C89F73-1088-A84D-BF7F-4270F7C5AA6A}"/>
              </a:ext>
            </a:extLst>
          </p:cNvPr>
          <p:cNvCxnSpPr>
            <a:cxnSpLocks/>
          </p:cNvCxnSpPr>
          <p:nvPr/>
        </p:nvCxnSpPr>
        <p:spPr>
          <a:xfrm>
            <a:off x="3075170" y="877853"/>
            <a:ext cx="0" cy="22672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012C4D9-6CFF-DF43-9E01-954290FA1594}"/>
              </a:ext>
            </a:extLst>
          </p:cNvPr>
          <p:cNvSpPr/>
          <p:nvPr/>
        </p:nvSpPr>
        <p:spPr>
          <a:xfrm>
            <a:off x="2032070" y="2527954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Multipl.</a:t>
            </a:r>
          </a:p>
          <a:p>
            <a:pPr algn="ctr"/>
            <a:r>
              <a:rPr lang="en-ES" sz="1000" dirty="0"/>
              <a:t>(16 muls, 4 sums)</a:t>
            </a:r>
            <a:endParaRPr lang="en-E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0E1DD56-54FB-B349-8F14-B217454E50C0}"/>
              </a:ext>
            </a:extLst>
          </p:cNvPr>
          <p:cNvCxnSpPr>
            <a:cxnSpLocks/>
          </p:cNvCxnSpPr>
          <p:nvPr/>
        </p:nvCxnSpPr>
        <p:spPr>
          <a:xfrm>
            <a:off x="3080917" y="2378953"/>
            <a:ext cx="0" cy="149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9FE7BE4-CF8E-0945-BA0C-381696E766EB}"/>
              </a:ext>
            </a:extLst>
          </p:cNvPr>
          <p:cNvSpPr/>
          <p:nvPr/>
        </p:nvSpPr>
        <p:spPr>
          <a:xfrm>
            <a:off x="2051473" y="3293315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Galinois’ check</a:t>
            </a:r>
          </a:p>
          <a:p>
            <a:pPr algn="ctr"/>
            <a:r>
              <a:rPr lang="en-ES" sz="1000" dirty="0"/>
              <a:t>(…)</a:t>
            </a:r>
            <a:endParaRPr lang="en-ES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6CB596C-ABC3-2A4C-8AE6-A22AD3CA6F22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080917" y="3022413"/>
            <a:ext cx="1134" cy="270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6EC1591-11B1-1448-BE78-2CB17B2BAD08}"/>
              </a:ext>
            </a:extLst>
          </p:cNvPr>
          <p:cNvSpPr/>
          <p:nvPr/>
        </p:nvSpPr>
        <p:spPr>
          <a:xfrm>
            <a:off x="1886553" y="2452360"/>
            <a:ext cx="2368152" cy="1415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BC48ED-B7B9-7A43-9E23-154457DA95BF}"/>
              </a:ext>
            </a:extLst>
          </p:cNvPr>
          <p:cNvSpPr txBox="1"/>
          <p:nvPr/>
        </p:nvSpPr>
        <p:spPr>
          <a:xfrm rot="16200000">
            <a:off x="3828804" y="3299286"/>
            <a:ext cx="110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C</a:t>
            </a:r>
            <a:r>
              <a:rPr lang="en-ES" sz="900" dirty="0">
                <a:solidFill>
                  <a:srgbClr val="002060"/>
                </a:solidFill>
              </a:rPr>
              <a:t>omp_mul_2to1.sv</a:t>
            </a:r>
          </a:p>
        </p:txBody>
      </p:sp>
    </p:spTree>
    <p:extLst>
      <p:ext uri="{BB962C8B-B14F-4D97-AF65-F5344CB8AC3E}">
        <p14:creationId xmlns:p14="http://schemas.microsoft.com/office/powerpoint/2010/main" val="220919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AF9F-5763-674E-AA8E-E63D1A8B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149"/>
            <a:ext cx="10668000" cy="1524000"/>
          </a:xfrm>
        </p:spPr>
        <p:txBody>
          <a:bodyPr/>
          <a:lstStyle/>
          <a:p>
            <a:r>
              <a:rPr lang="en-ES" dirty="0"/>
              <a:t>Extra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7A9-B081-5849-98EE-C17F5B22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28057"/>
            <a:ext cx="10668000" cy="477665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ES" dirty="0"/>
              <a:t>The ASIC schematic is divided into two parts since the key generation process and the encryption of the data can be done in parallel. </a:t>
            </a:r>
          </a:p>
          <a:p>
            <a:pPr marL="514350" indent="-514350">
              <a:buAutoNum type="arabicPeriod"/>
            </a:pPr>
            <a:r>
              <a:rPr lang="en-ES" dirty="0"/>
              <a:t>Since the shifters are used simultaneously and in different directions (sidewards vs upwards),  I decided to implement two modules</a:t>
            </a:r>
          </a:p>
          <a:p>
            <a:pPr marL="514350" indent="-514350">
              <a:buAutoNum type="arabicPeriod"/>
            </a:pPr>
            <a:r>
              <a:rPr lang="en-ES" dirty="0"/>
              <a:t>Problem: Galinois’ multiplication</a:t>
            </a:r>
          </a:p>
          <a:p>
            <a:pPr marL="514350" indent="-514350">
              <a:buAutoNum type="arabicPeriod"/>
            </a:pPr>
            <a:r>
              <a:rPr lang="en-ES" dirty="0"/>
              <a:t>Further investigation should be carried in order to merge the data extracted from the AES’ code and the gates/schematic that will be implemented in the ASIC.</a:t>
            </a:r>
          </a:p>
          <a:p>
            <a:pPr marL="514350" indent="-514350">
              <a:buAutoNum type="arabicPeriod"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78853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9776-674B-9249-99DA-9426623F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81" y="2775083"/>
            <a:ext cx="3932237" cy="682191"/>
          </a:xfrm>
        </p:spPr>
        <p:txBody>
          <a:bodyPr/>
          <a:lstStyle/>
          <a:p>
            <a:r>
              <a:rPr lang="en-ES" dirty="0"/>
              <a:t>List of components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D8E50F-FCFB-734B-8D13-F9CBF5380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69125"/>
              </p:ext>
            </p:extLst>
          </p:nvPr>
        </p:nvGraphicFramePr>
        <p:xfrm>
          <a:off x="4955690" y="1965960"/>
          <a:ext cx="639652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998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901690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1271647930"/>
                    </a:ext>
                  </a:extLst>
                </a:gridCol>
              </a:tblGrid>
              <a:tr h="244280">
                <a:tc>
                  <a:txBody>
                    <a:bodyPr/>
                    <a:lstStyle/>
                    <a:p>
                      <a:r>
                        <a:rPr lang="en-ES" sz="1200" dirty="0"/>
                        <a:t>Encryption side (enc)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endParaRPr lang="en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Use of 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Subsitution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410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Shifter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855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MixColumns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5138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Multiplicator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67541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Multiplicator (component)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00824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Adder (component)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9807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Galois operator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858618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AddRoundKey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46328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8678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EACBC9D-728E-6642-BCB8-F10448C28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244745"/>
              </p:ext>
            </p:extLst>
          </p:nvPr>
        </p:nvGraphicFramePr>
        <p:xfrm>
          <a:off x="4955690" y="5158340"/>
          <a:ext cx="63965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42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082119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4118194397"/>
                    </a:ext>
                  </a:extLst>
                </a:gridCol>
              </a:tblGrid>
              <a:tr h="224068">
                <a:tc>
                  <a:txBody>
                    <a:bodyPr/>
                    <a:lstStyle/>
                    <a:p>
                      <a:r>
                        <a:rPr lang="en-ES" sz="1200" dirty="0"/>
                        <a:t>Keygen side (keygen)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endParaRPr lang="en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Use of 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Shifter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Done but not 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410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Substitution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855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XOR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513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B021FDB-9A36-2A47-9B3A-ED7E5A7D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95525"/>
              </p:ext>
            </p:extLst>
          </p:nvPr>
        </p:nvGraphicFramePr>
        <p:xfrm>
          <a:off x="4955690" y="952900"/>
          <a:ext cx="63965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42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082119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1886623950"/>
                    </a:ext>
                  </a:extLst>
                </a:gridCol>
              </a:tblGrid>
              <a:tr h="244280">
                <a:tc>
                  <a:txBody>
                    <a:bodyPr/>
                    <a:lstStyle/>
                    <a:p>
                      <a:r>
                        <a:rPr lang="en-ES" sz="1200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r>
                        <a:rPr lang="en-E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Use of 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410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reg16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99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87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D3A-38F7-924F-A6F6-C216F316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16-bit register</a:t>
            </a:r>
          </a:p>
        </p:txBody>
      </p:sp>
    </p:spTree>
    <p:extLst>
      <p:ext uri="{BB962C8B-B14F-4D97-AF65-F5344CB8AC3E}">
        <p14:creationId xmlns:p14="http://schemas.microsoft.com/office/powerpoint/2010/main" val="354488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851B-D54B-0F41-94A9-C9FCE0DD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tb: successful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64A09-CFFB-BF46-A4F5-F09718CB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600"/>
            <a:ext cx="10515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5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D3A-38F7-924F-A6F6-C216F316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Substitution (module, enc &amp; keygen)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8337-7EEA-4248-B5AE-AE67E1E1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8151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1003</Words>
  <Application>Microsoft Macintosh PowerPoint</Application>
  <PresentationFormat>Widescreen</PresentationFormat>
  <Paragraphs>415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ASIC design: approach 1</vt:lpstr>
      <vt:lpstr>AES algorithm’s steps</vt:lpstr>
      <vt:lpstr>PowerPoint Presentation</vt:lpstr>
      <vt:lpstr>PowerPoint Presentation</vt:lpstr>
      <vt:lpstr>Extra notes</vt:lpstr>
      <vt:lpstr>List of components </vt:lpstr>
      <vt:lpstr>16-bit register</vt:lpstr>
      <vt:lpstr>tb: successful</vt:lpstr>
      <vt:lpstr>Substitution (module, enc &amp; keygen)</vt:lpstr>
      <vt:lpstr>tb: SUCCESSFUL</vt:lpstr>
      <vt:lpstr>Shifter (enc)</vt:lpstr>
      <vt:lpstr>tb: SUCCESSFUL</vt:lpstr>
      <vt:lpstr>Multiplicator (submodule, enc)</vt:lpstr>
      <vt:lpstr>Multiplicator (module, enc)</vt:lpstr>
      <vt:lpstr>tb:</vt:lpstr>
      <vt:lpstr>AddRoundKey (enc)</vt:lpstr>
      <vt:lpstr>tb: SUCCESSFUL </vt:lpstr>
      <vt:lpstr>PowerPoint Presentation</vt:lpstr>
      <vt:lpstr>Shifter (keygen)</vt:lpstr>
      <vt:lpstr>tb: SUCCESSFUL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ASIC design: approach 1</dc:title>
  <dc:creator>Adrià Carcan</dc:creator>
  <cp:lastModifiedBy>Adrià Carcan</cp:lastModifiedBy>
  <cp:revision>40</cp:revision>
  <dcterms:created xsi:type="dcterms:W3CDTF">2021-08-01T11:29:55Z</dcterms:created>
  <dcterms:modified xsi:type="dcterms:W3CDTF">2021-08-13T22:55:35Z</dcterms:modified>
</cp:coreProperties>
</file>