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0" r:id="rId6"/>
    <p:sldId id="274" r:id="rId7"/>
    <p:sldId id="279" r:id="rId8"/>
    <p:sldId id="275" r:id="rId9"/>
    <p:sldId id="276" r:id="rId10"/>
    <p:sldId id="271" r:id="rId11"/>
    <p:sldId id="278" r:id="rId12"/>
    <p:sldId id="263" r:id="rId13"/>
    <p:sldId id="264" r:id="rId14"/>
    <p:sldId id="261" r:id="rId15"/>
    <p:sldId id="262" r:id="rId16"/>
    <p:sldId id="267" r:id="rId17"/>
    <p:sldId id="268" r:id="rId18"/>
    <p:sldId id="269" r:id="rId19"/>
    <p:sldId id="270" r:id="rId20"/>
    <p:sldId id="265" r:id="rId21"/>
    <p:sldId id="266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à Carcan" initials="AC" lastIdx="1" clrIdx="0">
    <p:extLst>
      <p:ext uri="{19B8F6BF-5375-455C-9EA6-DF929625EA0E}">
        <p15:presenceInfo xmlns:p15="http://schemas.microsoft.com/office/powerpoint/2012/main" userId="7dbf9a2ab5808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4T19:51:29.732" idx="1">
    <p:pos x="4177" y="2480"/>
    <p:text>The output does not correspond to the one outputed by some websites, but it does for others... weird.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23/8/21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946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51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4474757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ROM (module)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27BCC1-7581-AF45-A6AB-08D550857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9" t="16842" r="28511" b="31789"/>
          <a:stretch/>
        </p:blipFill>
        <p:spPr>
          <a:xfrm>
            <a:off x="4041005" y="1925053"/>
            <a:ext cx="4109989" cy="3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B27D-7BAB-4E43-81CC-9D387B3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Tb: successful</a:t>
            </a:r>
            <a:endParaRPr lang="en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ACD7D-E410-FE40-961F-DD2D766E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04" y="2921393"/>
            <a:ext cx="93345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7B05D-28F6-0447-BF10-A1B023EBFD64}"/>
              </a:ext>
            </a:extLst>
          </p:cNvPr>
          <p:cNvSpPr txBox="1"/>
          <p:nvPr/>
        </p:nvSpPr>
        <p:spPr>
          <a:xfrm>
            <a:off x="1024154" y="2275090"/>
            <a:ext cx="3063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ROM v1.0 (reading from file)</a:t>
            </a:r>
          </a:p>
        </p:txBody>
      </p:sp>
    </p:spTree>
    <p:extLst>
      <p:ext uri="{BB962C8B-B14F-4D97-AF65-F5344CB8AC3E}">
        <p14:creationId xmlns:p14="http://schemas.microsoft.com/office/powerpoint/2010/main" val="302027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8" b="11649"/>
          <a:stretch/>
        </p:blipFill>
        <p:spPr>
          <a:xfrm>
            <a:off x="2383189" y="1886552"/>
            <a:ext cx="7425621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0016"/>
              </p:ext>
            </p:extLst>
          </p:nvPr>
        </p:nvGraphicFramePr>
        <p:xfrm>
          <a:off x="8694760" y="1246071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9639872" y="2975411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9614717" y="2681427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9589561" y="3892594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9564406" y="4203723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9639872" y="5397998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9627294" y="1452452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9639872" y="1764243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9643274" y="5709789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632F4D-8315-7B40-9C97-7C79540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2427313"/>
            <a:ext cx="693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AddRoundKey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74237"/>
              </p:ext>
            </p:extLst>
          </p:nvPr>
        </p:nvGraphicFramePr>
        <p:xfrm>
          <a:off x="4955689" y="3246120"/>
          <a:ext cx="639652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98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901690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27164793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Working properly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 (S-box, 256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83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963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15589"/>
              </p:ext>
            </p:extLst>
          </p:nvPr>
        </p:nvGraphicFramePr>
        <p:xfrm>
          <a:off x="4955690" y="952900"/>
          <a:ext cx="63965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09452140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Working properly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4334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R</a:t>
                      </a:r>
                      <a:r>
                        <a:rPr lang="en-ES" sz="1200" dirty="0"/>
                        <a:t>eg16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/>
                        <a:t>OK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0408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Reg16_4to16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96473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R</a:t>
                      </a:r>
                      <a:r>
                        <a:rPr lang="en-ES" sz="1200" dirty="0"/>
                        <a:t>eg4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8048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R</a:t>
                      </a:r>
                      <a:r>
                        <a:rPr lang="en-ES" sz="1200" dirty="0"/>
                        <a:t>eg4_4to1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AC67-E2C5-B84E-A6F8-9764481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</p:spPr>
        <p:txBody>
          <a:bodyPr/>
          <a:lstStyle/>
          <a:p>
            <a:pPr algn="ctr"/>
            <a:r>
              <a:rPr lang="en-ES" dirty="0"/>
              <a:t>Modules’ input/output signals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CF9204-CF60-6744-BE87-242D1AC3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2746"/>
              </p:ext>
            </p:extLst>
          </p:nvPr>
        </p:nvGraphicFramePr>
        <p:xfrm>
          <a:off x="5178392" y="267017"/>
          <a:ext cx="6521649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883">
                  <a:extLst>
                    <a:ext uri="{9D8B030D-6E8A-4147-A177-3AD203B41FA5}">
                      <a16:colId xmlns:a16="http://schemas.microsoft.com/office/drawing/2014/main" val="2927549523"/>
                    </a:ext>
                  </a:extLst>
                </a:gridCol>
                <a:gridCol w="2173883">
                  <a:extLst>
                    <a:ext uri="{9D8B030D-6E8A-4147-A177-3AD203B41FA5}">
                      <a16:colId xmlns:a16="http://schemas.microsoft.com/office/drawing/2014/main" val="2854018391"/>
                    </a:ext>
                  </a:extLst>
                </a:gridCol>
                <a:gridCol w="2173883">
                  <a:extLst>
                    <a:ext uri="{9D8B030D-6E8A-4147-A177-3AD203B41FA5}">
                      <a16:colId xmlns:a16="http://schemas.microsoft.com/office/drawing/2014/main" val="53566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1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e</a:t>
                      </a:r>
                      <a:r>
                        <a:rPr lang="en-GB" dirty="0" err="1"/>
                        <a:t>nable</a:t>
                      </a:r>
                      <a:endParaRPr lang="en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</a:t>
                      </a:r>
                      <a:r>
                        <a:rPr lang="en-ES" dirty="0"/>
                        <a:t>ddr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</a:t>
                      </a:r>
                      <a:r>
                        <a:rPr lang="en-ES" dirty="0"/>
                        <a:t>ata (8 bits)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8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Shifter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 (8 bits), row (2 bits)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</a:t>
                      </a:r>
                      <a:r>
                        <a:rPr lang="en-ES" dirty="0"/>
                        <a:t> (8 bits),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mixColumns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enable, reset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</a:t>
                      </a:r>
                      <a:r>
                        <a:rPr lang="en-ES" dirty="0"/>
                        <a:t>tate_out,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addRoundKey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</a:t>
                      </a:r>
                      <a:r>
                        <a:rPr lang="en-ES" dirty="0"/>
                        <a:t>,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</a:t>
                      </a:r>
                      <a:r>
                        <a:rPr lang="en-ES" dirty="0"/>
                        <a:t>ut,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9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</a:t>
                      </a:r>
                      <a:r>
                        <a:rPr lang="en-ES" dirty="0"/>
                        <a:t>uf_in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W</a:t>
                      </a:r>
                      <a:r>
                        <a:rPr lang="en-ES" dirty="0"/>
                        <a:t>r_en, rd_en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</a:t>
                      </a:r>
                      <a:r>
                        <a:rPr lang="en-ES" dirty="0"/>
                        <a:t>uf_out, buf_empty, buf_full, fifo_counter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ES" dirty="0"/>
                        <a:t>eg4_1to4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resetn,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</a:t>
                      </a:r>
                      <a:r>
                        <a:rPr lang="en-ES" dirty="0"/>
                        <a:t> (8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</a:t>
                      </a:r>
                      <a:r>
                        <a:rPr lang="en-ES" dirty="0"/>
                        <a:t> (32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</a:t>
                      </a:r>
                      <a:r>
                        <a:rPr lang="en-ES"/>
                        <a:t>eg16 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/>
                        <a:t>C</a:t>
                      </a:r>
                      <a:r>
                        <a:rPr lang="en-ES"/>
                        <a:t>lk, </a:t>
                      </a:r>
                      <a:r>
                        <a:rPr lang="en-GB"/>
                        <a:t>r</a:t>
                      </a:r>
                      <a:r>
                        <a:rPr lang="en-ES"/>
                        <a:t>esetn,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/>
                        <a:t>I</a:t>
                      </a:r>
                      <a:r>
                        <a:rPr lang="en-ES"/>
                        <a:t> (128 bits)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</a:t>
                      </a:r>
                      <a:r>
                        <a:rPr lang="en-ES" dirty="0"/>
                        <a:t> (128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ES" dirty="0"/>
                        <a:t>eg16_4to16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ES" dirty="0"/>
                        <a:t>lk, </a:t>
                      </a:r>
                      <a:r>
                        <a:rPr lang="en-GB" dirty="0"/>
                        <a:t>r</a:t>
                      </a:r>
                      <a:r>
                        <a:rPr lang="en-ES" dirty="0"/>
                        <a:t>esetn,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</a:t>
                      </a:r>
                      <a:r>
                        <a:rPr lang="en-ES" dirty="0"/>
                        <a:t> (32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</a:t>
                      </a:r>
                      <a:r>
                        <a:rPr lang="en-ES" dirty="0"/>
                        <a:t> (128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7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5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16-byte register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7B9F55-B261-7545-AF79-BF7808B8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3" t="30035" r="16410" b="29404"/>
          <a:stretch/>
        </p:blipFill>
        <p:spPr>
          <a:xfrm>
            <a:off x="2905225" y="2038149"/>
            <a:ext cx="6381550" cy="27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51B-D54B-0F41-94A9-C9FCE0D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tb: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4A09-CFFB-BF46-A4F5-F09718CB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1051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1136</Words>
  <Application>Microsoft Macintosh PowerPoint</Application>
  <PresentationFormat>Widescreen</PresentationFormat>
  <Paragraphs>450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Modules’ input/output signals</vt:lpstr>
      <vt:lpstr>16-byte register</vt:lpstr>
      <vt:lpstr>tb: successful</vt:lpstr>
      <vt:lpstr>ROM (module)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AddRoundKey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47</cp:revision>
  <dcterms:created xsi:type="dcterms:W3CDTF">2021-08-01T11:29:55Z</dcterms:created>
  <dcterms:modified xsi:type="dcterms:W3CDTF">2021-08-24T21:44:28Z</dcterms:modified>
</cp:coreProperties>
</file>