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87" r:id="rId2"/>
    <p:sldId id="288" r:id="rId3"/>
    <p:sldId id="289" r:id="rId4"/>
    <p:sldId id="290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carte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306" autoAdjust="0"/>
  </p:normalViewPr>
  <p:slideViewPr>
    <p:cSldViewPr>
      <p:cViewPr varScale="1">
        <p:scale>
          <a:sx n="83" d="100"/>
          <a:sy n="83" d="100"/>
        </p:scale>
        <p:origin x="1123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4A583-50F4-42E7-8C7E-0FE07DDE2BE3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B993FA-E46B-4B8C-A5BE-1D721DB2FB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53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does this say about</a:t>
            </a:r>
            <a:r>
              <a:rPr lang="en-US" baseline="0" dirty="0"/>
              <a:t> Big-O analysis?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993FA-E46B-4B8C-A5BE-1D721DB2FBD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39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6 comparisons </a:t>
            </a:r>
            <a:r>
              <a:rPr lang="en-US" dirty="0" err="1"/>
              <a:t>vs</a:t>
            </a:r>
            <a:r>
              <a:rPr lang="en-US" dirty="0"/>
              <a:t> 16 comparisons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993FA-E46B-4B8C-A5BE-1D721DB2FBD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5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summation rules?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993FA-E46B-4B8C-A5BE-1D721DB2FBD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61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that the constants don't really matter in the long run.  Also, use the graph to illustrate</a:t>
            </a:r>
            <a:r>
              <a:rPr lang="en-US" baseline="0" dirty="0"/>
              <a:t> the reason behind dropping coefficients from Big-O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993FA-E46B-4B8C-A5BE-1D721DB2FBD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89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O(n^2)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993FA-E46B-4B8C-A5BE-1D721DB2FBD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74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O(n</a:t>
            </a:r>
            <a:r>
              <a:rPr lang="en-US" baseline="0" dirty="0"/>
              <a:t> * (1/2) * n) = O(1/2 N^2) </a:t>
            </a:r>
            <a:r>
              <a:rPr lang="en-US" baseline="0"/>
              <a:t>= O(N^2)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993FA-E46B-4B8C-A5BE-1D721DB2FBD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77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O(N^2 + N)</a:t>
            </a:r>
            <a:r>
              <a:rPr lang="en-US" baseline="0" dirty="0"/>
              <a:t> = O(N^2)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993FA-E46B-4B8C-A5BE-1D721DB2FBD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55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F0CCB-43DE-4BC5-8B68-73319863A6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Pointer Recap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09667-6CA0-4C87-99DB-CBC64CA4B9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79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 Analysis is a mathematical technique for estimating the rate at which execution time grows relative to input parameters.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Algorithm analysis' more formal name is "asymptotic analysis"</a:t>
            </a:r>
          </a:p>
          <a:p>
            <a:r>
              <a:rPr lang="en-US" dirty="0"/>
              <a:t>Asymptotic analysis is a method of estimation that groups algorithms based on their growth rate.</a:t>
            </a:r>
          </a:p>
          <a:p>
            <a:r>
              <a:rPr lang="en-US" dirty="0"/>
              <a:t>Asymptotic analysis in unable to tell us for sure how one algorithm will perform relative to another (but it does give us some pretty good hints)</a:t>
            </a:r>
          </a:p>
        </p:txBody>
      </p:sp>
    </p:spTree>
    <p:extLst>
      <p:ext uri="{BB962C8B-B14F-4D97-AF65-F5344CB8AC3E}">
        <p14:creationId xmlns:p14="http://schemas.microsoft.com/office/powerpoint/2010/main" val="34378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we analyze an algorithm, we are often most concerned about worst case growth rate.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r>
              <a:rPr lang="en-US" dirty="0"/>
              <a:t>It's great to have a positive disposition, but as scientists and engineers, we need to know worst-case behavior so that we can plan accordingly.</a:t>
            </a:r>
          </a:p>
          <a:p>
            <a:r>
              <a:rPr lang="en-US" dirty="0"/>
              <a:t>Worst-case analysis is called "Big O" (pronounced "Big Oh") analysis</a:t>
            </a:r>
          </a:p>
          <a:p>
            <a:r>
              <a:rPr lang="en-US" dirty="0"/>
              <a:t>Big-O analysis categorizes algorithms based on their growth rate.</a:t>
            </a:r>
          </a:p>
        </p:txBody>
      </p:sp>
    </p:spTree>
    <p:extLst>
      <p:ext uri="{BB962C8B-B14F-4D97-AF65-F5344CB8AC3E}">
        <p14:creationId xmlns:p14="http://schemas.microsoft.com/office/powerpoint/2010/main" val="134569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2762"/>
          </a:xfrm>
        </p:spPr>
        <p:txBody>
          <a:bodyPr>
            <a:normAutofit fontScale="90000"/>
          </a:bodyPr>
          <a:lstStyle/>
          <a:p>
            <a:r>
              <a:rPr lang="en-US" dirty="0"/>
              <a:t>O(1) operations (also called constant time operations) are known to execute in a certain amount of time.  Examples include: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535363"/>
          </a:xfrm>
        </p:spPr>
        <p:txBody>
          <a:bodyPr/>
          <a:lstStyle/>
          <a:p>
            <a:r>
              <a:rPr lang="en-US" dirty="0" err="1"/>
              <a:t>my_array</a:t>
            </a:r>
            <a:r>
              <a:rPr lang="en-US" dirty="0"/>
              <a:t>[50]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my_int</a:t>
            </a:r>
            <a:r>
              <a:rPr lang="en-US" dirty="0"/>
              <a:t> = 3;</a:t>
            </a:r>
          </a:p>
          <a:p>
            <a:r>
              <a:rPr lang="en-US" dirty="0"/>
              <a:t>sum = </a:t>
            </a:r>
            <a:r>
              <a:rPr lang="en-US" dirty="0" err="1"/>
              <a:t>my_int</a:t>
            </a:r>
            <a:r>
              <a:rPr lang="en-US" dirty="0"/>
              <a:t> + 5;</a:t>
            </a:r>
          </a:p>
          <a:p>
            <a:r>
              <a:rPr lang="en-US" dirty="0"/>
              <a:t>product = </a:t>
            </a:r>
            <a:r>
              <a:rPr lang="en-US" dirty="0" err="1"/>
              <a:t>my_int</a:t>
            </a:r>
            <a:r>
              <a:rPr lang="en-US" dirty="0"/>
              <a:t> * 50;</a:t>
            </a:r>
          </a:p>
          <a:p>
            <a:r>
              <a:rPr lang="en-US" dirty="0" err="1"/>
              <a:t>int</a:t>
            </a:r>
            <a:r>
              <a:rPr lang="en-US" dirty="0"/>
              <a:t> foo = new </a:t>
            </a:r>
            <a:r>
              <a:rPr lang="en-US" dirty="0" err="1"/>
              <a:t>int</a:t>
            </a:r>
            <a:r>
              <a:rPr lang="en-US" dirty="0"/>
              <a:t>;</a:t>
            </a:r>
          </a:p>
          <a:p>
            <a:r>
              <a:rPr lang="en-US" dirty="0"/>
              <a:t>if(</a:t>
            </a:r>
            <a:r>
              <a:rPr lang="en-US" dirty="0" err="1"/>
              <a:t>my_int</a:t>
            </a:r>
            <a:r>
              <a:rPr lang="en-US" dirty="0"/>
              <a:t> == 3)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90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Big O analysis, we are interested the maximum number of operations required to complete an algorithm.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many operations are required to execute the following code?</a:t>
            </a:r>
          </a:p>
          <a:p>
            <a:pPr>
              <a:buNone/>
            </a:pPr>
            <a:r>
              <a:rPr lang="en-US" dirty="0"/>
              <a:t>if(answer == 'n')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"Thanks for playing!"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return 0;</a:t>
            </a:r>
          </a:p>
        </p:txBody>
      </p:sp>
    </p:spTree>
    <p:extLst>
      <p:ext uri="{BB962C8B-B14F-4D97-AF65-F5344CB8AC3E}">
        <p14:creationId xmlns:p14="http://schemas.microsoft.com/office/powerpoint/2010/main" val="4119798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Big O analysis, we are interested the maximum number of operations required to complete an algorithm.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many operations are required to execute the following code?</a:t>
            </a:r>
          </a:p>
          <a:p>
            <a:pPr>
              <a:buNone/>
            </a:pPr>
            <a:r>
              <a:rPr lang="en-US" dirty="0"/>
              <a:t>if(answer == 'n')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"Thanks for playing!"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return 0;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00600" y="3200400"/>
            <a:ext cx="297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O(1) to make the comparison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276600" y="3429000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3886200" y="4800600"/>
            <a:ext cx="19812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2133600" y="5791200"/>
            <a:ext cx="11430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05200" y="6477000"/>
            <a:ext cx="1489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O(1) to return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43600" y="4800600"/>
            <a:ext cx="304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 though we only will call </a:t>
            </a:r>
            <a:r>
              <a:rPr lang="en-US" dirty="0" err="1"/>
              <a:t>cout</a:t>
            </a:r>
            <a:r>
              <a:rPr lang="en-US" dirty="0"/>
              <a:t> when the answer is 'n', we </a:t>
            </a:r>
            <a:r>
              <a:rPr lang="en-US" b="1" u="sng" dirty="0"/>
              <a:t>always count it because in we are concerned with the worst case</a:t>
            </a:r>
          </a:p>
        </p:txBody>
      </p:sp>
    </p:spTree>
    <p:extLst>
      <p:ext uri="{BB962C8B-B14F-4D97-AF65-F5344CB8AC3E}">
        <p14:creationId xmlns:p14="http://schemas.microsoft.com/office/powerpoint/2010/main" val="1685902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previous slide's algorithm would be O(3), but here's the rub: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any O(X) where X = number of constant time operations, if there exists a constant k such that k*1 &gt;= X, we reduce to O(1)</a:t>
            </a:r>
          </a:p>
          <a:p>
            <a:endParaRPr lang="en-US" dirty="0"/>
          </a:p>
          <a:p>
            <a:r>
              <a:rPr lang="en-US" dirty="0"/>
              <a:t>Therefore, O(3) = O(1)</a:t>
            </a:r>
          </a:p>
          <a:p>
            <a:r>
              <a:rPr lang="en-US" dirty="0"/>
              <a:t>This is true for O(100), O(1,000), O(10,000), and so on…</a:t>
            </a:r>
          </a:p>
        </p:txBody>
      </p:sp>
    </p:spTree>
    <p:extLst>
      <p:ext uri="{BB962C8B-B14F-4D97-AF65-F5344CB8AC3E}">
        <p14:creationId xmlns:p14="http://schemas.microsoft.com/office/powerpoint/2010/main" val="56338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From the previous slide, we can infer that Big-O analysis is sometimes inaccurate when considering raw execution times.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763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According to Big-O analysis, the following two pieces of code are treated the same:</a:t>
            </a:r>
          </a:p>
          <a:p>
            <a:pPr>
              <a:buNone/>
            </a:pPr>
            <a:r>
              <a:rPr lang="en-US" dirty="0"/>
              <a:t>Segment #1: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Segment #2:</a:t>
            </a:r>
          </a:p>
          <a:p>
            <a:pPr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j = 0; j &lt; 1000000; j++)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"Hello";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215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</p:spPr>
        <p:txBody>
          <a:bodyPr>
            <a:normAutofit fontScale="90000"/>
          </a:bodyPr>
          <a:lstStyle/>
          <a:p>
            <a:r>
              <a:rPr lang="en-US" dirty="0"/>
              <a:t>When performing Big-O analysis, we care about how the number of constant time operations is affected by various aspects of an algorithm.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5353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Going back to our list: {3, 9, 1, 2, 3, 5}</a:t>
            </a:r>
          </a:p>
          <a:p>
            <a:r>
              <a:rPr lang="en-US" dirty="0"/>
              <a:t>Again, because we're doing Big-O analysis, we want to always find the last item because that would probably require the most amount of time.</a:t>
            </a:r>
          </a:p>
          <a:p>
            <a:r>
              <a:rPr lang="en-US" dirty="0"/>
              <a:t>Performing a Find(5) is directly affected by the size of the list.  </a:t>
            </a:r>
          </a:p>
          <a:p>
            <a:r>
              <a:rPr lang="en-US" dirty="0"/>
              <a:t> Consider which Find(5) would be faster:</a:t>
            </a:r>
          </a:p>
          <a:p>
            <a:pPr lvl="1"/>
            <a:r>
              <a:rPr lang="en-US" dirty="0"/>
              <a:t>{3, 9, 1, 2, 3, 5} or {3, 9, 1, 2, 3, 1, 1, 1, 1, 1, 1, 1, 1, 1, 1, 5}</a:t>
            </a:r>
          </a:p>
        </p:txBody>
      </p:sp>
    </p:spTree>
    <p:extLst>
      <p:ext uri="{BB962C8B-B14F-4D97-AF65-F5344CB8AC3E}">
        <p14:creationId xmlns:p14="http://schemas.microsoft.com/office/powerpoint/2010/main" val="41223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Q: How many constant time operations are required to perform our find?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A: it depends.</a:t>
            </a:r>
          </a:p>
          <a:p>
            <a:endParaRPr lang="en-US" dirty="0"/>
          </a:p>
          <a:p>
            <a:r>
              <a:rPr lang="en-US" dirty="0"/>
              <a:t>Q: Depends on what?</a:t>
            </a:r>
          </a:p>
          <a:p>
            <a:r>
              <a:rPr lang="en-US" dirty="0"/>
              <a:t>A: It depends on the number of items in our list.</a:t>
            </a:r>
          </a:p>
          <a:p>
            <a:endParaRPr lang="en-US" dirty="0"/>
          </a:p>
          <a:p>
            <a:r>
              <a:rPr lang="en-US" dirty="0"/>
              <a:t>Q: How do we represent a list whose size can vary.</a:t>
            </a:r>
          </a:p>
          <a:p>
            <a:r>
              <a:rPr lang="en-US" dirty="0"/>
              <a:t>A: With a variable!</a:t>
            </a:r>
          </a:p>
        </p:txBody>
      </p:sp>
    </p:spTree>
    <p:extLst>
      <p:ext uri="{BB962C8B-B14F-4D97-AF65-F5344CB8AC3E}">
        <p14:creationId xmlns:p14="http://schemas.microsoft.com/office/powerpoint/2010/main" val="175189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Our simple find algorithm is said to be O(n).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Let n represent the number of elements in our list.  As n changes, so does the number of operations to be executed.  </a:t>
            </a:r>
          </a:p>
          <a:p>
            <a:r>
              <a:rPr lang="en-US" dirty="0"/>
              <a:t>This relationship is linear.  Therefore, the growth rate (i.e. Big-O) is also linear.  We denote a linear relationship with the variable n.</a:t>
            </a:r>
          </a:p>
          <a:p>
            <a:r>
              <a:rPr lang="en-US" dirty="0"/>
              <a:t>If it helps, think of Big-O like an equation.  O(n) is like y = x.</a:t>
            </a:r>
          </a:p>
        </p:txBody>
      </p:sp>
    </p:spTree>
    <p:extLst>
      <p:ext uri="{BB962C8B-B14F-4D97-AF65-F5344CB8AC3E}">
        <p14:creationId xmlns:p14="http://schemas.microsoft.com/office/powerpoint/2010/main" val="22217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6F1CD-ED26-4BAB-96BD-E46C26D2D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A75DE-53F4-429E-A79E-E7EBFB67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8E676D-3375-4F3C-A8DA-15EB0C43F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-533400"/>
            <a:ext cx="5867400" cy="681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816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FOR and WHILE loops are typically O(N)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loops:</a:t>
            </a:r>
          </a:p>
          <a:p>
            <a:pPr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num_items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++);</a:t>
            </a:r>
          </a:p>
          <a:p>
            <a:endParaRPr lang="en-US" dirty="0"/>
          </a:p>
          <a:p>
            <a:r>
              <a:rPr lang="en-US" dirty="0"/>
              <a:t>WHILE loops:</a:t>
            </a:r>
          </a:p>
          <a:p>
            <a:pPr>
              <a:buNone/>
            </a:pPr>
            <a:r>
              <a:rPr lang="en-US" dirty="0"/>
              <a:t>while(</a:t>
            </a:r>
            <a:r>
              <a:rPr lang="en-US" dirty="0" err="1"/>
              <a:t>keep_going</a:t>
            </a:r>
            <a:r>
              <a:rPr lang="en-US" dirty="0"/>
              <a:t> == 'y');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92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often get larger than O(n) when we combine loops: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2439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num_items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 for(</a:t>
            </a:r>
            <a:r>
              <a:rPr lang="en-US" dirty="0" err="1"/>
              <a:t>int</a:t>
            </a:r>
            <a:r>
              <a:rPr lang="en-US" dirty="0"/>
              <a:t> j = 0; j &lt; </a:t>
            </a:r>
            <a:r>
              <a:rPr lang="en-US" dirty="0" err="1"/>
              <a:t>num_items</a:t>
            </a:r>
            <a:r>
              <a:rPr lang="en-US" dirty="0"/>
              <a:t>; j++)</a:t>
            </a:r>
          </a:p>
          <a:p>
            <a:pPr>
              <a:buNone/>
            </a:pPr>
            <a:r>
              <a:rPr lang="en-US" dirty="0"/>
              <a:t>   {</a:t>
            </a:r>
          </a:p>
          <a:p>
            <a:pPr>
              <a:buNone/>
            </a:pPr>
            <a:r>
              <a:rPr lang="en-US" dirty="0"/>
              <a:t>      swap(items[</a:t>
            </a:r>
            <a:r>
              <a:rPr lang="en-US" dirty="0" err="1"/>
              <a:t>i</a:t>
            </a:r>
            <a:r>
              <a:rPr lang="en-US" dirty="0"/>
              <a:t>], items[j])</a:t>
            </a:r>
          </a:p>
          <a:p>
            <a:pPr>
              <a:buNone/>
            </a:pPr>
            <a:r>
              <a:rPr lang="en-US" dirty="0"/>
              <a:t>   }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r>
              <a:rPr lang="en-US" dirty="0"/>
              <a:t>In this case, we multiply the effect that </a:t>
            </a:r>
            <a:r>
              <a:rPr lang="en-US" dirty="0" err="1"/>
              <a:t>num_items</a:t>
            </a:r>
            <a:r>
              <a:rPr lang="en-US" dirty="0"/>
              <a:t> has on the growth rate, yielding O(n^2)</a:t>
            </a:r>
          </a:p>
        </p:txBody>
      </p:sp>
    </p:spTree>
    <p:extLst>
      <p:ext uri="{BB962C8B-B14F-4D97-AF65-F5344CB8AC3E}">
        <p14:creationId xmlns:p14="http://schemas.microsoft.com/office/powerpoint/2010/main" val="399013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loops are unrelated, we add rather than multiply.  The following example is O(n + n) or O(2n):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num_items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"hello";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j = 0; j &lt; </a:t>
            </a:r>
            <a:r>
              <a:rPr lang="en-US" dirty="0" err="1"/>
              <a:t>num_items</a:t>
            </a:r>
            <a:r>
              <a:rPr lang="en-US" dirty="0"/>
              <a:t>; j++)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"goodbye";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945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also perform reductions on non-constant time.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Big-O analysis, we always drop coefficients.  As such:</a:t>
            </a:r>
          </a:p>
          <a:p>
            <a:pPr lvl="1"/>
            <a:r>
              <a:rPr lang="en-US" dirty="0"/>
              <a:t>O(2n) -&gt; O(n)</a:t>
            </a:r>
          </a:p>
          <a:p>
            <a:pPr lvl="1"/>
            <a:r>
              <a:rPr lang="en-US" dirty="0"/>
              <a:t>O(40n) -&gt; O(n)</a:t>
            </a:r>
          </a:p>
          <a:p>
            <a:pPr lvl="1"/>
            <a:r>
              <a:rPr lang="en-US" dirty="0"/>
              <a:t>O(1000000n) -&gt; O(n)</a:t>
            </a:r>
          </a:p>
          <a:p>
            <a:r>
              <a:rPr lang="en-US" dirty="0"/>
              <a:t>This is because Big-O cares about placing algorithms into performance classifications.  </a:t>
            </a:r>
          </a:p>
        </p:txBody>
      </p:sp>
    </p:spTree>
    <p:extLst>
      <p:ext uri="{BB962C8B-B14F-4D97-AF65-F5344CB8AC3E}">
        <p14:creationId xmlns:p14="http://schemas.microsoft.com/office/powerpoint/2010/main" val="352550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Big-O classifications / growth rates: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525963"/>
          </a:xfrm>
        </p:spPr>
        <p:txBody>
          <a:bodyPr>
            <a:normAutofit/>
          </a:bodyPr>
          <a:lstStyle/>
          <a:p>
            <a:r>
              <a:rPr lang="en-US" dirty="0"/>
              <a:t>n! (factorial)</a:t>
            </a:r>
          </a:p>
          <a:p>
            <a:r>
              <a:rPr lang="en-US" dirty="0"/>
              <a:t>      (exponential)</a:t>
            </a:r>
          </a:p>
          <a:p>
            <a:r>
              <a:rPr lang="en-US" dirty="0"/>
              <a:t>     , d &gt; 3 (polynomial)</a:t>
            </a:r>
          </a:p>
          <a:p>
            <a:r>
              <a:rPr lang="en-US" dirty="0"/>
              <a:t>     (cubic)</a:t>
            </a:r>
          </a:p>
          <a:p>
            <a:r>
              <a:rPr lang="en-US" dirty="0"/>
              <a:t>    (quadratic)</a:t>
            </a:r>
          </a:p>
          <a:p>
            <a:r>
              <a:rPr lang="en-US" dirty="0"/>
              <a:t>n * log(n) </a:t>
            </a:r>
            <a:r>
              <a:rPr lang="en-US" sz="2000" dirty="0"/>
              <a:t>(no fancy name)</a:t>
            </a:r>
          </a:p>
          <a:p>
            <a:r>
              <a:rPr lang="en-US" dirty="0"/>
              <a:t>n (linear)</a:t>
            </a:r>
          </a:p>
          <a:p>
            <a:endParaRPr lang="en-US" dirty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901700" y="2209800"/>
          <a:ext cx="469900" cy="503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" name="Equation" r:id="rId3" imgW="177646" imgH="190335" progId="Equation.3">
                  <p:embed/>
                </p:oleObj>
              </mc:Choice>
              <mc:Fallback>
                <p:oleObj name="Equation" r:id="rId3" imgW="177646" imgH="190335" progId="Equation.3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2209800"/>
                        <a:ext cx="469900" cy="5034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838200" y="2819400"/>
          <a:ext cx="476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" name="Equation" r:id="rId5" imgW="190417" imgH="203112" progId="Equation.3">
                  <p:embed/>
                </p:oleObj>
              </mc:Choice>
              <mc:Fallback>
                <p:oleObj name="Equation" r:id="rId5" imgW="190417" imgH="203112" progId="Equation.3">
                  <p:embed/>
                  <p:pic>
                    <p:nvPicPr>
                      <p:cNvPr id="10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819400"/>
                        <a:ext cx="4762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838200" y="3429000"/>
          <a:ext cx="381000" cy="435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Equation" r:id="rId7" imgW="177569" imgH="202936" progId="Equation.3">
                  <p:embed/>
                </p:oleObj>
              </mc:Choice>
              <mc:Fallback>
                <p:oleObj name="Equation" r:id="rId7" imgW="177569" imgH="202936" progId="Equation.3">
                  <p:embed/>
                  <p:pic>
                    <p:nvPicPr>
                      <p:cNvPr id="10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429000"/>
                        <a:ext cx="381000" cy="4354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762000" y="4038600"/>
          <a:ext cx="393700" cy="449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Equation" r:id="rId9" imgW="177569" imgH="202936" progId="Equation.3">
                  <p:embed/>
                </p:oleObj>
              </mc:Choice>
              <mc:Fallback>
                <p:oleObj name="Equation" r:id="rId9" imgW="177569" imgH="202936" progId="Equation.3">
                  <p:embed/>
                  <p:pic>
                    <p:nvPicPr>
                      <p:cNvPr id="103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038600"/>
                        <a:ext cx="393700" cy="4499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>
          <a:xfrm>
            <a:off x="4648200" y="1646237"/>
            <a:ext cx="426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(root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baseline="0" dirty="0"/>
              <a:t>log</a:t>
            </a:r>
            <a:r>
              <a:rPr lang="en-US" sz="3200" dirty="0"/>
              <a:t>(n) (logarithmic)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(constant)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4876800" y="1752600"/>
          <a:ext cx="501650" cy="475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" name="Equation" r:id="rId11" imgW="241300" imgH="228600" progId="Equation.3">
                  <p:embed/>
                </p:oleObj>
              </mc:Choice>
              <mc:Fallback>
                <p:oleObj name="Equation" r:id="rId11" imgW="241300" imgH="228600" progId="Equation.3">
                  <p:embed/>
                  <p:pic>
                    <p:nvPicPr>
                      <p:cNvPr id="103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752600"/>
                        <a:ext cx="501650" cy="4752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9839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Here's a graph of the growth rates of some of these classifications: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0328" y="1600200"/>
            <a:ext cx="692334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156742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2762"/>
          </a:xfrm>
        </p:spPr>
        <p:txBody>
          <a:bodyPr>
            <a:normAutofit fontScale="90000"/>
          </a:bodyPr>
          <a:lstStyle/>
          <a:p>
            <a:r>
              <a:rPr lang="en-US" dirty="0"/>
              <a:t>We obtain Log(n) growth rate whenever we can ignore roughly half of our input for each loop / function call.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535363"/>
          </a:xfrm>
        </p:spPr>
        <p:txBody>
          <a:bodyPr/>
          <a:lstStyle/>
          <a:p>
            <a:r>
              <a:rPr lang="en-US" dirty="0"/>
              <a:t>Example #1:</a:t>
            </a:r>
          </a:p>
          <a:p>
            <a:pPr lvl="1"/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num_items</a:t>
            </a:r>
            <a:r>
              <a:rPr lang="en-US" dirty="0"/>
              <a:t>; </a:t>
            </a:r>
            <a:r>
              <a:rPr lang="en-US" b="1" u="sng" dirty="0" err="1">
                <a:solidFill>
                  <a:srgbClr val="FF0000"/>
                </a:solidFill>
              </a:rPr>
              <a:t>i</a:t>
            </a:r>
            <a:r>
              <a:rPr lang="en-US" b="1" u="sng" dirty="0">
                <a:solidFill>
                  <a:srgbClr val="FF0000"/>
                </a:solidFill>
              </a:rPr>
              <a:t> *= 2</a:t>
            </a:r>
            <a:r>
              <a:rPr lang="en-US" dirty="0"/>
              <a:t>)</a:t>
            </a:r>
          </a:p>
          <a:p>
            <a:r>
              <a:rPr lang="en-US" dirty="0"/>
              <a:t>Example #2:</a:t>
            </a:r>
          </a:p>
          <a:p>
            <a:pPr lvl="1"/>
            <a:r>
              <a:rPr lang="en-US" dirty="0"/>
              <a:t>Binary search on a sorted list:</a:t>
            </a:r>
            <a:br>
              <a:rPr lang="en-US" dirty="0"/>
            </a:br>
            <a:r>
              <a:rPr lang="en-US" dirty="0"/>
              <a:t>{1, 2, 3, 4, 5, 6, 7, 8, 9, 10}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0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Sometimes, we get compound results.  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/>
              <a:t>Algorithm that finds a given number and then prints out all numbers to the left of that number: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numbers[] = {1, 2, 3, 4, 5, 6, 7, 8, 9, 10}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item_index</a:t>
            </a:r>
            <a:r>
              <a:rPr lang="en-US" dirty="0"/>
              <a:t> = </a:t>
            </a:r>
            <a:r>
              <a:rPr lang="en-US" dirty="0" err="1"/>
              <a:t>binary_search</a:t>
            </a:r>
            <a:r>
              <a:rPr lang="en-US" dirty="0"/>
              <a:t>(numbers, 5)</a:t>
            </a:r>
          </a:p>
          <a:p>
            <a:pPr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I &lt; </a:t>
            </a:r>
            <a:r>
              <a:rPr lang="en-US" dirty="0" err="1"/>
              <a:t>item_index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numbers[</a:t>
            </a:r>
            <a:r>
              <a:rPr lang="en-US" dirty="0" err="1"/>
              <a:t>i</a:t>
            </a:r>
            <a:r>
              <a:rPr lang="en-US" dirty="0"/>
              <a:t>]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88555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Sometimes, we get compound results.  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/>
              <a:t>Algorithm that finds a given number and then prints out all numbers to the left of that number: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numbers[] = {1, 2, 3, 4, 5, 6, 7, 8, 9, 10}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item_index</a:t>
            </a:r>
            <a:r>
              <a:rPr lang="en-US" dirty="0"/>
              <a:t> = </a:t>
            </a:r>
            <a:r>
              <a:rPr lang="en-US" dirty="0" err="1"/>
              <a:t>binary_search</a:t>
            </a:r>
            <a:r>
              <a:rPr lang="en-US" dirty="0"/>
              <a:t>(numbers, 5)</a:t>
            </a:r>
          </a:p>
          <a:p>
            <a:pPr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I &lt; </a:t>
            </a:r>
            <a:r>
              <a:rPr lang="en-US" dirty="0" err="1"/>
              <a:t>item_index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numbers[</a:t>
            </a:r>
            <a:r>
              <a:rPr lang="en-US" dirty="0" err="1"/>
              <a:t>i</a:t>
            </a:r>
            <a:r>
              <a:rPr lang="en-US" dirty="0"/>
              <a:t>]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6096000" y="3657600"/>
            <a:ext cx="1295400" cy="1219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5334000" y="4267200"/>
            <a:ext cx="381000" cy="1600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53001" y="586740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finding 5, we will loop n/2 times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0" y="50292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Binary search is Log(n)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4800" y="5867400"/>
            <a:ext cx="4425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This algorithm is O(Log(n) + n/2)</a:t>
            </a:r>
          </a:p>
          <a:p>
            <a:r>
              <a:rPr lang="en-US" sz="2400" b="1" dirty="0">
                <a:solidFill>
                  <a:schemeClr val="accent2"/>
                </a:solidFill>
              </a:rPr>
              <a:t>…or is it?</a:t>
            </a:r>
          </a:p>
        </p:txBody>
      </p:sp>
    </p:spTree>
    <p:extLst>
      <p:ext uri="{BB962C8B-B14F-4D97-AF65-F5344CB8AC3E}">
        <p14:creationId xmlns:p14="http://schemas.microsoft.com/office/powerpoint/2010/main" val="16798451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previous algorithm was O(Log(n) + n/2).  It can be reduced!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n/2 is a differs from n by a constant amount, so we get rid of the divisor.  This results in:</a:t>
            </a:r>
          </a:p>
          <a:p>
            <a:pPr lvl="1"/>
            <a:r>
              <a:rPr lang="en-US" dirty="0"/>
              <a:t>O(Log(n) + n)</a:t>
            </a:r>
          </a:p>
          <a:p>
            <a:endParaRPr lang="en-US" dirty="0"/>
          </a:p>
          <a:p>
            <a:r>
              <a:rPr lang="en-US" dirty="0"/>
              <a:t>However, we're still not done!</a:t>
            </a:r>
          </a:p>
        </p:txBody>
      </p:sp>
    </p:spTree>
    <p:extLst>
      <p:ext uri="{BB962C8B-B14F-4D97-AF65-F5344CB8AC3E}">
        <p14:creationId xmlns:p14="http://schemas.microsoft.com/office/powerpoint/2010/main" val="110698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6925F-B0EE-4507-9709-7C1663D31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7D338-D9AA-4588-AA14-547F9E6B2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9E8590-EC7E-484E-A224-A2982E1A3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0048"/>
            <a:ext cx="4572000" cy="677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4062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previous algorithm was O(Log(n) + n/2).  It can be reduced!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n/2 is a differs from n by a constant amount, so we get rid of the divisor.  This results in:</a:t>
            </a:r>
          </a:p>
          <a:p>
            <a:pPr lvl="1"/>
            <a:r>
              <a:rPr lang="en-US" dirty="0"/>
              <a:t>O(Log(n) + n)</a:t>
            </a:r>
          </a:p>
          <a:p>
            <a:r>
              <a:rPr lang="en-US" dirty="0"/>
              <a:t>y = Log(n) has a slower growth rate when compared to y = n.  If we were to take the limit of both, we would see that y = n reaches infinity much faster than y = Log(n).  Therefore, we can get rid of Log(n) from our Big-O analysis.  This yields our final result of:</a:t>
            </a:r>
          </a:p>
          <a:p>
            <a:pPr lvl="1"/>
            <a:r>
              <a:rPr lang="en-US" dirty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45770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sum1 = 0;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for 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=1;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&lt;=n;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++)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for (j=1; j&lt;=n; j++)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   sum1++;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9C3E48-F44A-44B6-A025-77752E15F681}"/>
              </a:ext>
            </a:extLst>
          </p:cNvPr>
          <p:cNvSpPr txBox="1"/>
          <p:nvPr/>
        </p:nvSpPr>
        <p:spPr>
          <a:xfrm>
            <a:off x="533400" y="4800600"/>
            <a:ext cx="3276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2600" dirty="0"/>
              <a:t>O(1)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600" dirty="0"/>
              <a:t>O(</a:t>
            </a:r>
            <a:r>
              <a:rPr lang="en-US" sz="2600" dirty="0" err="1"/>
              <a:t>LogN</a:t>
            </a:r>
            <a:r>
              <a:rPr lang="en-US" sz="2600" dirty="0"/>
              <a:t>)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600" dirty="0"/>
              <a:t>O(N)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A3ABAF-7294-4381-A1C4-5074BB593B42}"/>
              </a:ext>
            </a:extLst>
          </p:cNvPr>
          <p:cNvSpPr/>
          <p:nvPr/>
        </p:nvSpPr>
        <p:spPr>
          <a:xfrm>
            <a:off x="5791200" y="4800600"/>
            <a:ext cx="4572000" cy="169277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600" dirty="0"/>
              <a:t>D. O(</a:t>
            </a:r>
            <a:r>
              <a:rPr lang="en-US" sz="2600" dirty="0" err="1"/>
              <a:t>NLogN</a:t>
            </a:r>
            <a:r>
              <a:rPr lang="en-US" sz="2600" dirty="0"/>
              <a:t>)</a:t>
            </a:r>
          </a:p>
          <a:p>
            <a:r>
              <a:rPr lang="en-US" sz="2600" dirty="0"/>
              <a:t>E. O(N^2)</a:t>
            </a:r>
          </a:p>
          <a:p>
            <a:r>
              <a:rPr lang="en-US" sz="2600" dirty="0"/>
              <a:t>F. O(2^N)</a:t>
            </a:r>
          </a:p>
          <a:p>
            <a:r>
              <a:rPr lang="en-US" sz="2600" dirty="0"/>
              <a:t>G. O(N!)</a:t>
            </a:r>
          </a:p>
        </p:txBody>
      </p:sp>
    </p:spTree>
    <p:extLst>
      <p:ext uri="{BB962C8B-B14F-4D97-AF65-F5344CB8AC3E}">
        <p14:creationId xmlns:p14="http://schemas.microsoft.com/office/powerpoint/2010/main" val="40782393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sum1 = 0;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for 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=1;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&lt;=n;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++)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for (j=1; j&lt;=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 j++)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   sum1++;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569881-7D0E-48BF-8236-107E71D89C02}"/>
              </a:ext>
            </a:extLst>
          </p:cNvPr>
          <p:cNvSpPr txBox="1"/>
          <p:nvPr/>
        </p:nvSpPr>
        <p:spPr>
          <a:xfrm>
            <a:off x="533400" y="4800600"/>
            <a:ext cx="3276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2600" dirty="0"/>
              <a:t>O(1)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600" dirty="0"/>
              <a:t>O(</a:t>
            </a:r>
            <a:r>
              <a:rPr lang="en-US" sz="2600" dirty="0" err="1"/>
              <a:t>LogN</a:t>
            </a:r>
            <a:r>
              <a:rPr lang="en-US" sz="2600" dirty="0"/>
              <a:t>)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600" dirty="0"/>
              <a:t>O(N)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9AA12C-2B7F-41E5-8405-84B11D1034C9}"/>
              </a:ext>
            </a:extLst>
          </p:cNvPr>
          <p:cNvSpPr/>
          <p:nvPr/>
        </p:nvSpPr>
        <p:spPr>
          <a:xfrm>
            <a:off x="5791200" y="4800600"/>
            <a:ext cx="4572000" cy="169277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600" dirty="0"/>
              <a:t>D. O(</a:t>
            </a:r>
            <a:r>
              <a:rPr lang="en-US" sz="2600" dirty="0" err="1"/>
              <a:t>NLogN</a:t>
            </a:r>
            <a:r>
              <a:rPr lang="en-US" sz="2600" dirty="0"/>
              <a:t>)</a:t>
            </a:r>
          </a:p>
          <a:p>
            <a:r>
              <a:rPr lang="en-US" sz="2600" dirty="0"/>
              <a:t>E. O(N^2)</a:t>
            </a:r>
          </a:p>
          <a:p>
            <a:r>
              <a:rPr lang="en-US" sz="2600" dirty="0"/>
              <a:t>F. O(2^N)</a:t>
            </a:r>
          </a:p>
          <a:p>
            <a:r>
              <a:rPr lang="en-US" sz="2600" dirty="0"/>
              <a:t>G. O(N!)</a:t>
            </a:r>
          </a:p>
        </p:txBody>
      </p:sp>
    </p:spTree>
    <p:extLst>
      <p:ext uri="{BB962C8B-B14F-4D97-AF65-F5344CB8AC3E}">
        <p14:creationId xmlns:p14="http://schemas.microsoft.com/office/powerpoint/2010/main" val="25176327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sum = 0;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for 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=1;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&lt;=n;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++)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for (j=1; j&lt;=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 j++)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sum++;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for (k=0; k&lt;n; k++)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A[k] = k;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DD268A-5100-4E9D-82AB-832A4BFF021D}"/>
              </a:ext>
            </a:extLst>
          </p:cNvPr>
          <p:cNvSpPr txBox="1"/>
          <p:nvPr/>
        </p:nvSpPr>
        <p:spPr>
          <a:xfrm>
            <a:off x="431242" y="5152669"/>
            <a:ext cx="3276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2600" dirty="0"/>
              <a:t>O(1)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600" dirty="0"/>
              <a:t>O(</a:t>
            </a:r>
            <a:r>
              <a:rPr lang="en-US" sz="2600" dirty="0" err="1"/>
              <a:t>LogN</a:t>
            </a:r>
            <a:r>
              <a:rPr lang="en-US" sz="2600" dirty="0"/>
              <a:t>)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600" dirty="0"/>
              <a:t>O(N)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5FE845-F172-41C9-8AA8-AB2762DAF7C9}"/>
              </a:ext>
            </a:extLst>
          </p:cNvPr>
          <p:cNvSpPr/>
          <p:nvPr/>
        </p:nvSpPr>
        <p:spPr>
          <a:xfrm>
            <a:off x="5689042" y="5152669"/>
            <a:ext cx="4572000" cy="169277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600" dirty="0"/>
              <a:t>D. O(</a:t>
            </a:r>
            <a:r>
              <a:rPr lang="en-US" sz="2600" dirty="0" err="1"/>
              <a:t>NLogN</a:t>
            </a:r>
            <a:r>
              <a:rPr lang="en-US" sz="2600" dirty="0"/>
              <a:t>)</a:t>
            </a:r>
          </a:p>
          <a:p>
            <a:r>
              <a:rPr lang="en-US" sz="2600" dirty="0"/>
              <a:t>E. O(N^2)</a:t>
            </a:r>
          </a:p>
          <a:p>
            <a:r>
              <a:rPr lang="en-US" sz="2600" dirty="0"/>
              <a:t>F. O(2^N)</a:t>
            </a:r>
          </a:p>
          <a:p>
            <a:r>
              <a:rPr lang="en-US" sz="2600" dirty="0"/>
              <a:t>G. O(N!)</a:t>
            </a:r>
          </a:p>
        </p:txBody>
      </p:sp>
    </p:spTree>
    <p:extLst>
      <p:ext uri="{BB962C8B-B14F-4D97-AF65-F5344CB8AC3E}">
        <p14:creationId xmlns:p14="http://schemas.microsoft.com/office/powerpoint/2010/main" val="34317333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E9C18-DD4A-4D6D-83C6-61E71D7C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61267-9E52-4E92-AC5D-9C710398C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7B5ACD-C983-4601-9DD1-B38A3C41D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089" y="175792"/>
            <a:ext cx="7409822" cy="48855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A96001-4573-4259-A8E1-141BA3CF97BC}"/>
              </a:ext>
            </a:extLst>
          </p:cNvPr>
          <p:cNvSpPr txBox="1"/>
          <p:nvPr/>
        </p:nvSpPr>
        <p:spPr>
          <a:xfrm>
            <a:off x="431242" y="5152669"/>
            <a:ext cx="3276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2600" dirty="0"/>
              <a:t>O(1)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600" dirty="0"/>
              <a:t>O(</a:t>
            </a:r>
            <a:r>
              <a:rPr lang="en-US" sz="2600" dirty="0" err="1"/>
              <a:t>LogN</a:t>
            </a:r>
            <a:r>
              <a:rPr lang="en-US" sz="2600" dirty="0"/>
              <a:t>)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600" dirty="0"/>
              <a:t>O(N)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0A89E1-0B74-4B2D-856F-CE8BD3412B57}"/>
              </a:ext>
            </a:extLst>
          </p:cNvPr>
          <p:cNvSpPr/>
          <p:nvPr/>
        </p:nvSpPr>
        <p:spPr>
          <a:xfrm>
            <a:off x="5689042" y="5152669"/>
            <a:ext cx="4572000" cy="169277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600" dirty="0"/>
              <a:t>D. O(</a:t>
            </a:r>
            <a:r>
              <a:rPr lang="en-US" sz="2600" dirty="0" err="1"/>
              <a:t>NLogN</a:t>
            </a:r>
            <a:r>
              <a:rPr lang="en-US" sz="2600" dirty="0"/>
              <a:t>)</a:t>
            </a:r>
          </a:p>
          <a:p>
            <a:r>
              <a:rPr lang="en-US" sz="2600" dirty="0"/>
              <a:t>E. O(N^2)</a:t>
            </a:r>
          </a:p>
          <a:p>
            <a:r>
              <a:rPr lang="en-US" sz="2600" dirty="0"/>
              <a:t>F. O(2^N)</a:t>
            </a:r>
          </a:p>
          <a:p>
            <a:r>
              <a:rPr lang="en-US" sz="2600" dirty="0"/>
              <a:t>G. O(N!)</a:t>
            </a:r>
          </a:p>
        </p:txBody>
      </p:sp>
    </p:spTree>
    <p:extLst>
      <p:ext uri="{BB962C8B-B14F-4D97-AF65-F5344CB8AC3E}">
        <p14:creationId xmlns:p14="http://schemas.microsoft.com/office/powerpoint/2010/main" val="15906969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E9C18-DD4A-4D6D-83C6-61E71D7C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61267-9E52-4E92-AC5D-9C710398C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A96001-4573-4259-A8E1-141BA3CF97BC}"/>
              </a:ext>
            </a:extLst>
          </p:cNvPr>
          <p:cNvSpPr txBox="1"/>
          <p:nvPr/>
        </p:nvSpPr>
        <p:spPr>
          <a:xfrm>
            <a:off x="431242" y="5152669"/>
            <a:ext cx="3276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2600" dirty="0"/>
              <a:t>O(1)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600" dirty="0"/>
              <a:t>O(</a:t>
            </a:r>
            <a:r>
              <a:rPr lang="en-US" sz="2600" dirty="0" err="1"/>
              <a:t>LogN</a:t>
            </a:r>
            <a:r>
              <a:rPr lang="en-US" sz="2600" dirty="0"/>
              <a:t>)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600" dirty="0"/>
              <a:t>O(N)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0A89E1-0B74-4B2D-856F-CE8BD3412B57}"/>
              </a:ext>
            </a:extLst>
          </p:cNvPr>
          <p:cNvSpPr/>
          <p:nvPr/>
        </p:nvSpPr>
        <p:spPr>
          <a:xfrm>
            <a:off x="5689042" y="5152669"/>
            <a:ext cx="4572000" cy="169277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600" dirty="0"/>
              <a:t>D. O(</a:t>
            </a:r>
            <a:r>
              <a:rPr lang="en-US" sz="2600" dirty="0" err="1"/>
              <a:t>NLogN</a:t>
            </a:r>
            <a:r>
              <a:rPr lang="en-US" sz="2600" dirty="0"/>
              <a:t>)</a:t>
            </a:r>
          </a:p>
          <a:p>
            <a:r>
              <a:rPr lang="en-US" sz="2600" dirty="0"/>
              <a:t>E. O(N^2)</a:t>
            </a:r>
          </a:p>
          <a:p>
            <a:r>
              <a:rPr lang="en-US" sz="2600" dirty="0"/>
              <a:t>F. O(2^N)</a:t>
            </a:r>
          </a:p>
          <a:p>
            <a:r>
              <a:rPr lang="en-US" sz="2600" dirty="0"/>
              <a:t>G. O(N!)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DA8737-07A8-4C87-8C0D-2E6AE09A5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736" y="86096"/>
            <a:ext cx="5757053" cy="508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601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177F8-DE58-47E0-99AC-75E088E45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82BAE-3E70-468C-AC5D-B2253097B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67FC21-1453-4B8B-AB77-5549A9EE2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00676"/>
            <a:ext cx="4724400" cy="675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10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Algorithm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28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can we compare different algorithms?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time requirements</a:t>
            </a:r>
          </a:p>
          <a:p>
            <a:pPr lvl="1"/>
            <a:r>
              <a:rPr lang="en-US" dirty="0"/>
              <a:t>How much time will it take to execute the algorithm?</a:t>
            </a:r>
          </a:p>
          <a:p>
            <a:endParaRPr lang="en-US" dirty="0"/>
          </a:p>
          <a:p>
            <a:r>
              <a:rPr lang="en-US" dirty="0"/>
              <a:t>Compare space requirements</a:t>
            </a:r>
          </a:p>
          <a:p>
            <a:pPr lvl="1"/>
            <a:r>
              <a:rPr lang="en-US" dirty="0"/>
              <a:t>How much extra space is required for this algorithm to execute?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27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Benchmarks can be used to compute the time required to execute 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However, this has some key drawbacks:</a:t>
            </a:r>
          </a:p>
          <a:p>
            <a:pPr lvl="1"/>
            <a:r>
              <a:rPr lang="en-US" dirty="0"/>
              <a:t>An algorithm might run faster on one machine versus another (think AMD </a:t>
            </a:r>
            <a:r>
              <a:rPr lang="en-US" dirty="0" err="1"/>
              <a:t>vs</a:t>
            </a:r>
            <a:r>
              <a:rPr lang="en-US" dirty="0"/>
              <a:t> Intel; AMD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/>
              <a:t>Nvidia</a:t>
            </a:r>
            <a:r>
              <a:rPr lang="en-US" dirty="0"/>
              <a:t>; Xbox </a:t>
            </a:r>
            <a:r>
              <a:rPr lang="en-US" dirty="0" err="1"/>
              <a:t>vs</a:t>
            </a:r>
            <a:r>
              <a:rPr lang="en-US" dirty="0"/>
              <a:t> PS; Windows </a:t>
            </a:r>
            <a:r>
              <a:rPr lang="en-US" dirty="0" err="1"/>
              <a:t>vs</a:t>
            </a:r>
            <a:r>
              <a:rPr lang="en-US" dirty="0"/>
              <a:t> Mac; etc.).</a:t>
            </a:r>
          </a:p>
          <a:p>
            <a:pPr lvl="1"/>
            <a:r>
              <a:rPr lang="en-US" dirty="0"/>
              <a:t>The selected inputs for a given run of the algorithm might not be a representative sample.</a:t>
            </a:r>
          </a:p>
          <a:p>
            <a:pPr lvl="1"/>
            <a:r>
              <a:rPr lang="en-US" dirty="0"/>
              <a:t>It takes a lot of time to maintain a set of benchmarks.</a:t>
            </a:r>
          </a:p>
        </p:txBody>
      </p:sp>
    </p:spTree>
    <p:extLst>
      <p:ext uri="{BB962C8B-B14F-4D97-AF65-F5344CB8AC3E}">
        <p14:creationId xmlns:p14="http://schemas.microsoft.com/office/powerpoint/2010/main" val="320793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"find" benchmark given the list {3, 9, 1, 2, 3, 5}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would expect Find(3) to execute faster than Find(5)</a:t>
            </a:r>
          </a:p>
          <a:p>
            <a:pPr lvl="1"/>
            <a:r>
              <a:rPr lang="en-US" dirty="0"/>
              <a:t>Which is more representative?</a:t>
            </a:r>
          </a:p>
          <a:p>
            <a:endParaRPr lang="en-US" dirty="0"/>
          </a:p>
          <a:p>
            <a:r>
              <a:rPr lang="en-US" dirty="0"/>
              <a:t>How is our benchmark affected if we decide to use different values in our list or we want to alter the number of items in the list?</a:t>
            </a:r>
          </a:p>
        </p:txBody>
      </p:sp>
    </p:spTree>
    <p:extLst>
      <p:ext uri="{BB962C8B-B14F-4D97-AF65-F5344CB8AC3E}">
        <p14:creationId xmlns:p14="http://schemas.microsoft.com/office/powerpoint/2010/main" val="145394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97362"/>
          </a:xfrm>
        </p:spPr>
        <p:txBody>
          <a:bodyPr>
            <a:normAutofit/>
          </a:bodyPr>
          <a:lstStyle/>
          <a:p>
            <a:r>
              <a:rPr lang="en-US" dirty="0"/>
              <a:t>Benchmarks are great for telling us how an algorithm will execute under a given set of circumstances, but we ideally want something a bit more </a:t>
            </a:r>
            <a:r>
              <a:rPr lang="en-US" dirty="0" err="1"/>
              <a:t>generalizable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764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2280</TotalTime>
  <Words>2239</Words>
  <Application>Microsoft Office PowerPoint</Application>
  <PresentationFormat>On-screen Show (4:3)</PresentationFormat>
  <Paragraphs>229</Paragraphs>
  <Slides>35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Consolas</vt:lpstr>
      <vt:lpstr>Office Theme</vt:lpstr>
      <vt:lpstr>Equation</vt:lpstr>
      <vt:lpstr>Pointer Recap</vt:lpstr>
      <vt:lpstr>PowerPoint Presentation</vt:lpstr>
      <vt:lpstr>PowerPoint Presentation</vt:lpstr>
      <vt:lpstr>PowerPoint Presentation</vt:lpstr>
      <vt:lpstr>Algorithm Analysis</vt:lpstr>
      <vt:lpstr>How can we compare different algorithms?</vt:lpstr>
      <vt:lpstr>Benchmarks can be used to compute the time required to execute an algorithm</vt:lpstr>
      <vt:lpstr>Sample "find" benchmark given the list {3, 9, 1, 2, 3, 5}</vt:lpstr>
      <vt:lpstr>Benchmarks are great for telling us how an algorithm will execute under a given set of circumstances, but we ideally want something a bit more generalizable. </vt:lpstr>
      <vt:lpstr>Algorithm Analysis is a mathematical technique for estimating the rate at which execution time grows relative to input parameters.</vt:lpstr>
      <vt:lpstr>When we analyze an algorithm, we are often most concerned about worst case growth rate.</vt:lpstr>
      <vt:lpstr>O(1) operations (also called constant time operations) are known to execute in a certain amount of time.  Examples include:</vt:lpstr>
      <vt:lpstr>In Big O analysis, we are interested the maximum number of operations required to complete an algorithm.</vt:lpstr>
      <vt:lpstr>In Big O analysis, we are interested the maximum number of operations required to complete an algorithm.</vt:lpstr>
      <vt:lpstr>The previous slide's algorithm would be O(3), but here's the rub:</vt:lpstr>
      <vt:lpstr>From the previous slide, we can infer that Big-O analysis is sometimes inaccurate when considering raw execution times.</vt:lpstr>
      <vt:lpstr>When performing Big-O analysis, we care about how the number of constant time operations is affected by various aspects of an algorithm.</vt:lpstr>
      <vt:lpstr>Q: How many constant time operations are required to perform our find?</vt:lpstr>
      <vt:lpstr>Our simple find algorithm is said to be O(n).</vt:lpstr>
      <vt:lpstr>Simple FOR and WHILE loops are typically O(N)</vt:lpstr>
      <vt:lpstr>We often get larger than O(n) when we combine loops:</vt:lpstr>
      <vt:lpstr>When loops are unrelated, we add rather than multiply.  The following example is O(n + n) or O(2n):</vt:lpstr>
      <vt:lpstr>We also perform reductions on non-constant time.</vt:lpstr>
      <vt:lpstr>Common Big-O classifications / growth rates:</vt:lpstr>
      <vt:lpstr>Here's a graph of the growth rates of some of these classifications:</vt:lpstr>
      <vt:lpstr>We obtain Log(n) growth rate whenever we can ignore roughly half of our input for each loop / function call.</vt:lpstr>
      <vt:lpstr>Sometimes, we get compound results.  Example:</vt:lpstr>
      <vt:lpstr>Sometimes, we get compound results.  Example:</vt:lpstr>
      <vt:lpstr>The previous algorithm was O(Log(n) + n/2).  It can be reduced!</vt:lpstr>
      <vt:lpstr>The previous algorithm was O(Log(n) + n/2).  It can be reduced!</vt:lpstr>
      <vt:lpstr>Class Exercise</vt:lpstr>
      <vt:lpstr>Class Exercise</vt:lpstr>
      <vt:lpstr>Class Exercise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Analysis</dc:title>
  <dc:creator>acarter</dc:creator>
  <cp:lastModifiedBy>Adam Carter</cp:lastModifiedBy>
  <cp:revision>42</cp:revision>
  <dcterms:created xsi:type="dcterms:W3CDTF">2006-08-16T00:00:00Z</dcterms:created>
  <dcterms:modified xsi:type="dcterms:W3CDTF">2018-08-28T16:27:39Z</dcterms:modified>
</cp:coreProperties>
</file>