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9" r:id="rId3"/>
    <p:sldId id="276" r:id="rId4"/>
    <p:sldId id="277" r:id="rId5"/>
    <p:sldId id="257" r:id="rId6"/>
    <p:sldId id="266" r:id="rId7"/>
    <p:sldId id="269" r:id="rId8"/>
    <p:sldId id="262" r:id="rId9"/>
    <p:sldId id="270" r:id="rId10"/>
    <p:sldId id="264" r:id="rId11"/>
    <p:sldId id="271" r:id="rId12"/>
    <p:sldId id="272" r:id="rId13"/>
    <p:sldId id="265" r:id="rId14"/>
    <p:sldId id="273" r:id="rId15"/>
    <p:sldId id="274" r:id="rId16"/>
    <p:sldId id="267" r:id="rId17"/>
    <p:sldId id="268" r:id="rId18"/>
    <p:sldId id="275"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399" autoAdjust="0"/>
  </p:normalViewPr>
  <p:slideViewPr>
    <p:cSldViewPr snapToGrid="0">
      <p:cViewPr varScale="1">
        <p:scale>
          <a:sx n="69" d="100"/>
          <a:sy n="69" d="100"/>
        </p:scale>
        <p:origin x="9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5C19B-83A8-4A25-B308-A328675A92FC}" type="datetimeFigureOut">
              <a:rPr lang="en-US" smtClean="0"/>
              <a:t>1/18/2018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1EC3C5-3BA0-4905-A4EB-2A4C85975701}" type="slidenum">
              <a:rPr lang="en-US" smtClean="0"/>
              <a:t>‹#›</a:t>
            </a:fld>
            <a:endParaRPr lang="en-US"/>
          </a:p>
        </p:txBody>
      </p:sp>
    </p:spTree>
    <p:extLst>
      <p:ext uri="{BB962C8B-B14F-4D97-AF65-F5344CB8AC3E}">
        <p14:creationId xmlns:p14="http://schemas.microsoft.com/office/powerpoint/2010/main" val="2295286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169494-A7F3-4812-ADAA-B429089E3BC2}"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1369397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169494-A7F3-4812-ADAA-B429089E3BC2}"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2704231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169494-A7F3-4812-ADAA-B429089E3BC2}"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3113521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169494-A7F3-4812-ADAA-B429089E3BC2}"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59396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69494-A7F3-4812-ADAA-B429089E3BC2}"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150160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169494-A7F3-4812-ADAA-B429089E3BC2}" type="datetimeFigureOut">
              <a:rPr lang="en-US" smtClean="0"/>
              <a:t>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3928364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169494-A7F3-4812-ADAA-B429089E3BC2}" type="datetimeFigureOut">
              <a:rPr lang="en-US" smtClean="0"/>
              <a:t>1/18/2018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3042323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169494-A7F3-4812-ADAA-B429089E3BC2}" type="datetimeFigureOut">
              <a:rPr lang="en-US" smtClean="0"/>
              <a:t>1/18/2018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2746190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69494-A7F3-4812-ADAA-B429089E3BC2}" type="datetimeFigureOut">
              <a:rPr lang="en-US" smtClean="0"/>
              <a:t>1/18/2018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2336234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C169494-A7F3-4812-ADAA-B429089E3BC2}" type="datetimeFigureOut">
              <a:rPr lang="en-US" smtClean="0"/>
              <a:t>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2281674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C169494-A7F3-4812-ADAA-B429089E3BC2}" type="datetimeFigureOut">
              <a:rPr lang="en-US" smtClean="0"/>
              <a:t>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4027075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69494-A7F3-4812-ADAA-B429089E3BC2}" type="datetimeFigureOut">
              <a:rPr lang="en-US" smtClean="0"/>
              <a:t>1/18/2018</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B1CEEB-3962-4090-A39E-27EEBC588896}" type="slidenum">
              <a:rPr lang="en-US" smtClean="0"/>
              <a:t>‹#›</a:t>
            </a:fld>
            <a:endParaRPr lang="en-US"/>
          </a:p>
        </p:txBody>
      </p:sp>
    </p:spTree>
    <p:extLst>
      <p:ext uri="{BB962C8B-B14F-4D97-AF65-F5344CB8AC3E}">
        <p14:creationId xmlns:p14="http://schemas.microsoft.com/office/powerpoint/2010/main" val="11252286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Welcome to CS 211</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36024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Policy</a:t>
            </a:r>
          </a:p>
        </p:txBody>
      </p:sp>
      <p:sp>
        <p:nvSpPr>
          <p:cNvPr id="3" name="Content Placeholder 2"/>
          <p:cNvSpPr>
            <a:spLocks noGrp="1"/>
          </p:cNvSpPr>
          <p:nvPr>
            <p:ph idx="1"/>
          </p:nvPr>
        </p:nvSpPr>
        <p:spPr/>
        <p:txBody>
          <a:bodyPr/>
          <a:lstStyle/>
          <a:p>
            <a:r>
              <a:rPr lang="en-US" dirty="0"/>
              <a:t>To receive full credit on a homework, you must submit your work by the stated deadline.  Work may be turned in late for reduced credit.  </a:t>
            </a:r>
          </a:p>
          <a:p>
            <a:pPr marL="0" indent="0">
              <a:buNone/>
            </a:pPr>
            <a:endParaRPr lang="en-US" dirty="0"/>
          </a:p>
        </p:txBody>
      </p:sp>
    </p:spTree>
    <p:extLst>
      <p:ext uri="{BB962C8B-B14F-4D97-AF65-F5344CB8AC3E}">
        <p14:creationId xmlns:p14="http://schemas.microsoft.com/office/powerpoint/2010/main" val="3199400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9FA97-5CFA-41FE-9F30-A37B8731A2DB}"/>
              </a:ext>
            </a:extLst>
          </p:cNvPr>
          <p:cNvSpPr>
            <a:spLocks noGrp="1"/>
          </p:cNvSpPr>
          <p:nvPr>
            <p:ph type="title"/>
          </p:nvPr>
        </p:nvSpPr>
        <p:spPr/>
        <p:txBody>
          <a:bodyPr/>
          <a:lstStyle/>
          <a:p>
            <a:r>
              <a:rPr lang="en-US" dirty="0"/>
              <a:t>Final Project</a:t>
            </a:r>
          </a:p>
        </p:txBody>
      </p:sp>
      <p:sp>
        <p:nvSpPr>
          <p:cNvPr id="3" name="Content Placeholder 2">
            <a:extLst>
              <a:ext uri="{FF2B5EF4-FFF2-40B4-BE49-F238E27FC236}">
                <a16:creationId xmlns:a16="http://schemas.microsoft.com/office/drawing/2014/main" id="{3BFC73B8-66A0-4B16-91BD-8D5135B10265}"/>
              </a:ext>
            </a:extLst>
          </p:cNvPr>
          <p:cNvSpPr>
            <a:spLocks noGrp="1"/>
          </p:cNvSpPr>
          <p:nvPr>
            <p:ph idx="1"/>
          </p:nvPr>
        </p:nvSpPr>
        <p:spPr/>
        <p:txBody>
          <a:bodyPr/>
          <a:lstStyle/>
          <a:p>
            <a:r>
              <a:rPr lang="en-US" dirty="0"/>
              <a:t>A final, team-based project takes the place of a more traditional final exam in this course.  </a:t>
            </a:r>
          </a:p>
          <a:p>
            <a:r>
              <a:rPr lang="en-US" dirty="0"/>
              <a:t>Mid-way through the semester, you will submit a proposal for your final project.</a:t>
            </a:r>
          </a:p>
          <a:p>
            <a:pPr marL="0" indent="0">
              <a:buNone/>
            </a:pPr>
            <a:endParaRPr lang="en-US" dirty="0"/>
          </a:p>
        </p:txBody>
      </p:sp>
    </p:spTree>
    <p:extLst>
      <p:ext uri="{BB962C8B-B14F-4D97-AF65-F5344CB8AC3E}">
        <p14:creationId xmlns:p14="http://schemas.microsoft.com/office/powerpoint/2010/main" val="247397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E5483-B267-4291-9228-3AF1A3DD146F}"/>
              </a:ext>
            </a:extLst>
          </p:cNvPr>
          <p:cNvSpPr>
            <a:spLocks noGrp="1"/>
          </p:cNvSpPr>
          <p:nvPr>
            <p:ph type="title"/>
          </p:nvPr>
        </p:nvSpPr>
        <p:spPr/>
        <p:txBody>
          <a:bodyPr/>
          <a:lstStyle/>
          <a:p>
            <a:r>
              <a:rPr lang="en-US" dirty="0"/>
              <a:t>Whiteboard Interviews</a:t>
            </a:r>
          </a:p>
        </p:txBody>
      </p:sp>
      <p:sp>
        <p:nvSpPr>
          <p:cNvPr id="3" name="Content Placeholder 2">
            <a:extLst>
              <a:ext uri="{FF2B5EF4-FFF2-40B4-BE49-F238E27FC236}">
                <a16:creationId xmlns:a16="http://schemas.microsoft.com/office/drawing/2014/main" id="{69F32BCB-165E-4CB8-8CA8-6B2012C93843}"/>
              </a:ext>
            </a:extLst>
          </p:cNvPr>
          <p:cNvSpPr>
            <a:spLocks noGrp="1"/>
          </p:cNvSpPr>
          <p:nvPr>
            <p:ph idx="1"/>
          </p:nvPr>
        </p:nvSpPr>
        <p:spPr/>
        <p:txBody>
          <a:bodyPr/>
          <a:lstStyle/>
          <a:p>
            <a:r>
              <a:rPr lang="en-US" dirty="0"/>
              <a:t>Each student will undergo a whiteboard interview in front of the class.  </a:t>
            </a:r>
          </a:p>
          <a:p>
            <a:r>
              <a:rPr lang="en-US" dirty="0"/>
              <a:t>To prepare, I recommend reading “Cracking the Coding Interview”</a:t>
            </a:r>
          </a:p>
          <a:p>
            <a:r>
              <a:rPr lang="en-US" dirty="0"/>
              <a:t>Dates will be assigned on Monday.  </a:t>
            </a:r>
          </a:p>
        </p:txBody>
      </p:sp>
    </p:spTree>
    <p:extLst>
      <p:ext uri="{BB962C8B-B14F-4D97-AF65-F5344CB8AC3E}">
        <p14:creationId xmlns:p14="http://schemas.microsoft.com/office/powerpoint/2010/main" val="72776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Note on Cheating</a:t>
            </a:r>
          </a:p>
        </p:txBody>
      </p:sp>
      <p:sp>
        <p:nvSpPr>
          <p:cNvPr id="3" name="Content Placeholder 2"/>
          <p:cNvSpPr>
            <a:spLocks noGrp="1"/>
          </p:cNvSpPr>
          <p:nvPr>
            <p:ph idx="1"/>
          </p:nvPr>
        </p:nvSpPr>
        <p:spPr/>
        <p:txBody>
          <a:bodyPr/>
          <a:lstStyle/>
          <a:p>
            <a:r>
              <a:rPr lang="en-US" dirty="0"/>
              <a:t>Don't do it!</a:t>
            </a:r>
          </a:p>
          <a:p>
            <a:r>
              <a:rPr lang="en-US" dirty="0"/>
              <a:t>See syllabus for examples of cheating.</a:t>
            </a:r>
          </a:p>
        </p:txBody>
      </p:sp>
    </p:spTree>
    <p:extLst>
      <p:ext uri="{BB962C8B-B14F-4D97-AF65-F5344CB8AC3E}">
        <p14:creationId xmlns:p14="http://schemas.microsoft.com/office/powerpoint/2010/main" val="4233984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8CD01-4082-45C6-8518-04D1ED5FA625}"/>
              </a:ext>
            </a:extLst>
          </p:cNvPr>
          <p:cNvSpPr>
            <a:spLocks noGrp="1"/>
          </p:cNvSpPr>
          <p:nvPr>
            <p:ph type="title"/>
          </p:nvPr>
        </p:nvSpPr>
        <p:spPr/>
        <p:txBody>
          <a:bodyPr/>
          <a:lstStyle/>
          <a:p>
            <a:r>
              <a:rPr lang="en-US" dirty="0"/>
              <a:t>Structuring this class</a:t>
            </a:r>
          </a:p>
        </p:txBody>
      </p:sp>
      <p:sp>
        <p:nvSpPr>
          <p:cNvPr id="3" name="Content Placeholder 2">
            <a:extLst>
              <a:ext uri="{FF2B5EF4-FFF2-40B4-BE49-F238E27FC236}">
                <a16:creationId xmlns:a16="http://schemas.microsoft.com/office/drawing/2014/main" id="{8158C1ED-DA77-4B51-BB01-1685386CA3B3}"/>
              </a:ext>
            </a:extLst>
          </p:cNvPr>
          <p:cNvSpPr>
            <a:spLocks noGrp="1"/>
          </p:cNvSpPr>
          <p:nvPr>
            <p:ph idx="1"/>
          </p:nvPr>
        </p:nvSpPr>
        <p:spPr/>
        <p:txBody>
          <a:bodyPr>
            <a:normAutofit lnSpcReduction="10000"/>
          </a:bodyPr>
          <a:lstStyle/>
          <a:p>
            <a:r>
              <a:rPr lang="en-US" dirty="0"/>
              <a:t>A recent job shadow at Microsoft over Thanksgiving break has cast doubts as to the efficacy of traditional teaching methods</a:t>
            </a:r>
          </a:p>
          <a:p>
            <a:r>
              <a:rPr lang="en-US" dirty="0"/>
              <a:t>Result: I’m trying something new!</a:t>
            </a:r>
          </a:p>
          <a:p>
            <a:r>
              <a:rPr lang="en-US" dirty="0"/>
              <a:t>This is a “learn by doing” class.</a:t>
            </a:r>
          </a:p>
          <a:p>
            <a:r>
              <a:rPr lang="en-US" dirty="0"/>
              <a:t>Very little traditional “teaching”</a:t>
            </a:r>
          </a:p>
          <a:p>
            <a:pPr lvl="1"/>
            <a:r>
              <a:rPr lang="en-US" dirty="0"/>
              <a:t>I will not be spending a lot of time in front of class talking at you. </a:t>
            </a:r>
          </a:p>
          <a:p>
            <a:pPr lvl="1"/>
            <a:r>
              <a:rPr lang="en-US" dirty="0"/>
              <a:t>Instead, I will be focusing on helping the entire class </a:t>
            </a:r>
            <a:r>
              <a:rPr lang="en-US" b="1" u="sng" dirty="0"/>
              <a:t>DO</a:t>
            </a:r>
            <a:r>
              <a:rPr lang="en-US" dirty="0"/>
              <a:t> to the best of their abilities.</a:t>
            </a:r>
          </a:p>
          <a:p>
            <a:pPr lvl="1"/>
            <a:r>
              <a:rPr lang="en-US" dirty="0"/>
              <a:t>I am gong to be the class’ cheerleader </a:t>
            </a:r>
          </a:p>
          <a:p>
            <a:r>
              <a:rPr lang="en-US" dirty="0"/>
              <a:t>By the end of this course, a successful (i.e. A) student will have 4 strong deliverables on GitHub</a:t>
            </a:r>
          </a:p>
          <a:p>
            <a:endParaRPr lang="en-US" dirty="0"/>
          </a:p>
        </p:txBody>
      </p:sp>
    </p:spTree>
    <p:extLst>
      <p:ext uri="{BB962C8B-B14F-4D97-AF65-F5344CB8AC3E}">
        <p14:creationId xmlns:p14="http://schemas.microsoft.com/office/powerpoint/2010/main" val="2755083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75ADD-2D13-4A00-93E7-90130C26B70D}"/>
              </a:ext>
            </a:extLst>
          </p:cNvPr>
          <p:cNvSpPr>
            <a:spLocks noGrp="1"/>
          </p:cNvSpPr>
          <p:nvPr>
            <p:ph type="title"/>
          </p:nvPr>
        </p:nvSpPr>
        <p:spPr/>
        <p:txBody>
          <a:bodyPr/>
          <a:lstStyle/>
          <a:p>
            <a:r>
              <a:rPr lang="en-US" dirty="0"/>
              <a:t>This will likely be a difficult class</a:t>
            </a:r>
          </a:p>
        </p:txBody>
      </p:sp>
      <p:sp>
        <p:nvSpPr>
          <p:cNvPr id="3" name="Content Placeholder 2">
            <a:extLst>
              <a:ext uri="{FF2B5EF4-FFF2-40B4-BE49-F238E27FC236}">
                <a16:creationId xmlns:a16="http://schemas.microsoft.com/office/drawing/2014/main" id="{269CCBD5-4756-4FF7-99D2-3E2E104C25DD}"/>
              </a:ext>
            </a:extLst>
          </p:cNvPr>
          <p:cNvSpPr>
            <a:spLocks noGrp="1"/>
          </p:cNvSpPr>
          <p:nvPr>
            <p:ph idx="1"/>
          </p:nvPr>
        </p:nvSpPr>
        <p:spPr>
          <a:xfrm>
            <a:off x="838200" y="1825625"/>
            <a:ext cx="10515600" cy="4839870"/>
          </a:xfrm>
        </p:spPr>
        <p:txBody>
          <a:bodyPr>
            <a:normAutofit lnSpcReduction="10000"/>
          </a:bodyPr>
          <a:lstStyle/>
          <a:p>
            <a:r>
              <a:rPr lang="en-US" dirty="0"/>
              <a:t>It is expected that you are motivated to learn.</a:t>
            </a:r>
          </a:p>
          <a:p>
            <a:r>
              <a:rPr lang="en-US" dirty="0"/>
              <a:t>It is expected that you are capable of and willing to put in a lot of out-of-class time into this course.  </a:t>
            </a:r>
          </a:p>
          <a:p>
            <a:r>
              <a:rPr lang="en-US" dirty="0"/>
              <a:t>It is expected that you are already a reasonable programmer (in student terms).  </a:t>
            </a:r>
          </a:p>
          <a:p>
            <a:r>
              <a:rPr lang="en-US" dirty="0"/>
              <a:t>If you got a C from me in 211 and haven’t improved, expect to struggle.</a:t>
            </a:r>
          </a:p>
          <a:p>
            <a:r>
              <a:rPr lang="en-US" dirty="0"/>
              <a:t>If you got a C or B (possibly even an A) in 211 and I wasn’t your instructor, expect to struggle.</a:t>
            </a:r>
          </a:p>
          <a:p>
            <a:r>
              <a:rPr lang="en-US" dirty="0"/>
              <a:t> This all sounds scary, but I guarantee that anyone that puts in time and effort will pass this course.</a:t>
            </a:r>
          </a:p>
        </p:txBody>
      </p:sp>
    </p:spTree>
    <p:extLst>
      <p:ext uri="{BB962C8B-B14F-4D97-AF65-F5344CB8AC3E}">
        <p14:creationId xmlns:p14="http://schemas.microsoft.com/office/powerpoint/2010/main" val="165084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7CB1-AC9A-40B1-A525-6E95527389C5}"/>
              </a:ext>
            </a:extLst>
          </p:cNvPr>
          <p:cNvSpPr>
            <a:spLocks noGrp="1"/>
          </p:cNvSpPr>
          <p:nvPr>
            <p:ph type="title"/>
          </p:nvPr>
        </p:nvSpPr>
        <p:spPr>
          <a:xfrm>
            <a:off x="838200" y="132347"/>
            <a:ext cx="10515600" cy="1325563"/>
          </a:xfrm>
        </p:spPr>
        <p:txBody>
          <a:bodyPr/>
          <a:lstStyle/>
          <a:p>
            <a:r>
              <a:rPr lang="en-US" dirty="0"/>
              <a:t>What to expect in my course: A review from a prior student</a:t>
            </a:r>
          </a:p>
        </p:txBody>
      </p:sp>
      <p:sp>
        <p:nvSpPr>
          <p:cNvPr id="3" name="Content Placeholder 2">
            <a:extLst>
              <a:ext uri="{FF2B5EF4-FFF2-40B4-BE49-F238E27FC236}">
                <a16:creationId xmlns:a16="http://schemas.microsoft.com/office/drawing/2014/main" id="{4CFEEA5E-4D3F-43EE-93BF-60BCAE4537DA}"/>
              </a:ext>
            </a:extLst>
          </p:cNvPr>
          <p:cNvSpPr>
            <a:spLocks noGrp="1"/>
          </p:cNvSpPr>
          <p:nvPr>
            <p:ph idx="1"/>
          </p:nvPr>
        </p:nvSpPr>
        <p:spPr>
          <a:xfrm>
            <a:off x="192505" y="1457910"/>
            <a:ext cx="11887200" cy="5267743"/>
          </a:xfrm>
        </p:spPr>
        <p:txBody>
          <a:bodyPr>
            <a:normAutofit fontScale="92500" lnSpcReduction="20000"/>
          </a:bodyPr>
          <a:lstStyle/>
          <a:p>
            <a:pPr marL="0" indent="0">
              <a:buNone/>
            </a:pPr>
            <a:r>
              <a:rPr lang="en-US" dirty="0"/>
              <a:t>On the rare occasion when the course material presented in class was actually relevant to the course assignments we were given. Most of the time there was not at all enough relevant instruction in class for the assignments given that were worth a large part of our grade. I found myself always needing to use outside resources to learn the material in order to complete assignments, because the relevant instructional material just did not exist as part of class instruction…</a:t>
            </a:r>
          </a:p>
          <a:p>
            <a:pPr marL="0" indent="0">
              <a:buNone/>
            </a:pPr>
            <a:r>
              <a:rPr lang="en-US" dirty="0"/>
              <a:t>…It is insanely unreasonable for a professor to expect students to spend 20 or sometimes more hours per week using outside resources trying to understand what the professor's starter code does, what needs to be done to complete the assignment, how the data structures necessary work in </a:t>
            </a:r>
            <a:r>
              <a:rPr lang="en-US" dirty="0" err="1"/>
              <a:t>c++</a:t>
            </a:r>
            <a:r>
              <a:rPr lang="en-US" dirty="0"/>
              <a:t>, and then how to use the data structure to solve the problem. It was not at all unusual for this to take me and many other people in the class who I spoke to up to or more than 20 hours per week… </a:t>
            </a:r>
          </a:p>
          <a:p>
            <a:pPr marL="0" indent="0">
              <a:buNone/>
            </a:pPr>
            <a:r>
              <a:rPr lang="en-US" dirty="0"/>
              <a:t>…I do not pay thousands of dollars per semester for my education just to have to spend basically the equivalent of a part time job Googling my education on top of that because I'm not getting the information I need to complete the course assignments from my professor's instruction.</a:t>
            </a:r>
          </a:p>
        </p:txBody>
      </p:sp>
    </p:spTree>
    <p:extLst>
      <p:ext uri="{BB962C8B-B14F-4D97-AF65-F5344CB8AC3E}">
        <p14:creationId xmlns:p14="http://schemas.microsoft.com/office/powerpoint/2010/main" val="1038021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1F49975-5C20-4B84-93E8-082193A6D92F}"/>
              </a:ext>
            </a:extLst>
          </p:cNvPr>
          <p:cNvPicPr>
            <a:picLocks noChangeAspect="1"/>
          </p:cNvPicPr>
          <p:nvPr/>
        </p:nvPicPr>
        <p:blipFill>
          <a:blip r:embed="rId2"/>
          <a:stretch>
            <a:fillRect/>
          </a:stretch>
        </p:blipFill>
        <p:spPr>
          <a:xfrm>
            <a:off x="823070" y="0"/>
            <a:ext cx="10545859" cy="6858000"/>
          </a:xfrm>
          <a:prstGeom prst="rect">
            <a:avLst/>
          </a:prstGeom>
        </p:spPr>
      </p:pic>
    </p:spTree>
    <p:extLst>
      <p:ext uri="{BB962C8B-B14F-4D97-AF65-F5344CB8AC3E}">
        <p14:creationId xmlns:p14="http://schemas.microsoft.com/office/powerpoint/2010/main" val="2100890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2B0C3-3A9B-4EE2-B9BD-E44BB2424B97}"/>
              </a:ext>
            </a:extLst>
          </p:cNvPr>
          <p:cNvSpPr>
            <a:spLocks noGrp="1"/>
          </p:cNvSpPr>
          <p:nvPr>
            <p:ph type="title"/>
          </p:nvPr>
        </p:nvSpPr>
        <p:spPr/>
        <p:txBody>
          <a:bodyPr/>
          <a:lstStyle/>
          <a:p>
            <a:r>
              <a:rPr lang="en-US" dirty="0"/>
              <a:t>I want this to be </a:t>
            </a:r>
            <a:r>
              <a:rPr lang="en-US"/>
              <a:t>your favorite class</a:t>
            </a:r>
            <a:endParaRPr lang="en-US" dirty="0"/>
          </a:p>
        </p:txBody>
      </p:sp>
      <p:sp>
        <p:nvSpPr>
          <p:cNvPr id="3" name="Content Placeholder 2">
            <a:extLst>
              <a:ext uri="{FF2B5EF4-FFF2-40B4-BE49-F238E27FC236}">
                <a16:creationId xmlns:a16="http://schemas.microsoft.com/office/drawing/2014/main" id="{CA58DE02-7DBA-458E-873B-D6D84F21172F}"/>
              </a:ext>
            </a:extLst>
          </p:cNvPr>
          <p:cNvSpPr>
            <a:spLocks noGrp="1"/>
          </p:cNvSpPr>
          <p:nvPr>
            <p:ph idx="1"/>
          </p:nvPr>
        </p:nvSpPr>
        <p:spPr/>
        <p:txBody>
          <a:bodyPr/>
          <a:lstStyle/>
          <a:p>
            <a:r>
              <a:rPr lang="en-US" dirty="0"/>
              <a:t>Every assignment will be up to you!</a:t>
            </a:r>
          </a:p>
          <a:p>
            <a:pPr lvl="1"/>
            <a:r>
              <a:rPr lang="en-US" dirty="0"/>
              <a:t>Of course, I will provide suggestions for those that need it</a:t>
            </a:r>
          </a:p>
          <a:p>
            <a:r>
              <a:rPr lang="en-US" dirty="0"/>
              <a:t>You are in charge of your learning outcomes!</a:t>
            </a:r>
          </a:p>
          <a:p>
            <a:r>
              <a:rPr lang="en-US" dirty="0"/>
              <a:t>From </a:t>
            </a:r>
            <a:r>
              <a:rPr lang="en-US" dirty="0" err="1"/>
              <a:t>Sonmez</a:t>
            </a:r>
            <a:endParaRPr lang="en-US" dirty="0"/>
          </a:p>
          <a:p>
            <a:pPr lvl="1"/>
            <a:r>
              <a:rPr lang="en-US" dirty="0"/>
              <a:t>“No one can teach you anything.”</a:t>
            </a:r>
          </a:p>
          <a:p>
            <a:pPr lvl="1"/>
            <a:r>
              <a:rPr lang="en-US" dirty="0"/>
              <a:t>Make learning your responsibility</a:t>
            </a:r>
          </a:p>
          <a:p>
            <a:pPr lvl="1"/>
            <a:r>
              <a:rPr lang="en-US" dirty="0"/>
              <a:t>Focus on actually learning and applying what you learn as much as possible</a:t>
            </a:r>
          </a:p>
          <a:p>
            <a:pPr lvl="1"/>
            <a:endParaRPr lang="en-US" dirty="0"/>
          </a:p>
          <a:p>
            <a:pPr lvl="1"/>
            <a:endParaRPr lang="en-US" dirty="0"/>
          </a:p>
        </p:txBody>
      </p:sp>
    </p:spTree>
    <p:extLst>
      <p:ext uri="{BB962C8B-B14F-4D97-AF65-F5344CB8AC3E}">
        <p14:creationId xmlns:p14="http://schemas.microsoft.com/office/powerpoint/2010/main" val="365076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30B38-2E00-446C-BE34-EEB26FFD849C}"/>
              </a:ext>
            </a:extLst>
          </p:cNvPr>
          <p:cNvSpPr>
            <a:spLocks noGrp="1"/>
          </p:cNvSpPr>
          <p:nvPr>
            <p:ph type="title"/>
          </p:nvPr>
        </p:nvSpPr>
        <p:spPr/>
        <p:txBody>
          <a:bodyPr/>
          <a:lstStyle/>
          <a:p>
            <a:r>
              <a:rPr lang="en-US" dirty="0"/>
              <a:t>I want this to be a useful class</a:t>
            </a:r>
          </a:p>
        </p:txBody>
      </p:sp>
      <p:sp>
        <p:nvSpPr>
          <p:cNvPr id="3" name="Content Placeholder 2">
            <a:extLst>
              <a:ext uri="{FF2B5EF4-FFF2-40B4-BE49-F238E27FC236}">
                <a16:creationId xmlns:a16="http://schemas.microsoft.com/office/drawing/2014/main" id="{73C53A18-EBA4-4F88-B634-978FF5A1DCA3}"/>
              </a:ext>
            </a:extLst>
          </p:cNvPr>
          <p:cNvSpPr>
            <a:spLocks noGrp="1"/>
          </p:cNvSpPr>
          <p:nvPr>
            <p:ph idx="1"/>
          </p:nvPr>
        </p:nvSpPr>
        <p:spPr/>
        <p:txBody>
          <a:bodyPr/>
          <a:lstStyle/>
          <a:p>
            <a:r>
              <a:rPr lang="en-US" dirty="0"/>
              <a:t>This class is going to double as the professional skills course that you should have taken but HSU doesn’t offer</a:t>
            </a:r>
          </a:p>
          <a:p>
            <a:r>
              <a:rPr lang="en-US" dirty="0"/>
              <a:t>If approached correctly, you will </a:t>
            </a:r>
            <a:r>
              <a:rPr lang="en-US"/>
              <a:t>have 4 </a:t>
            </a:r>
            <a:r>
              <a:rPr lang="en-US" dirty="0"/>
              <a:t>amazing projects in your portfolio that you can showcase to employers </a:t>
            </a:r>
          </a:p>
          <a:p>
            <a:pPr lvl="1"/>
            <a:r>
              <a:rPr lang="en-US" dirty="0" err="1"/>
              <a:t>Sonmez</a:t>
            </a:r>
            <a:r>
              <a:rPr lang="en-US" dirty="0"/>
              <a:t>: “One of the biggest problems new graduates have is that since they don’t have any experience, they can’t get experience” </a:t>
            </a:r>
          </a:p>
          <a:p>
            <a:r>
              <a:rPr lang="en-US" dirty="0" err="1"/>
              <a:t>Sonmez</a:t>
            </a:r>
            <a:r>
              <a:rPr lang="en-US" dirty="0"/>
              <a:t>: “College is the perfect time to build your portfolio…”</a:t>
            </a:r>
          </a:p>
          <a:p>
            <a:r>
              <a:rPr lang="en-US" dirty="0" err="1"/>
              <a:t>Sonmez</a:t>
            </a:r>
            <a:r>
              <a:rPr lang="en-US" dirty="0"/>
              <a:t>: Merely doing textbook learning and assignments (i.e. most of what you’ve done at HSU) are insufficient to land the job you really want</a:t>
            </a:r>
          </a:p>
          <a:p>
            <a:endParaRPr lang="en-US" dirty="0"/>
          </a:p>
        </p:txBody>
      </p:sp>
    </p:spTree>
    <p:extLst>
      <p:ext uri="{BB962C8B-B14F-4D97-AF65-F5344CB8AC3E}">
        <p14:creationId xmlns:p14="http://schemas.microsoft.com/office/powerpoint/2010/main" val="52993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Websites</a:t>
            </a:r>
          </a:p>
        </p:txBody>
      </p:sp>
      <p:sp>
        <p:nvSpPr>
          <p:cNvPr id="3" name="Content Placeholder 2"/>
          <p:cNvSpPr>
            <a:spLocks noGrp="1"/>
          </p:cNvSpPr>
          <p:nvPr>
            <p:ph idx="1"/>
          </p:nvPr>
        </p:nvSpPr>
        <p:spPr/>
        <p:txBody>
          <a:bodyPr/>
          <a:lstStyle/>
          <a:p>
            <a:r>
              <a:rPr lang="en-US" dirty="0"/>
              <a:t>Canvas (now at canvas.Humboldt.edu) is the central hub for the course</a:t>
            </a:r>
          </a:p>
          <a:p>
            <a:r>
              <a:rPr lang="en-US" dirty="0" err="1"/>
              <a:t>Github</a:t>
            </a:r>
            <a:r>
              <a:rPr lang="en-US" dirty="0"/>
              <a:t> </a:t>
            </a:r>
            <a:r>
              <a:rPr lang="en-US" dirty="0" smtClean="0"/>
              <a:t>(see link on canvas) will </a:t>
            </a:r>
            <a:r>
              <a:rPr lang="en-US" dirty="0"/>
              <a:t>be used to store all course materials: course syllabus, official calendar, assignment descriptions, and other course documents</a:t>
            </a:r>
          </a:p>
        </p:txBody>
      </p:sp>
    </p:spTree>
    <p:extLst>
      <p:ext uri="{BB962C8B-B14F-4D97-AF65-F5344CB8AC3E}">
        <p14:creationId xmlns:p14="http://schemas.microsoft.com/office/powerpoint/2010/main" val="33370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Reading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3113" y="1342396"/>
            <a:ext cx="3706486" cy="5515604"/>
          </a:xfrm>
        </p:spPr>
      </p:pic>
    </p:spTree>
    <p:extLst>
      <p:ext uri="{BB962C8B-B14F-4D97-AF65-F5344CB8AC3E}">
        <p14:creationId xmlns:p14="http://schemas.microsoft.com/office/powerpoint/2010/main" val="614399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Recommended Reading</a:t>
            </a:r>
          </a:p>
        </p:txBody>
      </p:sp>
      <p:pic>
        <p:nvPicPr>
          <p:cNvPr id="7" name="Content Placeholder 6">
            <a:extLst>
              <a:ext uri="{FF2B5EF4-FFF2-40B4-BE49-F238E27FC236}">
                <a16:creationId xmlns:a16="http://schemas.microsoft.com/office/drawing/2014/main" id="{8C94635E-718C-403E-8A8C-49ABB14664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69980" y="1825625"/>
            <a:ext cx="3052040" cy="4351338"/>
          </a:xfrm>
        </p:spPr>
      </p:pic>
    </p:spTree>
    <p:extLst>
      <p:ext uri="{BB962C8B-B14F-4D97-AF65-F5344CB8AC3E}">
        <p14:creationId xmlns:p14="http://schemas.microsoft.com/office/powerpoint/2010/main" val="3305824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Adam’s Schedule</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11064" y="1651739"/>
            <a:ext cx="11569872" cy="4699110"/>
          </a:xfrm>
          <a:prstGeom prst="rect">
            <a:avLst/>
          </a:prstGeom>
        </p:spPr>
      </p:pic>
    </p:spTree>
    <p:extLst>
      <p:ext uri="{BB962C8B-B14F-4D97-AF65-F5344CB8AC3E}">
        <p14:creationId xmlns:p14="http://schemas.microsoft.com/office/powerpoint/2010/main" val="1220413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Environments</a:t>
            </a:r>
          </a:p>
        </p:txBody>
      </p:sp>
      <p:sp>
        <p:nvSpPr>
          <p:cNvPr id="3" name="Content Placeholder 2"/>
          <p:cNvSpPr>
            <a:spLocks noGrp="1"/>
          </p:cNvSpPr>
          <p:nvPr>
            <p:ph idx="1"/>
          </p:nvPr>
        </p:nvSpPr>
        <p:spPr/>
        <p:txBody>
          <a:bodyPr>
            <a:normAutofit/>
          </a:bodyPr>
          <a:lstStyle/>
          <a:p>
            <a:r>
              <a:rPr lang="en-US" dirty="0"/>
              <a:t>You can use either Visual Studio (C#) or Android Studio (Java)</a:t>
            </a:r>
          </a:p>
          <a:p>
            <a:r>
              <a:rPr lang="en-US" dirty="0"/>
              <a:t>Target Android version: 7.0 (maybe 6.0)</a:t>
            </a:r>
          </a:p>
        </p:txBody>
      </p:sp>
    </p:spTree>
    <p:extLst>
      <p:ext uri="{BB962C8B-B14F-4D97-AF65-F5344CB8AC3E}">
        <p14:creationId xmlns:p14="http://schemas.microsoft.com/office/powerpoint/2010/main" val="2261113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A95D7-D8A0-4000-9ABE-54228657B20C}"/>
              </a:ext>
            </a:extLst>
          </p:cNvPr>
          <p:cNvSpPr>
            <a:spLocks noGrp="1"/>
          </p:cNvSpPr>
          <p:nvPr>
            <p:ph type="title"/>
          </p:nvPr>
        </p:nvSpPr>
        <p:spPr/>
        <p:txBody>
          <a:bodyPr/>
          <a:lstStyle/>
          <a:p>
            <a:r>
              <a:rPr lang="en-US" dirty="0"/>
              <a:t>Grades</a:t>
            </a:r>
          </a:p>
        </p:txBody>
      </p:sp>
      <p:sp>
        <p:nvSpPr>
          <p:cNvPr id="3" name="Content Placeholder 2">
            <a:extLst>
              <a:ext uri="{FF2B5EF4-FFF2-40B4-BE49-F238E27FC236}">
                <a16:creationId xmlns:a16="http://schemas.microsoft.com/office/drawing/2014/main" id="{DB45D966-8F87-4177-892C-7AC2C861191D}"/>
              </a:ext>
            </a:extLst>
          </p:cNvPr>
          <p:cNvSpPr>
            <a:spLocks noGrp="1"/>
          </p:cNvSpPr>
          <p:nvPr>
            <p:ph idx="1"/>
          </p:nvPr>
        </p:nvSpPr>
        <p:spPr/>
        <p:txBody>
          <a:bodyPr/>
          <a:lstStyle/>
          <a:p>
            <a:pPr lvl="0"/>
            <a:r>
              <a:rPr lang="en-US" dirty="0"/>
              <a:t>Participation (20%)</a:t>
            </a:r>
          </a:p>
          <a:p>
            <a:pPr lvl="0"/>
            <a:r>
              <a:rPr lang="en-US" dirty="0"/>
              <a:t>Assignments (60%)</a:t>
            </a:r>
          </a:p>
          <a:p>
            <a:pPr lvl="0"/>
            <a:r>
              <a:rPr lang="en-US" dirty="0"/>
              <a:t>Final Project (20%)</a:t>
            </a:r>
          </a:p>
        </p:txBody>
      </p:sp>
    </p:spTree>
    <p:extLst>
      <p:ext uri="{BB962C8B-B14F-4D97-AF65-F5344CB8AC3E}">
        <p14:creationId xmlns:p14="http://schemas.microsoft.com/office/powerpoint/2010/main" val="130408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grade translations</a:t>
            </a:r>
          </a:p>
        </p:txBody>
      </p:sp>
      <p:graphicFrame>
        <p:nvGraphicFramePr>
          <p:cNvPr id="4" name="Content Placeholder 3"/>
          <p:cNvGraphicFramePr>
            <a:graphicFrameLocks noGrp="1"/>
          </p:cNvGraphicFramePr>
          <p:nvPr>
            <p:ph idx="1"/>
          </p:nvPr>
        </p:nvGraphicFramePr>
        <p:xfrm>
          <a:off x="1981200" y="1600200"/>
          <a:ext cx="8229600" cy="3962400"/>
        </p:xfrm>
        <a:graphic>
          <a:graphicData uri="http://schemas.openxmlformats.org/drawingml/2006/table">
            <a:tbl>
              <a:tblPr firstRow="1" bandRow="1">
                <a:tableStyleId>{5940675A-B579-460E-94D1-54222C63F5DA}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660400">
                <a:tc>
                  <a:txBody>
                    <a:bodyPr/>
                    <a:lstStyle/>
                    <a:p>
                      <a:pPr marL="0" marR="0" algn="just">
                        <a:lnSpc>
                          <a:spcPct val="115000"/>
                        </a:lnSpc>
                        <a:spcBef>
                          <a:spcPts val="0"/>
                        </a:spcBef>
                        <a:spcAft>
                          <a:spcPts val="0"/>
                        </a:spcAft>
                      </a:pPr>
                      <a:r>
                        <a:rPr lang="en-US" sz="2400" dirty="0"/>
                        <a:t>93.00 – 100.00</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a:t>A</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t>71.00 – 75.99</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a:t>C</a:t>
                      </a:r>
                      <a:endParaRPr lang="en-US" sz="2400">
                        <a:solidFill>
                          <a:srgbClr val="000000"/>
                        </a:solidFill>
                        <a:latin typeface="Calibri"/>
                        <a:ea typeface="Calibri"/>
                        <a:cs typeface="Times New Roman"/>
                      </a:endParaRPr>
                    </a:p>
                  </a:txBody>
                  <a:tcPr marL="68580" marR="68580" marT="0" marB="0"/>
                </a:tc>
                <a:extLst>
                  <a:ext uri="{0D108BD9-81ED-4DB2-BD59-A6C34878D82A}">
                    <a16:rowId xmlns:a16="http://schemas.microsoft.com/office/drawing/2014/main" val="10000"/>
                  </a:ext>
                </a:extLst>
              </a:tr>
              <a:tr h="660400">
                <a:tc>
                  <a:txBody>
                    <a:bodyPr/>
                    <a:lstStyle/>
                    <a:p>
                      <a:pPr marL="0" marR="0" algn="just">
                        <a:lnSpc>
                          <a:spcPct val="115000"/>
                        </a:lnSpc>
                        <a:spcBef>
                          <a:spcPts val="0"/>
                        </a:spcBef>
                        <a:spcAft>
                          <a:spcPts val="0"/>
                        </a:spcAft>
                      </a:pPr>
                      <a:r>
                        <a:rPr lang="en-US" sz="2400" dirty="0"/>
                        <a:t>90.00 – 92.99</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a:t>A-</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t>69.00 – 70.99</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a:t>C-</a:t>
                      </a:r>
                      <a:endParaRPr lang="en-US" sz="2400">
                        <a:solidFill>
                          <a:srgbClr val="000000"/>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660400">
                <a:tc>
                  <a:txBody>
                    <a:bodyPr/>
                    <a:lstStyle/>
                    <a:p>
                      <a:pPr marL="0" marR="0" algn="just">
                        <a:lnSpc>
                          <a:spcPct val="115000"/>
                        </a:lnSpc>
                        <a:spcBef>
                          <a:spcPts val="0"/>
                        </a:spcBef>
                        <a:spcAft>
                          <a:spcPts val="0"/>
                        </a:spcAft>
                      </a:pPr>
                      <a:r>
                        <a:rPr lang="en-US" sz="2400"/>
                        <a:t>87.00 – 89.99</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t>B+</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endParaRPr lang="en-US" sz="2400" dirty="0">
                        <a:solidFill>
                          <a:srgbClr val="000000"/>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660400">
                <a:tc>
                  <a:txBody>
                    <a:bodyPr/>
                    <a:lstStyle/>
                    <a:p>
                      <a:pPr marL="0" marR="0" algn="just">
                        <a:lnSpc>
                          <a:spcPct val="115000"/>
                        </a:lnSpc>
                        <a:spcBef>
                          <a:spcPts val="0"/>
                        </a:spcBef>
                        <a:spcAft>
                          <a:spcPts val="0"/>
                        </a:spcAft>
                      </a:pPr>
                      <a:r>
                        <a:rPr lang="en-US" sz="2400"/>
                        <a:t>82.00 – 86.99</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t>B</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t>60.00 – 68.99</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a:t>D</a:t>
                      </a:r>
                      <a:endParaRPr lang="en-US" sz="2400">
                        <a:solidFill>
                          <a:srgbClr val="000000"/>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660400">
                <a:tc>
                  <a:txBody>
                    <a:bodyPr/>
                    <a:lstStyle/>
                    <a:p>
                      <a:pPr marL="0" marR="0" algn="just">
                        <a:lnSpc>
                          <a:spcPct val="115000"/>
                        </a:lnSpc>
                        <a:spcBef>
                          <a:spcPts val="0"/>
                        </a:spcBef>
                        <a:spcAft>
                          <a:spcPts val="0"/>
                        </a:spcAft>
                      </a:pPr>
                      <a:r>
                        <a:rPr lang="en-US" sz="2400"/>
                        <a:t>78.00 – 81.99</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a:t>B-</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t>00.00 – 59.99</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t>F</a:t>
                      </a:r>
                      <a:endParaRPr lang="en-US" sz="2400" dirty="0">
                        <a:solidFill>
                          <a:srgbClr val="000000"/>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660400">
                <a:tc>
                  <a:txBody>
                    <a:bodyPr/>
                    <a:lstStyle/>
                    <a:p>
                      <a:pPr marL="0" marR="0" algn="just">
                        <a:lnSpc>
                          <a:spcPct val="115000"/>
                        </a:lnSpc>
                        <a:spcBef>
                          <a:spcPts val="0"/>
                        </a:spcBef>
                        <a:spcAft>
                          <a:spcPts val="0"/>
                        </a:spcAft>
                      </a:pPr>
                      <a:r>
                        <a:rPr lang="en-US" sz="2400"/>
                        <a:t>76.00 – 77.99</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a:t>C+</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endParaRPr lang="en-US" sz="2400" dirty="0">
                        <a:solidFill>
                          <a:srgbClr val="000000"/>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33619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8C60-F37E-4B60-832E-2CF06BC438C6}"/>
              </a:ext>
            </a:extLst>
          </p:cNvPr>
          <p:cNvSpPr>
            <a:spLocks noGrp="1"/>
          </p:cNvSpPr>
          <p:nvPr>
            <p:ph type="title"/>
          </p:nvPr>
        </p:nvSpPr>
        <p:spPr/>
        <p:txBody>
          <a:bodyPr/>
          <a:lstStyle/>
          <a:p>
            <a:r>
              <a:rPr lang="en-US" dirty="0"/>
              <a:t>Participation</a:t>
            </a:r>
          </a:p>
        </p:txBody>
      </p:sp>
      <p:sp>
        <p:nvSpPr>
          <p:cNvPr id="3" name="Content Placeholder 2">
            <a:extLst>
              <a:ext uri="{FF2B5EF4-FFF2-40B4-BE49-F238E27FC236}">
                <a16:creationId xmlns:a16="http://schemas.microsoft.com/office/drawing/2014/main" id="{935CFF43-8237-4CEE-9FF5-8D26B8E87CE4}"/>
              </a:ext>
            </a:extLst>
          </p:cNvPr>
          <p:cNvSpPr>
            <a:spLocks noGrp="1"/>
          </p:cNvSpPr>
          <p:nvPr>
            <p:ph idx="1"/>
          </p:nvPr>
        </p:nvSpPr>
        <p:spPr/>
        <p:txBody>
          <a:bodyPr/>
          <a:lstStyle/>
          <a:p>
            <a:r>
              <a:rPr lang="en-US" dirty="0"/>
              <a:t>Attendance in class is mandatory and will be collected throughout the semester.  </a:t>
            </a:r>
          </a:p>
          <a:p>
            <a:r>
              <a:rPr lang="en-US" dirty="0"/>
              <a:t>Because this is a lab-based course that is focused on generating deliverables, it is necessary that you maintain a low absence rate.  </a:t>
            </a:r>
          </a:p>
          <a:p>
            <a:r>
              <a:rPr lang="en-US" dirty="0"/>
              <a:t>Missing more than 5 courses </a:t>
            </a:r>
            <a:r>
              <a:rPr lang="en-US" b="1" u="sng" dirty="0"/>
              <a:t>may result in a failing grade </a:t>
            </a:r>
            <a:r>
              <a:rPr lang="en-US" dirty="0"/>
              <a:t>regardless of marks earned from other categories.  </a:t>
            </a:r>
          </a:p>
          <a:p>
            <a:endParaRPr lang="en-US" dirty="0"/>
          </a:p>
        </p:txBody>
      </p:sp>
    </p:spTree>
    <p:extLst>
      <p:ext uri="{BB962C8B-B14F-4D97-AF65-F5344CB8AC3E}">
        <p14:creationId xmlns:p14="http://schemas.microsoft.com/office/powerpoint/2010/main" val="3519329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TotalTime>
  <Words>964</Words>
  <Application>Microsoft Office PowerPoint</Application>
  <PresentationFormat>Widescreen</PresentationFormat>
  <Paragraphs>85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Welcome to CS 211</vt:lpstr>
      <vt:lpstr>Course Websites</vt:lpstr>
      <vt:lpstr>Recommended Reading</vt:lpstr>
      <vt:lpstr>More Recommended Reading</vt:lpstr>
      <vt:lpstr>Adam’s Schedule</vt:lpstr>
      <vt:lpstr>Programming Environments</vt:lpstr>
      <vt:lpstr>Grades</vt:lpstr>
      <vt:lpstr>Final grade translations</vt:lpstr>
      <vt:lpstr>Participation</vt:lpstr>
      <vt:lpstr>Homework Policy</vt:lpstr>
      <vt:lpstr>Final Project</vt:lpstr>
      <vt:lpstr>Whiteboard Interviews</vt:lpstr>
      <vt:lpstr>A Note on Cheating</vt:lpstr>
      <vt:lpstr>Structuring this class</vt:lpstr>
      <vt:lpstr>This will likely be a difficult class</vt:lpstr>
      <vt:lpstr>What to expect in my course: A review from a prior student</vt:lpstr>
      <vt:lpstr>PowerPoint Presentation</vt:lpstr>
      <vt:lpstr>I want this to be your favorite class</vt:lpstr>
      <vt:lpstr>I want this to be a useful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CS 211</dc:title>
  <dc:creator>Adam Carter</dc:creator>
  <cp:lastModifiedBy>Adam Carter</cp:lastModifiedBy>
  <cp:revision>20</cp:revision>
  <dcterms:created xsi:type="dcterms:W3CDTF">2017-01-17T03:07:11Z</dcterms:created>
  <dcterms:modified xsi:type="dcterms:W3CDTF">2018-01-18T16:39:52Z</dcterms:modified>
</cp:coreProperties>
</file>