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1" r:id="rId5"/>
    <p:sldId id="277" r:id="rId6"/>
    <p:sldId id="273" r:id="rId7"/>
    <p:sldId id="262" r:id="rId8"/>
    <p:sldId id="271" r:id="rId9"/>
    <p:sldId id="264" r:id="rId10"/>
    <p:sldId id="265" r:id="rId11"/>
    <p:sldId id="274" r:id="rId12"/>
    <p:sldId id="266" r:id="rId13"/>
    <p:sldId id="267"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83" d="100"/>
          <a:sy n="83" d="100"/>
        </p:scale>
        <p:origin x="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30/09/2019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50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30/09/2019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04472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30/09/2019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96226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30/09/2019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85362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EC58CD-4593-436C-BB04-68BD0D812AA0}" type="datetimeFigureOut">
              <a:rPr lang="es-CO" smtClean="0"/>
              <a:t>30/09/2019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62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EC58CD-4593-436C-BB04-68BD0D812AA0}" type="datetimeFigureOut">
              <a:rPr lang="es-CO" smtClean="0"/>
              <a:t>30/09/2019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33982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EC58CD-4593-436C-BB04-68BD0D812AA0}" type="datetimeFigureOut">
              <a:rPr lang="es-CO" smtClean="0"/>
              <a:t>30/09/2019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400448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EC58CD-4593-436C-BB04-68BD0D812AA0}" type="datetimeFigureOut">
              <a:rPr lang="es-CO" smtClean="0"/>
              <a:t>30/09/2019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404074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EC58CD-4593-436C-BB04-68BD0D812AA0}" type="datetimeFigureOut">
              <a:rPr lang="es-CO" smtClean="0"/>
              <a:t>30/09/2019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99423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EC58CD-4593-436C-BB04-68BD0D812AA0}" type="datetimeFigureOut">
              <a:rPr lang="es-CO" smtClean="0"/>
              <a:t>30/09/2019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145D64-81BA-4CAC-9433-272D43EF4933}" type="slidenum">
              <a:rPr lang="es-CO" smtClean="0"/>
              <a:t>‹Nº›</a:t>
            </a:fld>
            <a:endParaRPr lang="es-CO"/>
          </a:p>
        </p:txBody>
      </p:sp>
    </p:spTree>
    <p:extLst>
      <p:ext uri="{BB962C8B-B14F-4D97-AF65-F5344CB8AC3E}">
        <p14:creationId xmlns:p14="http://schemas.microsoft.com/office/powerpoint/2010/main" val="382046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EC58CD-4593-436C-BB04-68BD0D812AA0}" type="datetimeFigureOut">
              <a:rPr lang="es-CO" smtClean="0"/>
              <a:t>30/09/2019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65392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EC58CD-4593-436C-BB04-68BD0D812AA0}" type="datetimeFigureOut">
              <a:rPr lang="es-CO" smtClean="0"/>
              <a:t>30/09/2019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145D64-81BA-4CAC-9433-272D43EF4933}"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8778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E20C2B14-D672-479E-94A6-121681B86265}"/>
              </a:ext>
            </a:extLst>
          </p:cNvPr>
          <p:cNvSpPr txBox="1"/>
          <p:nvPr/>
        </p:nvSpPr>
        <p:spPr>
          <a:xfrm>
            <a:off x="768626" y="2279374"/>
            <a:ext cx="10416209" cy="1815882"/>
          </a:xfrm>
          <a:prstGeom prst="rect">
            <a:avLst/>
          </a:prstGeom>
          <a:noFill/>
        </p:spPr>
        <p:txBody>
          <a:bodyPr wrap="square" rtlCol="0">
            <a:spAutoFit/>
          </a:bodyPr>
          <a:lstStyle/>
          <a:p>
            <a:pPr algn="ctr"/>
            <a:r>
              <a:rPr lang="es-ES" sz="2800" b="1" dirty="0">
                <a:latin typeface="Gill Sans MT" panose="020B0502020104020203" pitchFamily="34" charset="0"/>
                <a:cs typeface="Times New Roman" panose="02020603050405020304" pitchFamily="18" charset="0"/>
              </a:rPr>
              <a:t>PROTOTIPO DE VIDEOJUEGO SERIO BASADO EN MODELOS DE DINÁMICA DE SISTEMAS PARA LA SIMULACIÓN DE POLÍTICAS QUE IMPACTEN EN EL CAMBIO CLIMÁTICO</a:t>
            </a:r>
            <a:endParaRPr lang="es-CO" sz="2800" dirty="0">
              <a:latin typeface="Gill Sans MT" panose="020B0502020104020203"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A0760177-E731-4455-B834-7DB441578B09}"/>
              </a:ext>
            </a:extLst>
          </p:cNvPr>
          <p:cNvSpPr txBox="1"/>
          <p:nvPr/>
        </p:nvSpPr>
        <p:spPr>
          <a:xfrm>
            <a:off x="3409120" y="4558748"/>
            <a:ext cx="5135219" cy="830997"/>
          </a:xfrm>
          <a:prstGeom prst="rect">
            <a:avLst/>
          </a:prstGeom>
          <a:noFill/>
        </p:spPr>
        <p:txBody>
          <a:bodyPr wrap="square" rtlCol="0">
            <a:spAutoFit/>
          </a:bodyPr>
          <a:lstStyle/>
          <a:p>
            <a:pPr algn="ctr"/>
            <a:r>
              <a:rPr lang="es-CO" sz="2400" dirty="0">
                <a:latin typeface="Gill Sans MT" panose="020B0502020104020203" pitchFamily="34" charset="0"/>
              </a:rPr>
              <a:t>Brayan Mauricio Díaz Bermúdez</a:t>
            </a:r>
          </a:p>
          <a:p>
            <a:pPr algn="ctr"/>
            <a:r>
              <a:rPr lang="es-CO" sz="2400" dirty="0">
                <a:latin typeface="Gill Sans MT" panose="020B0502020104020203" pitchFamily="34" charset="0"/>
              </a:rPr>
              <a:t>Andrés Eduardo Casadiegos Gómez</a:t>
            </a:r>
          </a:p>
        </p:txBody>
      </p:sp>
      <p:sp>
        <p:nvSpPr>
          <p:cNvPr id="11" name="CuadroTexto 10">
            <a:extLst>
              <a:ext uri="{FF2B5EF4-FFF2-40B4-BE49-F238E27FC236}">
                <a16:creationId xmlns:a16="http://schemas.microsoft.com/office/drawing/2014/main" id="{7208407E-D54D-4F77-8AB2-E483ED8409F9}"/>
              </a:ext>
            </a:extLst>
          </p:cNvPr>
          <p:cNvSpPr txBox="1"/>
          <p:nvPr/>
        </p:nvSpPr>
        <p:spPr>
          <a:xfrm>
            <a:off x="609600" y="506991"/>
            <a:ext cx="12695584" cy="307777"/>
          </a:xfrm>
          <a:prstGeom prst="rect">
            <a:avLst/>
          </a:prstGeom>
          <a:noFill/>
        </p:spPr>
        <p:txBody>
          <a:bodyPr wrap="square" rtlCol="0">
            <a:spAutoFit/>
          </a:bodyPr>
          <a:lstStyle/>
          <a:p>
            <a:r>
              <a:rPr lang="es-CO" sz="1400" b="1" dirty="0">
                <a:latin typeface="Gill Sans MT" panose="020B0502020104020203" pitchFamily="34" charset="0"/>
              </a:rPr>
              <a:t>UNIVERSIDAD AUTONÓMA DE BUCARAMANGA – FACULTAD DE INGENIERÍA DE SISTEMAS – PROYECTO DE GRADO I</a:t>
            </a:r>
          </a:p>
        </p:txBody>
      </p:sp>
      <p:sp>
        <p:nvSpPr>
          <p:cNvPr id="12" name="Rectángulo 11">
            <a:extLst>
              <a:ext uri="{FF2B5EF4-FFF2-40B4-BE49-F238E27FC236}">
                <a16:creationId xmlns:a16="http://schemas.microsoft.com/office/drawing/2014/main" id="{D72C5401-1572-4AF3-A537-55256369EDF4}"/>
              </a:ext>
            </a:extLst>
          </p:cNvPr>
          <p:cNvSpPr/>
          <p:nvPr/>
        </p:nvSpPr>
        <p:spPr>
          <a:xfrm>
            <a:off x="1007165" y="892625"/>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4" name="Imagen 13" descr="Imagen que contiene texto, dibujo&#10;&#10;Descripción generada automáticamente">
            <a:extLst>
              <a:ext uri="{FF2B5EF4-FFF2-40B4-BE49-F238E27FC236}">
                <a16:creationId xmlns:a16="http://schemas.microsoft.com/office/drawing/2014/main" id="{BD183F1B-56E0-44A0-BB36-41350DA0F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59" y="5336457"/>
            <a:ext cx="1566411" cy="909253"/>
          </a:xfrm>
          <a:prstGeom prst="rect">
            <a:avLst/>
          </a:prstGeom>
        </p:spPr>
      </p:pic>
      <p:sp>
        <p:nvSpPr>
          <p:cNvPr id="7" name="CuadroTexto 6">
            <a:extLst>
              <a:ext uri="{FF2B5EF4-FFF2-40B4-BE49-F238E27FC236}">
                <a16:creationId xmlns:a16="http://schemas.microsoft.com/office/drawing/2014/main" id="{DD22F3DB-7189-4BB1-B663-7355D0491D82}"/>
              </a:ext>
            </a:extLst>
          </p:cNvPr>
          <p:cNvSpPr txBox="1"/>
          <p:nvPr/>
        </p:nvSpPr>
        <p:spPr>
          <a:xfrm>
            <a:off x="3104850" y="5675672"/>
            <a:ext cx="5779269" cy="461665"/>
          </a:xfrm>
          <a:prstGeom prst="rect">
            <a:avLst/>
          </a:prstGeom>
          <a:noFill/>
        </p:spPr>
        <p:txBody>
          <a:bodyPr wrap="square" rtlCol="0">
            <a:spAutoFit/>
          </a:bodyPr>
          <a:lstStyle/>
          <a:p>
            <a:pPr algn="ctr"/>
            <a:r>
              <a:rPr lang="es-CO" sz="2400" dirty="0">
                <a:latin typeface="Gill Sans MT" panose="020B0502020104020203" pitchFamily="34" charset="0"/>
              </a:rPr>
              <a:t>Director: </a:t>
            </a:r>
            <a:r>
              <a:rPr lang="es-CO" sz="2400" dirty="0" err="1">
                <a:latin typeface="Gill Sans MT" panose="020B0502020104020203" pitchFamily="34" charset="0"/>
              </a:rPr>
              <a:t>Ph.D</a:t>
            </a:r>
            <a:r>
              <a:rPr lang="es-CO" sz="2400" dirty="0">
                <a:latin typeface="Gill Sans MT" panose="020B0502020104020203" pitchFamily="34" charset="0"/>
              </a:rPr>
              <a:t>. Jorge Andrick Parra Valencia</a:t>
            </a:r>
          </a:p>
        </p:txBody>
      </p:sp>
    </p:spTree>
    <p:extLst>
      <p:ext uri="{BB962C8B-B14F-4D97-AF65-F5344CB8AC3E}">
        <p14:creationId xmlns:p14="http://schemas.microsoft.com/office/powerpoint/2010/main" val="86311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047062" y="1193083"/>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JUSTIFICACIÓN</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CuadroTexto 7">
            <a:extLst>
              <a:ext uri="{FF2B5EF4-FFF2-40B4-BE49-F238E27FC236}">
                <a16:creationId xmlns:a16="http://schemas.microsoft.com/office/drawing/2014/main" id="{FB50F1D9-AABE-410D-9572-21504E5D6DA2}"/>
              </a:ext>
            </a:extLst>
          </p:cNvPr>
          <p:cNvSpPr txBox="1"/>
          <p:nvPr/>
        </p:nvSpPr>
        <p:spPr>
          <a:xfrm>
            <a:off x="1047062" y="2408853"/>
            <a:ext cx="4545355" cy="2585323"/>
          </a:xfrm>
          <a:prstGeom prst="rect">
            <a:avLst/>
          </a:prstGeom>
          <a:noFill/>
        </p:spPr>
        <p:txBody>
          <a:bodyPr wrap="square" rtlCol="0">
            <a:spAutoFit/>
          </a:bodyPr>
          <a:lstStyle/>
          <a:p>
            <a:pPr algn="just"/>
            <a:r>
              <a:rPr lang="es-CO" dirty="0">
                <a:latin typeface="Gill Sans MT" panose="020B0502020104020203" pitchFamily="34" charset="0"/>
              </a:rPr>
              <a:t>Lo anteriormente mencionado, hace que, además de la dinámica de sistemas, sea pertinente implementar una segunda herramienta que logre juntar algunos de los modelos relacionados con el estudio y simulación de la contaminación y el cambio climático, para luego otorgar una solución al desconocimiento de la población respecto al tema.</a:t>
            </a:r>
          </a:p>
        </p:txBody>
      </p:sp>
      <p:sp>
        <p:nvSpPr>
          <p:cNvPr id="10" name="CuadroTexto 9">
            <a:extLst>
              <a:ext uri="{FF2B5EF4-FFF2-40B4-BE49-F238E27FC236}">
                <a16:creationId xmlns:a16="http://schemas.microsoft.com/office/drawing/2014/main" id="{FCE4F692-26DD-4A9D-B92B-64AD09505449}"/>
              </a:ext>
            </a:extLst>
          </p:cNvPr>
          <p:cNvSpPr txBox="1"/>
          <p:nvPr/>
        </p:nvSpPr>
        <p:spPr>
          <a:xfrm>
            <a:off x="6993904" y="3425794"/>
            <a:ext cx="3637582" cy="923330"/>
          </a:xfrm>
          <a:prstGeom prst="rect">
            <a:avLst/>
          </a:prstGeom>
          <a:noFill/>
        </p:spPr>
        <p:txBody>
          <a:bodyPr wrap="square" rtlCol="0">
            <a:spAutoFit/>
          </a:bodyPr>
          <a:lstStyle/>
          <a:p>
            <a:pPr marL="285750" indent="-285750" algn="just">
              <a:buFont typeface="Arial" panose="020B0604020202020204" pitchFamily="34" charset="0"/>
              <a:buChar char="•"/>
            </a:pPr>
            <a:r>
              <a:rPr lang="es-CO" dirty="0">
                <a:latin typeface="Gill Sans MT" panose="020B0502020104020203" pitchFamily="34" charset="0"/>
              </a:rPr>
              <a:t>VIDEOJUEGOS SERIOS</a:t>
            </a:r>
          </a:p>
          <a:p>
            <a:pPr marL="285750" indent="-285750" algn="just">
              <a:buFont typeface="Arial" panose="020B0604020202020204" pitchFamily="34" charset="0"/>
              <a:buChar char="•"/>
            </a:pPr>
            <a:r>
              <a:rPr lang="es-CO" dirty="0">
                <a:latin typeface="Gill Sans MT" panose="020B0502020104020203" pitchFamily="34" charset="0"/>
              </a:rPr>
              <a:t>ENTORNOS DE SIMULACIÓN VIRTUAL</a:t>
            </a:r>
          </a:p>
        </p:txBody>
      </p:sp>
    </p:spTree>
    <p:extLst>
      <p:ext uri="{BB962C8B-B14F-4D97-AF65-F5344CB8AC3E}">
        <p14:creationId xmlns:p14="http://schemas.microsoft.com/office/powerpoint/2010/main" val="404419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047062" y="1193083"/>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JUSTIFICACIÓN</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a:extLst>
              <a:ext uri="{FF2B5EF4-FFF2-40B4-BE49-F238E27FC236}">
                <a16:creationId xmlns:a16="http://schemas.microsoft.com/office/drawing/2014/main" id="{0E8E6502-FE34-44F5-B243-F87D43CACBE7}"/>
              </a:ext>
            </a:extLst>
          </p:cNvPr>
          <p:cNvSpPr/>
          <p:nvPr/>
        </p:nvSpPr>
        <p:spPr>
          <a:xfrm>
            <a:off x="595253" y="1919387"/>
            <a:ext cx="4296174" cy="369332"/>
          </a:xfrm>
          <a:prstGeom prst="rect">
            <a:avLst/>
          </a:prstGeom>
        </p:spPr>
        <p:txBody>
          <a:bodyPr wrap="square">
            <a:spAutoFit/>
          </a:bodyPr>
          <a:lstStyle/>
          <a:p>
            <a:pPr algn="ctr"/>
            <a:r>
              <a:rPr lang="es-ES" b="1" dirty="0">
                <a:latin typeface="Gill Sans MT" panose="020B0502020104020203" pitchFamily="34" charset="0"/>
                <a:cs typeface="Times New Roman" panose="02020603050405020304" pitchFamily="18" charset="0"/>
              </a:rPr>
              <a:t>Posibles herramientas: </a:t>
            </a:r>
            <a:endParaRPr lang="es-CO" dirty="0">
              <a:latin typeface="Gill Sans MT" panose="020B0502020104020203" pitchFamily="34" charset="0"/>
              <a:cs typeface="Times New Roman" panose="02020603050405020304" pitchFamily="18" charset="0"/>
            </a:endParaRPr>
          </a:p>
        </p:txBody>
      </p:sp>
      <p:pic>
        <p:nvPicPr>
          <p:cNvPr id="2050" name="Picture 2" descr="Resultado de imagen para Vensim logo">
            <a:extLst>
              <a:ext uri="{FF2B5EF4-FFF2-40B4-BE49-F238E27FC236}">
                <a16:creationId xmlns:a16="http://schemas.microsoft.com/office/drawing/2014/main" id="{AA551179-4990-4F69-9F93-1590E5F21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268" y="2378852"/>
            <a:ext cx="2605463" cy="13258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Unity logo">
            <a:extLst>
              <a:ext uri="{FF2B5EF4-FFF2-40B4-BE49-F238E27FC236}">
                <a16:creationId xmlns:a16="http://schemas.microsoft.com/office/drawing/2014/main" id="{D3B7A45B-6CB5-40A0-94F7-CD32E83EF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157" y="4479148"/>
            <a:ext cx="2881457" cy="151363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D0A6913D-08EE-474A-9358-3B146BA23988}"/>
              </a:ext>
            </a:extLst>
          </p:cNvPr>
          <p:cNvSpPr/>
          <p:nvPr/>
        </p:nvSpPr>
        <p:spPr>
          <a:xfrm>
            <a:off x="4708271" y="4114975"/>
            <a:ext cx="6096000" cy="2126480"/>
          </a:xfrm>
          <a:prstGeom prst="rect">
            <a:avLst/>
          </a:prstGeom>
        </p:spPr>
        <p:txBody>
          <a:bodyPr>
            <a:spAutoFit/>
          </a:bodyPr>
          <a:lstStyle/>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Optimización de tiempo y característica multiplataforma</a:t>
            </a:r>
          </a:p>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Store de </a:t>
            </a:r>
            <a:r>
              <a:rPr lang="es-MX" sz="1600" dirty="0" err="1">
                <a:latin typeface="Gill Sans MT" panose="020B0502020104020203" pitchFamily="34" charset="0"/>
              </a:rPr>
              <a:t>assets</a:t>
            </a:r>
            <a:endParaRPr lang="es-MX" sz="1600" dirty="0">
              <a:latin typeface="Gill Sans MT" panose="020B0502020104020203" pitchFamily="34" charset="0"/>
            </a:endParaRPr>
          </a:p>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Potencia en todos los entornos</a:t>
            </a:r>
          </a:p>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Sencilla interfaz y fácil manejo</a:t>
            </a:r>
          </a:p>
        </p:txBody>
      </p:sp>
      <p:sp>
        <p:nvSpPr>
          <p:cNvPr id="12" name="Rectángulo 11">
            <a:extLst>
              <a:ext uri="{FF2B5EF4-FFF2-40B4-BE49-F238E27FC236}">
                <a16:creationId xmlns:a16="http://schemas.microsoft.com/office/drawing/2014/main" id="{9DF75858-BE79-4FE3-8B74-9E3C70376DE2}"/>
              </a:ext>
            </a:extLst>
          </p:cNvPr>
          <p:cNvSpPr/>
          <p:nvPr/>
        </p:nvSpPr>
        <p:spPr>
          <a:xfrm>
            <a:off x="4577614" y="2383959"/>
            <a:ext cx="6096000" cy="784318"/>
          </a:xfrm>
          <a:prstGeom prst="rect">
            <a:avLst/>
          </a:prstGeom>
        </p:spPr>
        <p:txBody>
          <a:bodyPr>
            <a:noAutofit/>
          </a:bodyPr>
          <a:lstStyle/>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Utilidades avanzadas, como son el calibrado de parámetros, análisis de sensibilidad, optimización de funciones y valoración de decisiones a través de juegos interactivos entre otras posibilidades.</a:t>
            </a:r>
          </a:p>
        </p:txBody>
      </p:sp>
    </p:spTree>
    <p:extLst>
      <p:ext uri="{BB962C8B-B14F-4D97-AF65-F5344CB8AC3E}">
        <p14:creationId xmlns:p14="http://schemas.microsoft.com/office/powerpoint/2010/main" val="312505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556731" y="1219587"/>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OBJETIVOS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623131" y="3004103"/>
            <a:ext cx="10614852" cy="1375698"/>
          </a:xfrm>
          <a:prstGeom prst="rect">
            <a:avLst/>
          </a:prstGeom>
        </p:spPr>
        <p:txBody>
          <a:bodyPr wrap="square">
            <a:spAutoFit/>
          </a:bodyPr>
          <a:lstStyle/>
          <a:p>
            <a:pPr algn="just">
              <a:lnSpc>
                <a:spcPct val="115000"/>
              </a:lnSpc>
              <a:spcBef>
                <a:spcPts val="1800"/>
              </a:spcBef>
              <a:spcAft>
                <a:spcPts val="600"/>
              </a:spcAft>
            </a:pPr>
            <a:r>
              <a:rPr lang="es-ES" sz="2400" b="1" dirty="0">
                <a:latin typeface="Gill Sans MT" panose="020B0502020104020203" pitchFamily="34" charset="0"/>
              </a:rPr>
              <a:t>Objetivo General</a:t>
            </a:r>
            <a:endParaRPr lang="es-CO" sz="2400" b="1" dirty="0">
              <a:latin typeface="Gill Sans MT" panose="020B0502020104020203" pitchFamily="34" charset="0"/>
            </a:endParaRPr>
          </a:p>
          <a:p>
            <a:pPr marL="457200" algn="just">
              <a:lnSpc>
                <a:spcPct val="150000"/>
              </a:lnSpc>
              <a:spcAft>
                <a:spcPts val="0"/>
              </a:spcAft>
            </a:pPr>
            <a:r>
              <a:rPr lang="es-MX" dirty="0">
                <a:latin typeface="Gill Sans MT" panose="020B0502020104020203" pitchFamily="34" charset="0"/>
                <a:ea typeface="Times New Roman" panose="02020603050405020304" pitchFamily="18" charset="0"/>
              </a:rPr>
              <a:t>Desarrollar un prototipo de videojuego serio basado en modelos de dinámica de sistemas para la simulación de políticas que impacten en el cambio climático.</a:t>
            </a:r>
            <a:r>
              <a:rPr lang="es-ES" dirty="0">
                <a:latin typeface="Times New Roman" panose="02020603050405020304" pitchFamily="18" charset="0"/>
                <a:ea typeface="Times New Roman" panose="02020603050405020304" pitchFamily="18" charset="0"/>
              </a:rPr>
              <a:t> </a:t>
            </a:r>
            <a:endParaRPr lang="es-CO" sz="16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6295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556731" y="1219587"/>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OBJETIVOS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1047062" y="2256073"/>
            <a:ext cx="10608437" cy="3640997"/>
          </a:xfrm>
          <a:prstGeom prst="rect">
            <a:avLst/>
          </a:prstGeom>
        </p:spPr>
        <p:txBody>
          <a:bodyPr wrap="square">
            <a:spAutoFit/>
          </a:bodyPr>
          <a:lstStyle/>
          <a:p>
            <a:pPr algn="just">
              <a:lnSpc>
                <a:spcPct val="115000"/>
              </a:lnSpc>
              <a:spcBef>
                <a:spcPts val="1800"/>
              </a:spcBef>
              <a:spcAft>
                <a:spcPts val="600"/>
              </a:spcAft>
            </a:pPr>
            <a:r>
              <a:rPr lang="es-CO" sz="2400" b="1" dirty="0">
                <a:latin typeface="Gill Sans MT" panose="020B0502020104020203" pitchFamily="34" charset="0"/>
              </a:rPr>
              <a:t>Objetivos Específicos </a:t>
            </a:r>
          </a:p>
          <a:p>
            <a:pPr marL="285750" lvl="0" indent="-285750">
              <a:buFont typeface="Arial" panose="020B0604020202020204" pitchFamily="34" charset="0"/>
              <a:buChar char="•"/>
            </a:pPr>
            <a:r>
              <a:rPr lang="es-ES" dirty="0">
                <a:latin typeface="Gill Sans MT" panose="020B0502020104020203" pitchFamily="34" charset="0"/>
              </a:rPr>
              <a:t>Elaborar un análisis de las metodologías y estrategias empleadas en los videojuegos serios para llamar la atención del jugador. </a:t>
            </a:r>
          </a:p>
          <a:p>
            <a:pPr marL="285750" lvl="0" indent="-285750">
              <a:buFont typeface="Arial" panose="020B0604020202020204" pitchFamily="34" charset="0"/>
              <a:buChar char="•"/>
            </a:pPr>
            <a:endParaRPr lang="es-CO" dirty="0">
              <a:latin typeface="Gill Sans MT" panose="020B0502020104020203" pitchFamily="34" charset="0"/>
            </a:endParaRPr>
          </a:p>
          <a:p>
            <a:pPr marL="285750" lvl="0" indent="-285750">
              <a:buFont typeface="Arial" panose="020B0604020202020204" pitchFamily="34" charset="0"/>
              <a:buChar char="•"/>
            </a:pPr>
            <a:r>
              <a:rPr lang="es-ES" dirty="0">
                <a:latin typeface="Gill Sans MT" panose="020B0502020104020203" pitchFamily="34" charset="0"/>
              </a:rPr>
              <a:t>Realizar un análisis de las herramientas óptimas para el diseño y desarrollo de un videojuego con enfoque sistémico.</a:t>
            </a:r>
          </a:p>
          <a:p>
            <a:pPr marL="285750" lvl="0" indent="-285750">
              <a:buFont typeface="Arial" panose="020B0604020202020204" pitchFamily="34" charset="0"/>
              <a:buChar char="•"/>
            </a:pPr>
            <a:endParaRPr lang="es-CO" dirty="0">
              <a:latin typeface="Gill Sans MT" panose="020B0502020104020203" pitchFamily="34" charset="0"/>
            </a:endParaRPr>
          </a:p>
          <a:p>
            <a:pPr marL="285750" lvl="0" indent="-285750">
              <a:buFont typeface="Arial" panose="020B0604020202020204" pitchFamily="34" charset="0"/>
              <a:buChar char="•"/>
            </a:pPr>
            <a:r>
              <a:rPr lang="es-ES" dirty="0">
                <a:latin typeface="Gill Sans MT" panose="020B0502020104020203" pitchFamily="34" charset="0"/>
              </a:rPr>
              <a:t>Desarrollar los componentes del videojuego educativo, tomando como base modelos de dinámica de sistemas enfocados en el cambio climático. </a:t>
            </a:r>
          </a:p>
          <a:p>
            <a:pPr marL="285750" lvl="0" indent="-285750">
              <a:buFont typeface="Arial" panose="020B0604020202020204" pitchFamily="34" charset="0"/>
              <a:buChar char="•"/>
            </a:pPr>
            <a:endParaRPr lang="es-CO" dirty="0">
              <a:latin typeface="Gill Sans MT" panose="020B0502020104020203" pitchFamily="34" charset="0"/>
            </a:endParaRPr>
          </a:p>
          <a:p>
            <a:pPr marL="285750" lvl="0" indent="-285750">
              <a:buFont typeface="Arial" panose="020B0604020202020204" pitchFamily="34" charset="0"/>
              <a:buChar char="•"/>
            </a:pPr>
            <a:r>
              <a:rPr lang="es-ES" dirty="0">
                <a:latin typeface="Gill Sans MT" panose="020B0502020104020203" pitchFamily="34" charset="0"/>
              </a:rPr>
              <a:t>Realizar pruebas de funcionalidad del videojuego serio como herramienta didáctica en la simulación de políticas contra el cambio climático.</a:t>
            </a:r>
            <a:endParaRPr lang="es-CO" dirty="0">
              <a:latin typeface="Gill Sans MT" panose="020B0502020104020203" pitchFamily="34" charset="0"/>
            </a:endParaRPr>
          </a:p>
        </p:txBody>
      </p:sp>
    </p:spTree>
    <p:extLst>
      <p:ext uri="{BB962C8B-B14F-4D97-AF65-F5344CB8AC3E}">
        <p14:creationId xmlns:p14="http://schemas.microsoft.com/office/powerpoint/2010/main" val="3637889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047061" y="1317143"/>
            <a:ext cx="8669593"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ESPECIALIDADES DE JURADOS REQUERIDOS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871570" y="3059636"/>
            <a:ext cx="10608437" cy="1754326"/>
          </a:xfrm>
          <a:prstGeom prst="rect">
            <a:avLst/>
          </a:prstGeom>
        </p:spPr>
        <p:txBody>
          <a:bodyPr wrap="square">
            <a:spAutoFit/>
          </a:bodyPr>
          <a:lstStyle/>
          <a:p>
            <a:pPr marL="285750" lvl="0" indent="-285750" algn="ctr">
              <a:buFont typeface="Arial" panose="020B0604020202020204" pitchFamily="34" charset="0"/>
              <a:buChar char="•"/>
            </a:pPr>
            <a:r>
              <a:rPr lang="es-ES" dirty="0">
                <a:latin typeface="Gill Sans MT" panose="020B0502020104020203" pitchFamily="34" charset="0"/>
              </a:rPr>
              <a:t>Diseño y desarrollo de videojuegos.</a:t>
            </a:r>
          </a:p>
          <a:p>
            <a:pPr marL="285750" lvl="0" indent="-285750" algn="ctr">
              <a:buFont typeface="Arial" panose="020B0604020202020204" pitchFamily="34" charset="0"/>
              <a:buChar char="•"/>
            </a:pPr>
            <a:endParaRPr lang="es-CO" dirty="0">
              <a:latin typeface="Gill Sans MT" panose="020B0502020104020203" pitchFamily="34" charset="0"/>
            </a:endParaRPr>
          </a:p>
          <a:p>
            <a:pPr marL="285750" lvl="0" indent="-285750" algn="ctr">
              <a:buFont typeface="Arial" panose="020B0604020202020204" pitchFamily="34" charset="0"/>
              <a:buChar char="•"/>
            </a:pPr>
            <a:r>
              <a:rPr lang="es-ES" dirty="0">
                <a:latin typeface="Gill Sans MT" panose="020B0502020104020203" pitchFamily="34" charset="0"/>
              </a:rPr>
              <a:t>Diseño de modelos con dinámica de sistemas.</a:t>
            </a:r>
          </a:p>
          <a:p>
            <a:pPr marL="285750" lvl="0" indent="-285750" algn="ctr">
              <a:buFont typeface="Arial" panose="020B0604020202020204" pitchFamily="34" charset="0"/>
              <a:buChar char="•"/>
            </a:pPr>
            <a:endParaRPr lang="es-CO" dirty="0">
              <a:latin typeface="Gill Sans MT" panose="020B0502020104020203" pitchFamily="34" charset="0"/>
            </a:endParaRPr>
          </a:p>
          <a:p>
            <a:pPr marL="285750" lvl="0" indent="-285750" algn="ctr">
              <a:buFont typeface="Arial" panose="020B0604020202020204" pitchFamily="34" charset="0"/>
              <a:buChar char="•"/>
            </a:pPr>
            <a:r>
              <a:rPr lang="es-ES" dirty="0">
                <a:latin typeface="Gill Sans MT" panose="020B0502020104020203" pitchFamily="34" charset="0"/>
              </a:rPr>
              <a:t>Conocimientos sobre las causas y consecuencias del cambio climático.</a:t>
            </a:r>
          </a:p>
          <a:p>
            <a:pPr lvl="0" algn="ctr"/>
            <a:endParaRPr lang="es-CO" dirty="0">
              <a:latin typeface="Gill Sans MT" panose="020B0502020104020203" pitchFamily="34" charset="0"/>
            </a:endParaRPr>
          </a:p>
        </p:txBody>
      </p:sp>
    </p:spTree>
    <p:extLst>
      <p:ext uri="{BB962C8B-B14F-4D97-AF65-F5344CB8AC3E}">
        <p14:creationId xmlns:p14="http://schemas.microsoft.com/office/powerpoint/2010/main" val="697165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A1FDA8A4-B731-48F6-8EF7-2D434D124DED}"/>
              </a:ext>
            </a:extLst>
          </p:cNvPr>
          <p:cNvSpPr/>
          <p:nvPr/>
        </p:nvSpPr>
        <p:spPr>
          <a:xfrm>
            <a:off x="4371811" y="3318164"/>
            <a:ext cx="3448377" cy="830997"/>
          </a:xfrm>
          <a:prstGeom prst="rect">
            <a:avLst/>
          </a:prstGeom>
        </p:spPr>
        <p:txBody>
          <a:bodyPr wrap="square">
            <a:spAutoFit/>
          </a:bodyPr>
          <a:lstStyle/>
          <a:p>
            <a:pPr algn="ctr"/>
            <a:r>
              <a:rPr lang="es-ES" sz="4800" b="1" dirty="0">
                <a:latin typeface="Gill Sans MT" panose="020B0502020104020203" pitchFamily="34" charset="0"/>
                <a:cs typeface="Times New Roman" panose="02020603050405020304" pitchFamily="18" charset="0"/>
              </a:rPr>
              <a:t>¡GRACIAS!</a:t>
            </a:r>
            <a:endParaRPr lang="es-CO" sz="48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152805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93612BB5-47BD-406D-AE5D-77245A30D6CC}"/>
              </a:ext>
            </a:extLst>
          </p:cNvPr>
          <p:cNvSpPr txBox="1"/>
          <p:nvPr/>
        </p:nvSpPr>
        <p:spPr>
          <a:xfrm>
            <a:off x="5799898" y="2960708"/>
            <a:ext cx="5976730" cy="1477328"/>
          </a:xfrm>
          <a:prstGeom prst="rect">
            <a:avLst/>
          </a:prstGeom>
          <a:noFill/>
        </p:spPr>
        <p:txBody>
          <a:bodyPr wrap="square" rtlCol="0">
            <a:spAutoFit/>
          </a:bodyPr>
          <a:lstStyle/>
          <a:p>
            <a:pPr algn="just"/>
            <a:r>
              <a:rPr lang="es-ES" dirty="0">
                <a:latin typeface="Gill Sans MT" panose="020B0502020104020203" pitchFamily="34" charset="0"/>
              </a:rPr>
              <a:t>La temperatura de la superficie del planeta ha presentado un comportamiento anómalo desde la década de 1990, habiendo aumentado 1 grado Celsius respecto al comienzo del siglo XX, y del cual se estima que seguirá incrementando hasta 1.5 grados durante el transcurso del siglo XXI.</a:t>
            </a:r>
            <a:r>
              <a:rPr lang="es-CO" dirty="0">
                <a:latin typeface="Gill Sans MT" panose="020B0502020104020203" pitchFamily="34" charset="0"/>
              </a:rPr>
              <a:t> </a:t>
            </a:r>
          </a:p>
        </p:txBody>
      </p:sp>
      <p:pic>
        <p:nvPicPr>
          <p:cNvPr id="10" name="Imagen 9">
            <a:extLst>
              <a:ext uri="{FF2B5EF4-FFF2-40B4-BE49-F238E27FC236}">
                <a16:creationId xmlns:a16="http://schemas.microsoft.com/office/drawing/2014/main" id="{93C4D09B-3AEA-46FD-AB94-F513C0A145D4}"/>
              </a:ext>
            </a:extLst>
          </p:cNvPr>
          <p:cNvPicPr>
            <a:picLocks noChangeAspect="1"/>
          </p:cNvPicPr>
          <p:nvPr/>
        </p:nvPicPr>
        <p:blipFill>
          <a:blip r:embed="rId3"/>
          <a:stretch>
            <a:fillRect/>
          </a:stretch>
        </p:blipFill>
        <p:spPr>
          <a:xfrm>
            <a:off x="689113" y="2143811"/>
            <a:ext cx="5110785" cy="3187998"/>
          </a:xfrm>
          <a:prstGeom prst="rect">
            <a:avLst/>
          </a:prstGeom>
        </p:spPr>
      </p:pic>
      <p:sp>
        <p:nvSpPr>
          <p:cNvPr id="11" name="CuadroTexto 10">
            <a:extLst>
              <a:ext uri="{FF2B5EF4-FFF2-40B4-BE49-F238E27FC236}">
                <a16:creationId xmlns:a16="http://schemas.microsoft.com/office/drawing/2014/main" id="{ACA4E129-BA36-42FB-9F36-8BC880A6A19C}"/>
              </a:ext>
            </a:extLst>
          </p:cNvPr>
          <p:cNvSpPr txBox="1"/>
          <p:nvPr/>
        </p:nvSpPr>
        <p:spPr>
          <a:xfrm>
            <a:off x="687926" y="5409363"/>
            <a:ext cx="5976730" cy="738664"/>
          </a:xfrm>
          <a:prstGeom prst="rect">
            <a:avLst/>
          </a:prstGeom>
          <a:noFill/>
        </p:spPr>
        <p:txBody>
          <a:bodyPr wrap="square" rtlCol="0">
            <a:spAutoFit/>
          </a:bodyPr>
          <a:lstStyle/>
          <a:p>
            <a:pPr algn="just"/>
            <a:r>
              <a:rPr lang="es-ES" sz="1400" dirty="0"/>
              <a:t>Figure 3 in </a:t>
            </a:r>
            <a:r>
              <a:rPr lang="es-ES" sz="1400" dirty="0" err="1"/>
              <a:t>Northern</a:t>
            </a:r>
            <a:r>
              <a:rPr lang="es-ES" sz="1400" dirty="0"/>
              <a:t> </a:t>
            </a:r>
            <a:r>
              <a:rPr lang="es-ES" sz="1400" dirty="0" err="1"/>
              <a:t>Hemisphere</a:t>
            </a:r>
            <a:r>
              <a:rPr lang="es-ES" sz="1400" dirty="0"/>
              <a:t> </a:t>
            </a:r>
            <a:r>
              <a:rPr lang="es-ES" sz="1400" dirty="0" err="1"/>
              <a:t>Temperatures</a:t>
            </a:r>
            <a:r>
              <a:rPr lang="es-ES" sz="1400" dirty="0"/>
              <a:t> </a:t>
            </a:r>
            <a:r>
              <a:rPr lang="es-ES" sz="1400" dirty="0" err="1"/>
              <a:t>During</a:t>
            </a:r>
            <a:r>
              <a:rPr lang="es-ES" sz="1400" dirty="0"/>
              <a:t> </a:t>
            </a:r>
            <a:r>
              <a:rPr lang="es-ES" sz="1400" dirty="0" err="1"/>
              <a:t>the</a:t>
            </a:r>
            <a:r>
              <a:rPr lang="es-ES" sz="1400" dirty="0"/>
              <a:t> </a:t>
            </a:r>
            <a:r>
              <a:rPr lang="es-ES" sz="1400" dirty="0" err="1"/>
              <a:t>Past</a:t>
            </a:r>
            <a:r>
              <a:rPr lang="es-ES" sz="1400" dirty="0"/>
              <a:t> Millennium: </a:t>
            </a:r>
            <a:r>
              <a:rPr lang="es-ES" sz="1400" dirty="0" err="1"/>
              <a:t>Inferences</a:t>
            </a:r>
            <a:r>
              <a:rPr lang="es-ES" sz="1400" dirty="0"/>
              <a:t>, </a:t>
            </a:r>
            <a:r>
              <a:rPr lang="es-ES" sz="1400" dirty="0" err="1"/>
              <a:t>Uncertainties</a:t>
            </a:r>
            <a:r>
              <a:rPr lang="es-ES" sz="1400" dirty="0"/>
              <a:t>, and </a:t>
            </a:r>
            <a:r>
              <a:rPr lang="es-ES" sz="1400" dirty="0" err="1"/>
              <a:t>Limitations</a:t>
            </a:r>
            <a:r>
              <a:rPr lang="es-ES" sz="1400" dirty="0"/>
              <a:t> Mann et al. </a:t>
            </a:r>
            <a:r>
              <a:rPr lang="es-ES" sz="1400" dirty="0" err="1"/>
              <a:t>Geophysical</a:t>
            </a:r>
            <a:r>
              <a:rPr lang="es-ES" sz="1400" dirty="0"/>
              <a:t> </a:t>
            </a:r>
            <a:r>
              <a:rPr lang="es-ES" sz="1400" dirty="0" err="1"/>
              <a:t>Research</a:t>
            </a:r>
            <a:r>
              <a:rPr lang="es-ES" sz="1400" dirty="0"/>
              <a:t> </a:t>
            </a:r>
            <a:r>
              <a:rPr lang="es-ES" sz="1400" dirty="0" err="1"/>
              <a:t>Letters</a:t>
            </a:r>
            <a:r>
              <a:rPr lang="es-ES" sz="1400" dirty="0"/>
              <a:t>, Vol. 26, No. 6, p.759-762.</a:t>
            </a:r>
            <a:endParaRPr lang="es-CO" sz="1400" dirty="0"/>
          </a:p>
        </p:txBody>
      </p:sp>
    </p:spTree>
    <p:extLst>
      <p:ext uri="{BB962C8B-B14F-4D97-AF65-F5344CB8AC3E}">
        <p14:creationId xmlns:p14="http://schemas.microsoft.com/office/powerpoint/2010/main" val="270463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93612BB5-47BD-406D-AE5D-77245A30D6CC}"/>
              </a:ext>
            </a:extLst>
          </p:cNvPr>
          <p:cNvSpPr txBox="1"/>
          <p:nvPr/>
        </p:nvSpPr>
        <p:spPr>
          <a:xfrm>
            <a:off x="5836792" y="2580301"/>
            <a:ext cx="5976730" cy="2031325"/>
          </a:xfrm>
          <a:prstGeom prst="rect">
            <a:avLst/>
          </a:prstGeom>
          <a:noFill/>
        </p:spPr>
        <p:txBody>
          <a:bodyPr wrap="square" rtlCol="0">
            <a:spAutoFit/>
          </a:bodyPr>
          <a:lstStyle/>
          <a:p>
            <a:pPr algn="just"/>
            <a:r>
              <a:rPr lang="es-ES" dirty="0">
                <a:latin typeface="Gill Sans MT" panose="020B0502020104020203" pitchFamily="34" charset="0"/>
              </a:rPr>
              <a:t>El calentamiento global ocasionado por el aumento descontrolado de dióxido de carbono (CO2) en la atmosfera de la Tierra, coincide con el incremento de la temperatura justo en el momento en el que el ser humano entra en la era de industrialización a finales del siglo XVIII, donde comienza la quema de combustibles fósiles y una mayor explotación de recursos naturales</a:t>
            </a:r>
            <a:endParaRPr lang="es-CO" dirty="0">
              <a:latin typeface="Gill Sans MT" panose="020B0502020104020203" pitchFamily="34" charset="0"/>
            </a:endParaRPr>
          </a:p>
        </p:txBody>
      </p:sp>
      <p:sp>
        <p:nvSpPr>
          <p:cNvPr id="11" name="CuadroTexto 10">
            <a:extLst>
              <a:ext uri="{FF2B5EF4-FFF2-40B4-BE49-F238E27FC236}">
                <a16:creationId xmlns:a16="http://schemas.microsoft.com/office/drawing/2014/main" id="{ACA4E129-BA36-42FB-9F36-8BC880A6A19C}"/>
              </a:ext>
            </a:extLst>
          </p:cNvPr>
          <p:cNvSpPr txBox="1"/>
          <p:nvPr/>
        </p:nvSpPr>
        <p:spPr>
          <a:xfrm>
            <a:off x="687926" y="5409363"/>
            <a:ext cx="5976730" cy="738664"/>
          </a:xfrm>
          <a:prstGeom prst="rect">
            <a:avLst/>
          </a:prstGeom>
          <a:noFill/>
        </p:spPr>
        <p:txBody>
          <a:bodyPr wrap="square" rtlCol="0">
            <a:spAutoFit/>
          </a:bodyPr>
          <a:lstStyle/>
          <a:p>
            <a:pPr algn="just"/>
            <a:r>
              <a:rPr lang="es-ES" sz="1400" dirty="0"/>
              <a:t>Figure 1 in </a:t>
            </a:r>
            <a:r>
              <a:rPr lang="es-ES" sz="1400" dirty="0" err="1"/>
              <a:t>Northern</a:t>
            </a:r>
            <a:r>
              <a:rPr lang="es-ES" sz="1400" dirty="0"/>
              <a:t> </a:t>
            </a:r>
            <a:r>
              <a:rPr lang="es-ES" sz="1400" dirty="0" err="1"/>
              <a:t>Hemisphere</a:t>
            </a:r>
            <a:r>
              <a:rPr lang="es-ES" sz="1400" dirty="0"/>
              <a:t> </a:t>
            </a:r>
            <a:r>
              <a:rPr lang="es-ES" sz="1400" dirty="0" err="1"/>
              <a:t>Temperatures</a:t>
            </a:r>
            <a:r>
              <a:rPr lang="es-ES" sz="1400" dirty="0"/>
              <a:t> </a:t>
            </a:r>
            <a:r>
              <a:rPr lang="es-ES" sz="1400" dirty="0" err="1"/>
              <a:t>During</a:t>
            </a:r>
            <a:r>
              <a:rPr lang="es-ES" sz="1400" dirty="0"/>
              <a:t> </a:t>
            </a:r>
            <a:r>
              <a:rPr lang="es-ES" sz="1400" dirty="0" err="1"/>
              <a:t>the</a:t>
            </a:r>
            <a:r>
              <a:rPr lang="es-ES" sz="1400" dirty="0"/>
              <a:t> </a:t>
            </a:r>
            <a:r>
              <a:rPr lang="es-ES" sz="1400" dirty="0" err="1"/>
              <a:t>Past</a:t>
            </a:r>
            <a:r>
              <a:rPr lang="es-ES" sz="1400" dirty="0"/>
              <a:t> Millennium: </a:t>
            </a:r>
            <a:r>
              <a:rPr lang="es-ES" sz="1400" dirty="0" err="1"/>
              <a:t>Inferences</a:t>
            </a:r>
            <a:r>
              <a:rPr lang="es-ES" sz="1400" dirty="0"/>
              <a:t>, </a:t>
            </a:r>
            <a:r>
              <a:rPr lang="es-ES" sz="1400" dirty="0" err="1"/>
              <a:t>Uncertainties</a:t>
            </a:r>
            <a:r>
              <a:rPr lang="es-ES" sz="1400" dirty="0"/>
              <a:t>, and </a:t>
            </a:r>
            <a:r>
              <a:rPr lang="es-ES" sz="1400" dirty="0" err="1"/>
              <a:t>Limitations</a:t>
            </a:r>
            <a:r>
              <a:rPr lang="es-ES" sz="1400" dirty="0"/>
              <a:t> Mann et al. </a:t>
            </a:r>
            <a:r>
              <a:rPr lang="es-ES" sz="1400" dirty="0" err="1"/>
              <a:t>Geophysical</a:t>
            </a:r>
            <a:r>
              <a:rPr lang="es-ES" sz="1400" dirty="0"/>
              <a:t> </a:t>
            </a:r>
            <a:r>
              <a:rPr lang="es-ES" sz="1400" dirty="0" err="1"/>
              <a:t>Research</a:t>
            </a:r>
            <a:r>
              <a:rPr lang="es-ES" sz="1400" dirty="0"/>
              <a:t> </a:t>
            </a:r>
            <a:r>
              <a:rPr lang="es-ES" sz="1400" dirty="0" err="1"/>
              <a:t>Letters</a:t>
            </a:r>
            <a:r>
              <a:rPr lang="es-ES" sz="1400" dirty="0"/>
              <a:t>, Vol. 26, No. 6, p.759-762.</a:t>
            </a:r>
            <a:endParaRPr lang="es-CO" sz="1400" dirty="0"/>
          </a:p>
        </p:txBody>
      </p:sp>
      <p:pic>
        <p:nvPicPr>
          <p:cNvPr id="2" name="Imagen 1">
            <a:extLst>
              <a:ext uri="{FF2B5EF4-FFF2-40B4-BE49-F238E27FC236}">
                <a16:creationId xmlns:a16="http://schemas.microsoft.com/office/drawing/2014/main" id="{F3E5B71B-A92C-4B00-90BD-F3E6AC045C0C}"/>
              </a:ext>
            </a:extLst>
          </p:cNvPr>
          <p:cNvPicPr>
            <a:picLocks noChangeAspect="1"/>
          </p:cNvPicPr>
          <p:nvPr/>
        </p:nvPicPr>
        <p:blipFill>
          <a:blip r:embed="rId3"/>
          <a:stretch>
            <a:fillRect/>
          </a:stretch>
        </p:blipFill>
        <p:spPr>
          <a:xfrm>
            <a:off x="279369" y="2293235"/>
            <a:ext cx="5451406" cy="3010605"/>
          </a:xfrm>
          <a:prstGeom prst="rect">
            <a:avLst/>
          </a:prstGeom>
        </p:spPr>
      </p:pic>
    </p:spTree>
    <p:extLst>
      <p:ext uri="{BB962C8B-B14F-4D97-AF65-F5344CB8AC3E}">
        <p14:creationId xmlns:p14="http://schemas.microsoft.com/office/powerpoint/2010/main" val="274704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93612BB5-47BD-406D-AE5D-77245A30D6CC}"/>
              </a:ext>
            </a:extLst>
          </p:cNvPr>
          <p:cNvSpPr txBox="1"/>
          <p:nvPr/>
        </p:nvSpPr>
        <p:spPr>
          <a:xfrm>
            <a:off x="5836792" y="2580301"/>
            <a:ext cx="5976730" cy="1754326"/>
          </a:xfrm>
          <a:prstGeom prst="rect">
            <a:avLst/>
          </a:prstGeom>
          <a:noFill/>
        </p:spPr>
        <p:txBody>
          <a:bodyPr wrap="square" rtlCol="0">
            <a:spAutoFit/>
          </a:bodyPr>
          <a:lstStyle/>
          <a:p>
            <a:pPr algn="just"/>
            <a:r>
              <a:rPr lang="es-CO" dirty="0">
                <a:latin typeface="Gill Sans MT" panose="020B0502020104020203" pitchFamily="34" charset="0"/>
              </a:rPr>
              <a:t>El cambio climático pone en peligro el orden social a nivel global, ya que ocasionará desordenes en la economía, la salud y en el ecosistema del planeta, tales como la escasez en la producción de alimentos, desaparición de islas a causa del aumento del nivel del mar, extinción de especies animales, aparición de nuevas enfermedades, entre otras. [1]</a:t>
            </a:r>
          </a:p>
        </p:txBody>
      </p:sp>
      <p:sp>
        <p:nvSpPr>
          <p:cNvPr id="11" name="CuadroTexto 10">
            <a:extLst>
              <a:ext uri="{FF2B5EF4-FFF2-40B4-BE49-F238E27FC236}">
                <a16:creationId xmlns:a16="http://schemas.microsoft.com/office/drawing/2014/main" id="{ACA4E129-BA36-42FB-9F36-8BC880A6A19C}"/>
              </a:ext>
            </a:extLst>
          </p:cNvPr>
          <p:cNvSpPr txBox="1"/>
          <p:nvPr/>
        </p:nvSpPr>
        <p:spPr>
          <a:xfrm>
            <a:off x="687926" y="5130922"/>
            <a:ext cx="4868532" cy="738664"/>
          </a:xfrm>
          <a:prstGeom prst="rect">
            <a:avLst/>
          </a:prstGeom>
          <a:noFill/>
        </p:spPr>
        <p:txBody>
          <a:bodyPr wrap="square" rtlCol="0">
            <a:spAutoFit/>
          </a:bodyPr>
          <a:lstStyle/>
          <a:p>
            <a:pPr algn="just"/>
            <a:r>
              <a:rPr lang="es-ES" sz="1400" dirty="0"/>
              <a:t>Imagen obtenida del articulo “</a:t>
            </a:r>
            <a:r>
              <a:rPr lang="en-US" sz="1400" dirty="0"/>
              <a:t>Polar wander linked to climate change”</a:t>
            </a:r>
            <a:r>
              <a:rPr lang="es-ES" sz="1400" dirty="0"/>
              <a:t> de la International </a:t>
            </a:r>
            <a:r>
              <a:rPr lang="es-ES" sz="1400" dirty="0" err="1"/>
              <a:t>journal</a:t>
            </a:r>
            <a:r>
              <a:rPr lang="es-ES" sz="1400" dirty="0"/>
              <a:t> </a:t>
            </a:r>
            <a:r>
              <a:rPr lang="es-ES" sz="1400" dirty="0" err="1"/>
              <a:t>of</a:t>
            </a:r>
            <a:r>
              <a:rPr lang="es-ES" sz="1400" dirty="0"/>
              <a:t> </a:t>
            </a:r>
            <a:r>
              <a:rPr lang="es-ES" sz="1400" dirty="0" err="1"/>
              <a:t>science</a:t>
            </a:r>
            <a:r>
              <a:rPr lang="es-ES" sz="1400" dirty="0"/>
              <a:t> – </a:t>
            </a:r>
            <a:r>
              <a:rPr lang="es-ES" sz="1400" i="1" dirty="0" err="1"/>
              <a:t>Nature</a:t>
            </a:r>
            <a:r>
              <a:rPr lang="es-ES" sz="1400" dirty="0"/>
              <a:t> -, publicado por Richard A. Lovett.</a:t>
            </a:r>
            <a:endParaRPr lang="es-CO" sz="1400" dirty="0"/>
          </a:p>
        </p:txBody>
      </p:sp>
      <p:sp>
        <p:nvSpPr>
          <p:cNvPr id="12" name="CuadroTexto 11">
            <a:extLst>
              <a:ext uri="{FF2B5EF4-FFF2-40B4-BE49-F238E27FC236}">
                <a16:creationId xmlns:a16="http://schemas.microsoft.com/office/drawing/2014/main" id="{0461170A-AAAB-46F9-9E07-F91DEB68C510}"/>
              </a:ext>
            </a:extLst>
          </p:cNvPr>
          <p:cNvSpPr txBox="1"/>
          <p:nvPr/>
        </p:nvSpPr>
        <p:spPr>
          <a:xfrm>
            <a:off x="5836792" y="5516942"/>
            <a:ext cx="5967948" cy="738664"/>
          </a:xfrm>
          <a:prstGeom prst="rect">
            <a:avLst/>
          </a:prstGeom>
          <a:noFill/>
        </p:spPr>
        <p:txBody>
          <a:bodyPr wrap="square" rtlCol="0">
            <a:spAutoFit/>
          </a:bodyPr>
          <a:lstStyle/>
          <a:p>
            <a:pPr algn="just"/>
            <a:r>
              <a:rPr lang="es-CO" sz="1400" dirty="0"/>
              <a:t>[1] CLIMATE CHANGE: CAUSES AND ENVIRONMENTAL EFFECTS José Luis </a:t>
            </a:r>
            <a:r>
              <a:rPr lang="es-CO" sz="1400" dirty="0" err="1"/>
              <a:t>Useros</a:t>
            </a:r>
            <a:r>
              <a:rPr lang="es-CO" sz="1400" dirty="0"/>
              <a:t> Fernández Académico de Número, Real Academia de Medicina y Cirugía de Valladolid Consejería de Sanidad de la Junta de Castilla y León, Valladolid.</a:t>
            </a:r>
          </a:p>
        </p:txBody>
      </p:sp>
      <p:pic>
        <p:nvPicPr>
          <p:cNvPr id="1026" name="Picture 2">
            <a:extLst>
              <a:ext uri="{FF2B5EF4-FFF2-40B4-BE49-F238E27FC236}">
                <a16:creationId xmlns:a16="http://schemas.microsoft.com/office/drawing/2014/main" id="{529FD9B6-56EE-40E6-B509-B7ADC5A23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062" y="2376252"/>
            <a:ext cx="3820502" cy="2547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65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 name="Imagen 1">
            <a:extLst>
              <a:ext uri="{FF2B5EF4-FFF2-40B4-BE49-F238E27FC236}">
                <a16:creationId xmlns:a16="http://schemas.microsoft.com/office/drawing/2014/main" id="{5BE80227-D771-47FF-8AA4-8E39EC5FBDCE}"/>
              </a:ext>
            </a:extLst>
          </p:cNvPr>
          <p:cNvPicPr>
            <a:picLocks noChangeAspect="1"/>
          </p:cNvPicPr>
          <p:nvPr/>
        </p:nvPicPr>
        <p:blipFill>
          <a:blip r:embed="rId3"/>
          <a:stretch>
            <a:fillRect/>
          </a:stretch>
        </p:blipFill>
        <p:spPr>
          <a:xfrm>
            <a:off x="2304176" y="2429408"/>
            <a:ext cx="7769600" cy="3668978"/>
          </a:xfrm>
          <a:prstGeom prst="rect">
            <a:avLst/>
          </a:prstGeom>
        </p:spPr>
      </p:pic>
      <p:sp>
        <p:nvSpPr>
          <p:cNvPr id="13" name="Rectángulo 12">
            <a:extLst>
              <a:ext uri="{FF2B5EF4-FFF2-40B4-BE49-F238E27FC236}">
                <a16:creationId xmlns:a16="http://schemas.microsoft.com/office/drawing/2014/main" id="{BB9CFD8C-6A0F-47BC-A45E-4A250A209B09}"/>
              </a:ext>
            </a:extLst>
          </p:cNvPr>
          <p:cNvSpPr/>
          <p:nvPr/>
        </p:nvSpPr>
        <p:spPr>
          <a:xfrm>
            <a:off x="1047062" y="2067298"/>
            <a:ext cx="10583650" cy="338554"/>
          </a:xfrm>
          <a:prstGeom prst="rect">
            <a:avLst/>
          </a:prstGeom>
        </p:spPr>
        <p:txBody>
          <a:bodyPr wrap="square">
            <a:spAutoFit/>
          </a:bodyPr>
          <a:lstStyle/>
          <a:p>
            <a:pPr algn="ctr"/>
            <a:r>
              <a:rPr lang="es-ES" sz="1600" b="1" dirty="0">
                <a:latin typeface="Gill Sans MT" panose="020B0502020104020203" pitchFamily="34" charset="0"/>
                <a:cs typeface="Times New Roman" panose="02020603050405020304" pitchFamily="18" charset="0"/>
              </a:rPr>
              <a:t>OBJETIVOS DE DESARROLLO SOSTENIBLE PROPUESTOS POR LA ONU:</a:t>
            </a:r>
            <a:endParaRPr lang="es-CO" sz="1600" dirty="0">
              <a:latin typeface="Gill Sans MT" panose="020B0502020104020203" pitchFamily="34" charset="0"/>
              <a:cs typeface="Times New Roman" panose="02020603050405020304" pitchFamily="18" charset="0"/>
            </a:endParaRPr>
          </a:p>
        </p:txBody>
      </p:sp>
      <p:sp>
        <p:nvSpPr>
          <p:cNvPr id="3" name="Flecha: a la derecha 2">
            <a:extLst>
              <a:ext uri="{FF2B5EF4-FFF2-40B4-BE49-F238E27FC236}">
                <a16:creationId xmlns:a16="http://schemas.microsoft.com/office/drawing/2014/main" id="{7DDDC0B9-67D2-4FEE-A575-EC0F7F5C9936}"/>
              </a:ext>
            </a:extLst>
          </p:cNvPr>
          <p:cNvSpPr/>
          <p:nvPr/>
        </p:nvSpPr>
        <p:spPr>
          <a:xfrm>
            <a:off x="1551794" y="5164387"/>
            <a:ext cx="1132860" cy="646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6428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942CCA35-6A8F-43B9-B1F6-92D2D4AABDE5}"/>
              </a:ext>
            </a:extLst>
          </p:cNvPr>
          <p:cNvSpPr txBox="1"/>
          <p:nvPr/>
        </p:nvSpPr>
        <p:spPr>
          <a:xfrm>
            <a:off x="2511696" y="2568296"/>
            <a:ext cx="7602118" cy="2585323"/>
          </a:xfrm>
          <a:prstGeom prst="rect">
            <a:avLst/>
          </a:prstGeom>
          <a:noFill/>
        </p:spPr>
        <p:txBody>
          <a:bodyPr wrap="square" rtlCol="0">
            <a:spAutoFit/>
          </a:bodyPr>
          <a:lstStyle/>
          <a:p>
            <a:pPr marL="285750" indent="-285750" algn="just">
              <a:buFont typeface="Arial" panose="020B0604020202020204" pitchFamily="34" charset="0"/>
              <a:buChar char="•"/>
            </a:pPr>
            <a:r>
              <a:rPr lang="es-CO" dirty="0">
                <a:latin typeface="Gill Sans MT" panose="020B0502020104020203" pitchFamily="34" charset="0"/>
              </a:rPr>
              <a:t>Los jóvenes desconocen sobre el impacto de las políticas contra el cambio climático. [1]</a:t>
            </a:r>
          </a:p>
          <a:p>
            <a:pPr algn="just"/>
            <a:endParaRPr lang="es-CO" dirty="0">
              <a:latin typeface="Gill Sans MT" panose="020B0502020104020203" pitchFamily="34" charset="0"/>
            </a:endParaRPr>
          </a:p>
          <a:p>
            <a:pPr marL="285750" indent="-285750" algn="just">
              <a:buFont typeface="Arial" panose="020B0604020202020204" pitchFamily="34" charset="0"/>
              <a:buChar char="•"/>
            </a:pPr>
            <a:r>
              <a:rPr lang="es-CO" dirty="0">
                <a:latin typeface="Gill Sans MT" panose="020B0502020104020203" pitchFamily="34" charset="0"/>
              </a:rPr>
              <a:t>Los jóvenes son atraídos por teorías de conspiración que niegan la existencia del calentamiento global. [2]</a:t>
            </a:r>
          </a:p>
          <a:p>
            <a:pPr algn="just"/>
            <a:endParaRPr lang="es-CO" dirty="0">
              <a:latin typeface="Gill Sans MT" panose="020B0502020104020203" pitchFamily="34" charset="0"/>
            </a:endParaRPr>
          </a:p>
          <a:p>
            <a:pPr marL="285750" indent="-285750" algn="just">
              <a:buFont typeface="Arial" panose="020B0604020202020204" pitchFamily="34" charset="0"/>
              <a:buChar char="•"/>
            </a:pPr>
            <a:r>
              <a:rPr lang="es-CO" dirty="0">
                <a:latin typeface="Gill Sans MT" panose="020B0502020104020203" pitchFamily="34" charset="0"/>
              </a:rPr>
              <a:t>Los jóvenes que si llevan un seguimiento a las políticas no pueden ver los resultados de las mismas debido a que estos se producen a largo plazo. </a:t>
            </a:r>
          </a:p>
          <a:p>
            <a:pPr marL="285750" indent="-285750" algn="just">
              <a:buFont typeface="Arial" panose="020B0604020202020204" pitchFamily="34" charset="0"/>
              <a:buChar char="•"/>
            </a:pPr>
            <a:endParaRPr lang="es-CO" dirty="0">
              <a:latin typeface="Gill Sans MT" panose="020B0502020104020203" pitchFamily="34" charset="0"/>
            </a:endParaRPr>
          </a:p>
        </p:txBody>
      </p:sp>
      <p:sp>
        <p:nvSpPr>
          <p:cNvPr id="14" name="Rectángulo 13">
            <a:extLst>
              <a:ext uri="{FF2B5EF4-FFF2-40B4-BE49-F238E27FC236}">
                <a16:creationId xmlns:a16="http://schemas.microsoft.com/office/drawing/2014/main" id="{1CC1FAAE-0DA6-4B11-98EB-91D7A1CCADA6}"/>
              </a:ext>
            </a:extLst>
          </p:cNvPr>
          <p:cNvSpPr/>
          <p:nvPr/>
        </p:nvSpPr>
        <p:spPr>
          <a:xfrm>
            <a:off x="1223920" y="2027810"/>
            <a:ext cx="10177670" cy="307777"/>
          </a:xfrm>
          <a:prstGeom prst="rect">
            <a:avLst/>
          </a:prstGeom>
        </p:spPr>
        <p:txBody>
          <a:bodyPr wrap="square">
            <a:spAutoFit/>
          </a:bodyPr>
          <a:lstStyle/>
          <a:p>
            <a:pPr algn="ctr"/>
            <a:r>
              <a:rPr lang="es-ES" sz="1400" b="1" dirty="0">
                <a:latin typeface="Gill Sans MT" panose="020B0502020104020203" pitchFamily="34" charset="0"/>
                <a:cs typeface="Times New Roman" panose="02020603050405020304" pitchFamily="18" charset="0"/>
              </a:rPr>
              <a:t>PUBLICO OBJETIVO: Estudiantes de secundaria y pregrado</a:t>
            </a:r>
            <a:endParaRPr lang="es-CO" sz="1400" dirty="0">
              <a:latin typeface="Gill Sans MT" panose="020B0502020104020203" pitchFamily="34" charset="0"/>
              <a:cs typeface="Times New Roman" panose="02020603050405020304" pitchFamily="18" charset="0"/>
            </a:endParaRPr>
          </a:p>
        </p:txBody>
      </p:sp>
      <p:sp>
        <p:nvSpPr>
          <p:cNvPr id="15" name="CuadroTexto 14">
            <a:extLst>
              <a:ext uri="{FF2B5EF4-FFF2-40B4-BE49-F238E27FC236}">
                <a16:creationId xmlns:a16="http://schemas.microsoft.com/office/drawing/2014/main" id="{9C771159-436A-46E4-9C90-EA1FA165E8C5}"/>
              </a:ext>
            </a:extLst>
          </p:cNvPr>
          <p:cNvSpPr txBox="1"/>
          <p:nvPr/>
        </p:nvSpPr>
        <p:spPr>
          <a:xfrm>
            <a:off x="330259" y="5376820"/>
            <a:ext cx="11741667" cy="646331"/>
          </a:xfrm>
          <a:prstGeom prst="rect">
            <a:avLst/>
          </a:prstGeom>
          <a:noFill/>
        </p:spPr>
        <p:txBody>
          <a:bodyPr wrap="square" rtlCol="0">
            <a:spAutoFit/>
          </a:bodyPr>
          <a:lstStyle/>
          <a:p>
            <a:pPr algn="just"/>
            <a:r>
              <a:rPr lang="es-CO" sz="1200" dirty="0"/>
              <a:t>[1] </a:t>
            </a:r>
            <a:r>
              <a:rPr lang="en-US" sz="1200" dirty="0"/>
              <a:t>Corner, A., Roberts, O., Chiari, S., </a:t>
            </a:r>
            <a:r>
              <a:rPr lang="en-US" sz="1200" dirty="0" err="1"/>
              <a:t>Völler</a:t>
            </a:r>
            <a:r>
              <a:rPr lang="en-US" sz="1200" dirty="0"/>
              <a:t>, S., </a:t>
            </a:r>
            <a:r>
              <a:rPr lang="en-US" sz="1200" dirty="0" err="1"/>
              <a:t>Mayrhuber</a:t>
            </a:r>
            <a:r>
              <a:rPr lang="en-US" sz="1200" dirty="0"/>
              <a:t>, E. S., Mandl, S., &amp; Monson, K. (2015). How do young people engage with climate change? The role of knowledge, values, message framing, and trusted communicators. Wiley Interdisciplinary Reviews: Climate Change, 6(5), 523-534.  </a:t>
            </a:r>
          </a:p>
          <a:p>
            <a:pPr algn="just"/>
            <a:r>
              <a:rPr lang="en-US" sz="1200" dirty="0"/>
              <a:t>[2] Douglas, K. M., &amp; Sutton, R. M. (2015). Climate change: Why the conspiracy theories are dangerous. Bulletin of the Atomic Scientists, 71(2), 98-106.</a:t>
            </a:r>
            <a:endParaRPr lang="es-CO" sz="1200" dirty="0"/>
          </a:p>
        </p:txBody>
      </p:sp>
    </p:spTree>
    <p:extLst>
      <p:ext uri="{BB962C8B-B14F-4D97-AF65-F5344CB8AC3E}">
        <p14:creationId xmlns:p14="http://schemas.microsoft.com/office/powerpoint/2010/main" val="394138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0" name="Grupo 9">
            <a:extLst>
              <a:ext uri="{FF2B5EF4-FFF2-40B4-BE49-F238E27FC236}">
                <a16:creationId xmlns:a16="http://schemas.microsoft.com/office/drawing/2014/main" id="{7D1BF89F-53D7-4B6C-BB8A-48C781B2F961}"/>
              </a:ext>
            </a:extLst>
          </p:cNvPr>
          <p:cNvGrpSpPr/>
          <p:nvPr/>
        </p:nvGrpSpPr>
        <p:grpSpPr>
          <a:xfrm>
            <a:off x="3111615" y="1973367"/>
            <a:ext cx="7343947" cy="4189674"/>
            <a:chOff x="1" y="0"/>
            <a:chExt cx="6042664" cy="5181398"/>
          </a:xfrm>
        </p:grpSpPr>
        <p:grpSp>
          <p:nvGrpSpPr>
            <p:cNvPr id="11" name="Grupo 10">
              <a:extLst>
                <a:ext uri="{FF2B5EF4-FFF2-40B4-BE49-F238E27FC236}">
                  <a16:creationId xmlns:a16="http://schemas.microsoft.com/office/drawing/2014/main" id="{F883E0AB-E263-4682-81A9-613138D3B284}"/>
                </a:ext>
              </a:extLst>
            </p:cNvPr>
            <p:cNvGrpSpPr/>
            <p:nvPr/>
          </p:nvGrpSpPr>
          <p:grpSpPr>
            <a:xfrm>
              <a:off x="1" y="0"/>
              <a:ext cx="6042664" cy="4408164"/>
              <a:chOff x="0" y="0"/>
              <a:chExt cx="5977890" cy="6366510"/>
            </a:xfrm>
          </p:grpSpPr>
          <p:grpSp>
            <p:nvGrpSpPr>
              <p:cNvPr id="18" name="Grupo 17">
                <a:extLst>
                  <a:ext uri="{FF2B5EF4-FFF2-40B4-BE49-F238E27FC236}">
                    <a16:creationId xmlns:a16="http://schemas.microsoft.com/office/drawing/2014/main" id="{52411637-67D5-4766-8920-6E6ED9671622}"/>
                  </a:ext>
                </a:extLst>
              </p:cNvPr>
              <p:cNvGrpSpPr/>
              <p:nvPr/>
            </p:nvGrpSpPr>
            <p:grpSpPr>
              <a:xfrm>
                <a:off x="2148840" y="586740"/>
                <a:ext cx="1093470" cy="925830"/>
                <a:chOff x="0" y="0"/>
                <a:chExt cx="1093470" cy="925830"/>
              </a:xfrm>
            </p:grpSpPr>
            <p:sp>
              <p:nvSpPr>
                <p:cNvPr id="70" name="Rectángulo 69">
                  <a:extLst>
                    <a:ext uri="{FF2B5EF4-FFF2-40B4-BE49-F238E27FC236}">
                      <a16:creationId xmlns:a16="http://schemas.microsoft.com/office/drawing/2014/main" id="{1E11814C-C62A-4BD8-B2A5-28F9FFB172FE}"/>
                    </a:ext>
                  </a:extLst>
                </p:cNvPr>
                <p:cNvSpPr/>
                <p:nvPr/>
              </p:nvSpPr>
              <p:spPr>
                <a:xfrm>
                  <a:off x="0" y="33528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700">
                      <a:effectLst/>
                      <a:latin typeface="Arial" panose="020B0604020202020204" pitchFamily="34" charset="0"/>
                      <a:ea typeface="Arial" panose="020B0604020202020204" pitchFamily="34" charset="0"/>
                    </a:rPr>
                    <a:t>Aumento de la temperatura del planeta</a:t>
                  </a:r>
                  <a:endParaRPr lang="es-CO" sz="1100">
                    <a:effectLst/>
                    <a:latin typeface="Arial" panose="020B0604020202020204" pitchFamily="34" charset="0"/>
                    <a:ea typeface="Arial" panose="020B0604020202020204" pitchFamily="34" charset="0"/>
                  </a:endParaRPr>
                </a:p>
              </p:txBody>
            </p:sp>
            <p:cxnSp>
              <p:nvCxnSpPr>
                <p:cNvPr id="71" name="Conector recto 70">
                  <a:extLst>
                    <a:ext uri="{FF2B5EF4-FFF2-40B4-BE49-F238E27FC236}">
                      <a16:creationId xmlns:a16="http://schemas.microsoft.com/office/drawing/2014/main" id="{95E20533-2D3D-4A4B-9AC7-CA2BF2D476D4}"/>
                    </a:ext>
                  </a:extLst>
                </p:cNvPr>
                <p:cNvCxnSpPr/>
                <p:nvPr/>
              </p:nvCxnSpPr>
              <p:spPr>
                <a:xfrm flipH="1" flipV="1">
                  <a:off x="529590" y="0"/>
                  <a:ext cx="0" cy="335280"/>
                </a:xfrm>
                <a:prstGeom prst="line">
                  <a:avLst/>
                </a:prstGeom>
              </p:spPr>
              <p:style>
                <a:lnRef idx="2">
                  <a:schemeClr val="dk1"/>
                </a:lnRef>
                <a:fillRef idx="0">
                  <a:schemeClr val="dk1"/>
                </a:fillRef>
                <a:effectRef idx="1">
                  <a:schemeClr val="dk1"/>
                </a:effectRef>
                <a:fontRef idx="minor">
                  <a:schemeClr val="tx1"/>
                </a:fontRef>
              </p:style>
            </p:cxnSp>
          </p:grpSp>
          <p:cxnSp>
            <p:nvCxnSpPr>
              <p:cNvPr id="19" name="Conector recto 18">
                <a:extLst>
                  <a:ext uri="{FF2B5EF4-FFF2-40B4-BE49-F238E27FC236}">
                    <a16:creationId xmlns:a16="http://schemas.microsoft.com/office/drawing/2014/main" id="{8D44D931-26CE-4DDC-8D65-F22F9F084608}"/>
                  </a:ext>
                </a:extLst>
              </p:cNvPr>
              <p:cNvCxnSpPr/>
              <p:nvPr/>
            </p:nvCxnSpPr>
            <p:spPr>
              <a:xfrm flipH="1" flipV="1">
                <a:off x="1924050" y="1684020"/>
                <a:ext cx="0" cy="335280"/>
              </a:xfrm>
              <a:prstGeom prst="line">
                <a:avLst/>
              </a:prstGeom>
            </p:spPr>
            <p:style>
              <a:lnRef idx="2">
                <a:schemeClr val="dk1"/>
              </a:lnRef>
              <a:fillRef idx="0">
                <a:schemeClr val="dk1"/>
              </a:fillRef>
              <a:effectRef idx="1">
                <a:schemeClr val="dk1"/>
              </a:effectRef>
              <a:fontRef idx="minor">
                <a:schemeClr val="tx1"/>
              </a:fontRef>
            </p:style>
          </p:cxnSp>
          <p:sp>
            <p:nvSpPr>
              <p:cNvPr id="20" name="Rectángulo 19">
                <a:extLst>
                  <a:ext uri="{FF2B5EF4-FFF2-40B4-BE49-F238E27FC236}">
                    <a16:creationId xmlns:a16="http://schemas.microsoft.com/office/drawing/2014/main" id="{C7E195EB-B69A-4E1C-8F15-E8FA55049A95}"/>
                  </a:ext>
                </a:extLst>
              </p:cNvPr>
              <p:cNvSpPr/>
              <p:nvPr/>
            </p:nvSpPr>
            <p:spPr>
              <a:xfrm>
                <a:off x="2148840" y="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Cambio climático</a:t>
                </a:r>
              </a:p>
            </p:txBody>
          </p:sp>
          <p:cxnSp>
            <p:nvCxnSpPr>
              <p:cNvPr id="21" name="Conector recto 20">
                <a:extLst>
                  <a:ext uri="{FF2B5EF4-FFF2-40B4-BE49-F238E27FC236}">
                    <a16:creationId xmlns:a16="http://schemas.microsoft.com/office/drawing/2014/main" id="{68176E03-D905-4F54-9786-8041BF7AB608}"/>
                  </a:ext>
                </a:extLst>
              </p:cNvPr>
              <p:cNvCxnSpPr/>
              <p:nvPr/>
            </p:nvCxnSpPr>
            <p:spPr>
              <a:xfrm>
                <a:off x="624840" y="739140"/>
                <a:ext cx="2065020" cy="0"/>
              </a:xfrm>
              <a:prstGeom prst="line">
                <a:avLst/>
              </a:prstGeom>
            </p:spPr>
            <p:style>
              <a:lnRef idx="2">
                <a:schemeClr val="dk1"/>
              </a:lnRef>
              <a:fillRef idx="0">
                <a:schemeClr val="dk1"/>
              </a:fillRef>
              <a:effectRef idx="1">
                <a:schemeClr val="dk1"/>
              </a:effectRef>
              <a:fontRef idx="minor">
                <a:schemeClr val="tx1"/>
              </a:fontRef>
            </p:style>
          </p:cxnSp>
          <p:cxnSp>
            <p:nvCxnSpPr>
              <p:cNvPr id="22" name="Conector recto 21">
                <a:extLst>
                  <a:ext uri="{FF2B5EF4-FFF2-40B4-BE49-F238E27FC236}">
                    <a16:creationId xmlns:a16="http://schemas.microsoft.com/office/drawing/2014/main" id="{900231AC-C6E5-4FDD-BC03-218C87587254}"/>
                  </a:ext>
                </a:extLst>
              </p:cNvPr>
              <p:cNvCxnSpPr/>
              <p:nvPr/>
            </p:nvCxnSpPr>
            <p:spPr>
              <a:xfrm flipV="1">
                <a:off x="621030" y="731520"/>
                <a:ext cx="3810" cy="144780"/>
              </a:xfrm>
              <a:prstGeom prst="line">
                <a:avLst/>
              </a:prstGeom>
            </p:spPr>
            <p:style>
              <a:lnRef idx="2">
                <a:schemeClr val="dk1"/>
              </a:lnRef>
              <a:fillRef idx="0">
                <a:schemeClr val="dk1"/>
              </a:fillRef>
              <a:effectRef idx="1">
                <a:schemeClr val="dk1"/>
              </a:effectRef>
              <a:fontRef idx="minor">
                <a:schemeClr val="tx1"/>
              </a:fontRef>
            </p:style>
          </p:cxnSp>
          <p:sp>
            <p:nvSpPr>
              <p:cNvPr id="23" name="Rectángulo 22">
                <a:extLst>
                  <a:ext uri="{FF2B5EF4-FFF2-40B4-BE49-F238E27FC236}">
                    <a16:creationId xmlns:a16="http://schemas.microsoft.com/office/drawing/2014/main" id="{41144FB8-E0F6-4643-98AA-CFD6595C8366}"/>
                  </a:ext>
                </a:extLst>
              </p:cNvPr>
              <p:cNvSpPr/>
              <p:nvPr/>
            </p:nvSpPr>
            <p:spPr>
              <a:xfrm>
                <a:off x="30480" y="89154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Procesos únicamente naturales</a:t>
                </a:r>
                <a:endParaRPr lang="es-CO" sz="1100">
                  <a:effectLst/>
                  <a:latin typeface="Arial" panose="020B0604020202020204" pitchFamily="34" charset="0"/>
                  <a:ea typeface="Arial" panose="020B0604020202020204" pitchFamily="34" charset="0"/>
                </a:endParaRPr>
              </a:p>
            </p:txBody>
          </p:sp>
          <p:grpSp>
            <p:nvGrpSpPr>
              <p:cNvPr id="24" name="Grupo 23">
                <a:extLst>
                  <a:ext uri="{FF2B5EF4-FFF2-40B4-BE49-F238E27FC236}">
                    <a16:creationId xmlns:a16="http://schemas.microsoft.com/office/drawing/2014/main" id="{67ECE747-2573-496B-87E4-347B7C48A3F1}"/>
                  </a:ext>
                </a:extLst>
              </p:cNvPr>
              <p:cNvGrpSpPr/>
              <p:nvPr/>
            </p:nvGrpSpPr>
            <p:grpSpPr>
              <a:xfrm>
                <a:off x="1386840" y="2019300"/>
                <a:ext cx="1093470" cy="4347210"/>
                <a:chOff x="0" y="0"/>
                <a:chExt cx="1093470" cy="4347210"/>
              </a:xfrm>
            </p:grpSpPr>
            <p:sp>
              <p:nvSpPr>
                <p:cNvPr id="65" name="Rectángulo 64">
                  <a:extLst>
                    <a:ext uri="{FF2B5EF4-FFF2-40B4-BE49-F238E27FC236}">
                      <a16:creationId xmlns:a16="http://schemas.microsoft.com/office/drawing/2014/main" id="{17C65A27-363B-426F-A759-3DB222E52D7F}"/>
                    </a:ext>
                  </a:extLst>
                </p:cNvPr>
                <p:cNvSpPr/>
                <p:nvPr/>
              </p:nvSpPr>
              <p:spPr>
                <a:xfrm>
                  <a:off x="0" y="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Efecto invernadero</a:t>
                  </a:r>
                  <a:endParaRPr lang="es-CO" sz="1100">
                    <a:effectLst/>
                    <a:latin typeface="Arial" panose="020B0604020202020204" pitchFamily="34" charset="0"/>
                    <a:ea typeface="Arial" panose="020B0604020202020204" pitchFamily="34" charset="0"/>
                  </a:endParaRPr>
                </a:p>
              </p:txBody>
            </p:sp>
            <p:cxnSp>
              <p:nvCxnSpPr>
                <p:cNvPr id="66" name="Conector recto 65">
                  <a:extLst>
                    <a:ext uri="{FF2B5EF4-FFF2-40B4-BE49-F238E27FC236}">
                      <a16:creationId xmlns:a16="http://schemas.microsoft.com/office/drawing/2014/main" id="{C6E22B6A-5963-4F44-841F-3D9EE696E929}"/>
                    </a:ext>
                  </a:extLst>
                </p:cNvPr>
                <p:cNvCxnSpPr>
                  <a:stCxn id="67" idx="0"/>
                  <a:endCxn id="65" idx="2"/>
                </p:cNvCxnSpPr>
                <p:nvPr/>
              </p:nvCxnSpPr>
              <p:spPr>
                <a:xfrm flipV="1">
                  <a:off x="546735" y="590550"/>
                  <a:ext cx="0" cy="1207770"/>
                </a:xfrm>
                <a:prstGeom prst="line">
                  <a:avLst/>
                </a:prstGeom>
              </p:spPr>
              <p:style>
                <a:lnRef idx="2">
                  <a:schemeClr val="dk1"/>
                </a:lnRef>
                <a:fillRef idx="0">
                  <a:schemeClr val="dk1"/>
                </a:fillRef>
                <a:effectRef idx="1">
                  <a:schemeClr val="dk1"/>
                </a:effectRef>
                <a:fontRef idx="minor">
                  <a:schemeClr val="tx1"/>
                </a:fontRef>
              </p:style>
            </p:cxnSp>
            <p:sp>
              <p:nvSpPr>
                <p:cNvPr id="67" name="Rectángulo 66">
                  <a:extLst>
                    <a:ext uri="{FF2B5EF4-FFF2-40B4-BE49-F238E27FC236}">
                      <a16:creationId xmlns:a16="http://schemas.microsoft.com/office/drawing/2014/main" id="{F19EF733-ACCA-47C8-87DE-B13FCC794491}"/>
                    </a:ext>
                  </a:extLst>
                </p:cNvPr>
                <p:cNvSpPr/>
                <p:nvPr/>
              </p:nvSpPr>
              <p:spPr>
                <a:xfrm>
                  <a:off x="0" y="179832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Gases de efecto invernadero</a:t>
                  </a:r>
                  <a:endParaRPr lang="es-CO" sz="1100">
                    <a:effectLst/>
                    <a:latin typeface="Arial" panose="020B0604020202020204" pitchFamily="34" charset="0"/>
                    <a:ea typeface="Arial" panose="020B0604020202020204" pitchFamily="34" charset="0"/>
                  </a:endParaRPr>
                </a:p>
              </p:txBody>
            </p:sp>
            <p:cxnSp>
              <p:nvCxnSpPr>
                <p:cNvPr id="68" name="Conector recto 67">
                  <a:extLst>
                    <a:ext uri="{FF2B5EF4-FFF2-40B4-BE49-F238E27FC236}">
                      <a16:creationId xmlns:a16="http://schemas.microsoft.com/office/drawing/2014/main" id="{757279CA-12D5-4F5C-BBC7-6941D9F43261}"/>
                    </a:ext>
                  </a:extLst>
                </p:cNvPr>
                <p:cNvCxnSpPr>
                  <a:stCxn id="69" idx="0"/>
                  <a:endCxn id="67" idx="2"/>
                </p:cNvCxnSpPr>
                <p:nvPr/>
              </p:nvCxnSpPr>
              <p:spPr>
                <a:xfrm flipV="1">
                  <a:off x="546735" y="2388870"/>
                  <a:ext cx="0" cy="1367790"/>
                </a:xfrm>
                <a:prstGeom prst="line">
                  <a:avLst/>
                </a:prstGeom>
              </p:spPr>
              <p:style>
                <a:lnRef idx="2">
                  <a:schemeClr val="dk1"/>
                </a:lnRef>
                <a:fillRef idx="0">
                  <a:schemeClr val="dk1"/>
                </a:fillRef>
                <a:effectRef idx="1">
                  <a:schemeClr val="dk1"/>
                </a:effectRef>
                <a:fontRef idx="minor">
                  <a:schemeClr val="tx1"/>
                </a:fontRef>
              </p:style>
            </p:cxnSp>
            <p:sp>
              <p:nvSpPr>
                <p:cNvPr id="69" name="Rectángulo 68">
                  <a:extLst>
                    <a:ext uri="{FF2B5EF4-FFF2-40B4-BE49-F238E27FC236}">
                      <a16:creationId xmlns:a16="http://schemas.microsoft.com/office/drawing/2014/main" id="{F870B962-6715-4F0F-9C76-A65C9BBD5BE6}"/>
                    </a:ext>
                  </a:extLst>
                </p:cNvPr>
                <p:cNvSpPr/>
                <p:nvPr/>
              </p:nvSpPr>
              <p:spPr>
                <a:xfrm>
                  <a:off x="0" y="375666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CO2</a:t>
                  </a:r>
                  <a:endParaRPr lang="es-CO" sz="1100">
                    <a:effectLst/>
                    <a:latin typeface="Arial" panose="020B0604020202020204" pitchFamily="34" charset="0"/>
                    <a:ea typeface="Arial" panose="020B0604020202020204" pitchFamily="34" charset="0"/>
                  </a:endParaRPr>
                </a:p>
              </p:txBody>
            </p:sp>
          </p:grpSp>
          <p:cxnSp>
            <p:nvCxnSpPr>
              <p:cNvPr id="25" name="Conector recto 24">
                <a:extLst>
                  <a:ext uri="{FF2B5EF4-FFF2-40B4-BE49-F238E27FC236}">
                    <a16:creationId xmlns:a16="http://schemas.microsoft.com/office/drawing/2014/main" id="{AE0A044B-3801-47A0-8F18-973BA4951AB2}"/>
                  </a:ext>
                </a:extLst>
              </p:cNvPr>
              <p:cNvCxnSpPr/>
              <p:nvPr/>
            </p:nvCxnSpPr>
            <p:spPr>
              <a:xfrm flipV="1">
                <a:off x="1920240" y="1684020"/>
                <a:ext cx="777240" cy="0"/>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cto 25">
                <a:extLst>
                  <a:ext uri="{FF2B5EF4-FFF2-40B4-BE49-F238E27FC236}">
                    <a16:creationId xmlns:a16="http://schemas.microsoft.com/office/drawing/2014/main" id="{EF1400ED-9D72-4CCA-BF1F-948022255407}"/>
                  </a:ext>
                </a:extLst>
              </p:cNvPr>
              <p:cNvCxnSpPr/>
              <p:nvPr/>
            </p:nvCxnSpPr>
            <p:spPr>
              <a:xfrm flipV="1">
                <a:off x="2682240" y="1684020"/>
                <a:ext cx="1950720" cy="0"/>
              </a:xfrm>
              <a:prstGeom prst="line">
                <a:avLst/>
              </a:prstGeom>
            </p:spPr>
            <p:style>
              <a:lnRef idx="2">
                <a:schemeClr val="dk1"/>
              </a:lnRef>
              <a:fillRef idx="0">
                <a:schemeClr val="dk1"/>
              </a:fillRef>
              <a:effectRef idx="1">
                <a:schemeClr val="dk1"/>
              </a:effectRef>
              <a:fontRef idx="minor">
                <a:schemeClr val="tx1"/>
              </a:fontRef>
            </p:style>
          </p:cxnSp>
          <p:cxnSp>
            <p:nvCxnSpPr>
              <p:cNvPr id="27" name="Conector recto 26">
                <a:extLst>
                  <a:ext uri="{FF2B5EF4-FFF2-40B4-BE49-F238E27FC236}">
                    <a16:creationId xmlns:a16="http://schemas.microsoft.com/office/drawing/2014/main" id="{06480782-53B6-4F43-B882-D6ADBEF84C32}"/>
                  </a:ext>
                </a:extLst>
              </p:cNvPr>
              <p:cNvCxnSpPr/>
              <p:nvPr/>
            </p:nvCxnSpPr>
            <p:spPr>
              <a:xfrm flipV="1">
                <a:off x="575310" y="1485900"/>
                <a:ext cx="3810" cy="251460"/>
              </a:xfrm>
              <a:prstGeom prst="line">
                <a:avLst/>
              </a:prstGeom>
            </p:spPr>
            <p:style>
              <a:lnRef idx="2">
                <a:schemeClr val="dk1"/>
              </a:lnRef>
              <a:fillRef idx="0">
                <a:schemeClr val="dk1"/>
              </a:fillRef>
              <a:effectRef idx="1">
                <a:schemeClr val="dk1"/>
              </a:effectRef>
              <a:fontRef idx="minor">
                <a:schemeClr val="tx1"/>
              </a:fontRef>
            </p:style>
          </p:cxnSp>
          <p:sp>
            <p:nvSpPr>
              <p:cNvPr id="28" name="Rectángulo 27">
                <a:extLst>
                  <a:ext uri="{FF2B5EF4-FFF2-40B4-BE49-F238E27FC236}">
                    <a16:creationId xmlns:a16="http://schemas.microsoft.com/office/drawing/2014/main" id="{71C09617-1D13-430B-9DA2-40B37F7288BE}"/>
                  </a:ext>
                </a:extLst>
              </p:cNvPr>
              <p:cNvSpPr/>
              <p:nvPr/>
            </p:nvSpPr>
            <p:spPr>
              <a:xfrm>
                <a:off x="30480" y="175260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Ciclos de Milankovitch</a:t>
                </a:r>
                <a:endParaRPr lang="es-CO" sz="1100">
                  <a:effectLst/>
                  <a:latin typeface="Arial" panose="020B0604020202020204" pitchFamily="34" charset="0"/>
                  <a:ea typeface="Arial" panose="020B0604020202020204" pitchFamily="34" charset="0"/>
                </a:endParaRPr>
              </a:p>
            </p:txBody>
          </p:sp>
          <p:cxnSp>
            <p:nvCxnSpPr>
              <p:cNvPr id="29" name="Conector recto 28">
                <a:extLst>
                  <a:ext uri="{FF2B5EF4-FFF2-40B4-BE49-F238E27FC236}">
                    <a16:creationId xmlns:a16="http://schemas.microsoft.com/office/drawing/2014/main" id="{00DCE370-4FB8-4ADA-95E2-ABD7C64F3A63}"/>
                  </a:ext>
                </a:extLst>
              </p:cNvPr>
              <p:cNvCxnSpPr/>
              <p:nvPr/>
            </p:nvCxnSpPr>
            <p:spPr>
              <a:xfrm flipV="1">
                <a:off x="4636770" y="1676400"/>
                <a:ext cx="3810" cy="144780"/>
              </a:xfrm>
              <a:prstGeom prst="line">
                <a:avLst/>
              </a:prstGeom>
            </p:spPr>
            <p:style>
              <a:lnRef idx="2">
                <a:schemeClr val="dk1"/>
              </a:lnRef>
              <a:fillRef idx="0">
                <a:schemeClr val="dk1"/>
              </a:fillRef>
              <a:effectRef idx="1">
                <a:schemeClr val="dk1"/>
              </a:effectRef>
              <a:fontRef idx="minor">
                <a:schemeClr val="tx1"/>
              </a:fontRef>
            </p:style>
          </p:cxnSp>
          <p:sp>
            <p:nvSpPr>
              <p:cNvPr id="30" name="Rectángulo 29">
                <a:extLst>
                  <a:ext uri="{FF2B5EF4-FFF2-40B4-BE49-F238E27FC236}">
                    <a16:creationId xmlns:a16="http://schemas.microsoft.com/office/drawing/2014/main" id="{C2C601A5-DBE4-4ADC-A3ED-98E9C08DA8F0}"/>
                  </a:ext>
                </a:extLst>
              </p:cNvPr>
              <p:cNvSpPr/>
              <p:nvPr/>
            </p:nvSpPr>
            <p:spPr>
              <a:xfrm>
                <a:off x="4099560" y="182880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dirty="0">
                    <a:effectLst/>
                    <a:latin typeface="Arial" panose="020B0604020202020204" pitchFamily="34" charset="0"/>
                    <a:ea typeface="Arial" panose="020B0604020202020204" pitchFamily="34" charset="0"/>
                  </a:rPr>
                  <a:t>Inacción humana ante la problemática</a:t>
                </a:r>
                <a:endParaRPr lang="es-CO" sz="1100" dirty="0">
                  <a:effectLst/>
                  <a:latin typeface="Arial" panose="020B0604020202020204" pitchFamily="34" charset="0"/>
                  <a:ea typeface="Arial" panose="020B0604020202020204" pitchFamily="34" charset="0"/>
                </a:endParaRPr>
              </a:p>
            </p:txBody>
          </p:sp>
          <p:cxnSp>
            <p:nvCxnSpPr>
              <p:cNvPr id="31" name="Conector recto 30">
                <a:extLst>
                  <a:ext uri="{FF2B5EF4-FFF2-40B4-BE49-F238E27FC236}">
                    <a16:creationId xmlns:a16="http://schemas.microsoft.com/office/drawing/2014/main" id="{C5ECA702-A4A5-44A3-B598-FCE5D71C3853}"/>
                  </a:ext>
                </a:extLst>
              </p:cNvPr>
              <p:cNvCxnSpPr/>
              <p:nvPr/>
            </p:nvCxnSpPr>
            <p:spPr>
              <a:xfrm flipV="1">
                <a:off x="4644390" y="2438400"/>
                <a:ext cx="3810" cy="144780"/>
              </a:xfrm>
              <a:prstGeom prst="line">
                <a:avLst/>
              </a:prstGeom>
            </p:spPr>
            <p:style>
              <a:lnRef idx="2">
                <a:schemeClr val="dk1"/>
              </a:lnRef>
              <a:fillRef idx="0">
                <a:schemeClr val="dk1"/>
              </a:fillRef>
              <a:effectRef idx="1">
                <a:schemeClr val="dk1"/>
              </a:effectRef>
              <a:fontRef idx="minor">
                <a:schemeClr val="tx1"/>
              </a:fontRef>
            </p:style>
          </p:cxnSp>
          <p:cxnSp>
            <p:nvCxnSpPr>
              <p:cNvPr id="32" name="Conector recto 31">
                <a:extLst>
                  <a:ext uri="{FF2B5EF4-FFF2-40B4-BE49-F238E27FC236}">
                    <a16:creationId xmlns:a16="http://schemas.microsoft.com/office/drawing/2014/main" id="{C5A50D7E-81E5-400A-9532-7EBEC9FB0DA3}"/>
                  </a:ext>
                </a:extLst>
              </p:cNvPr>
              <p:cNvCxnSpPr/>
              <p:nvPr/>
            </p:nvCxnSpPr>
            <p:spPr>
              <a:xfrm flipV="1">
                <a:off x="4160520" y="2575560"/>
                <a:ext cx="495300" cy="0"/>
              </a:xfrm>
              <a:prstGeom prst="line">
                <a:avLst/>
              </a:prstGeom>
            </p:spPr>
            <p:style>
              <a:lnRef idx="2">
                <a:schemeClr val="dk1"/>
              </a:lnRef>
              <a:fillRef idx="0">
                <a:schemeClr val="dk1"/>
              </a:fillRef>
              <a:effectRef idx="1">
                <a:schemeClr val="dk1"/>
              </a:effectRef>
              <a:fontRef idx="minor">
                <a:schemeClr val="tx1"/>
              </a:fontRef>
            </p:style>
          </p:cxnSp>
          <p:cxnSp>
            <p:nvCxnSpPr>
              <p:cNvPr id="33" name="Conector recto 32">
                <a:extLst>
                  <a:ext uri="{FF2B5EF4-FFF2-40B4-BE49-F238E27FC236}">
                    <a16:creationId xmlns:a16="http://schemas.microsoft.com/office/drawing/2014/main" id="{7B6F32AE-47FA-42D0-AE90-E60A0F7FE95B}"/>
                  </a:ext>
                </a:extLst>
              </p:cNvPr>
              <p:cNvCxnSpPr/>
              <p:nvPr/>
            </p:nvCxnSpPr>
            <p:spPr>
              <a:xfrm flipV="1">
                <a:off x="4164330" y="2575560"/>
                <a:ext cx="3810" cy="144780"/>
              </a:xfrm>
              <a:prstGeom prst="line">
                <a:avLst/>
              </a:prstGeom>
            </p:spPr>
            <p:style>
              <a:lnRef idx="2">
                <a:schemeClr val="dk1"/>
              </a:lnRef>
              <a:fillRef idx="0">
                <a:schemeClr val="dk1"/>
              </a:fillRef>
              <a:effectRef idx="1">
                <a:schemeClr val="dk1"/>
              </a:effectRef>
              <a:fontRef idx="minor">
                <a:schemeClr val="tx1"/>
              </a:fontRef>
            </p:style>
          </p:cxnSp>
          <p:cxnSp>
            <p:nvCxnSpPr>
              <p:cNvPr id="34" name="Conector recto 33">
                <a:extLst>
                  <a:ext uri="{FF2B5EF4-FFF2-40B4-BE49-F238E27FC236}">
                    <a16:creationId xmlns:a16="http://schemas.microsoft.com/office/drawing/2014/main" id="{9811AD80-AAB1-4176-8416-D4ED2B144DC5}"/>
                  </a:ext>
                </a:extLst>
              </p:cNvPr>
              <p:cNvCxnSpPr/>
              <p:nvPr/>
            </p:nvCxnSpPr>
            <p:spPr>
              <a:xfrm flipV="1">
                <a:off x="4663440" y="2575560"/>
                <a:ext cx="495300" cy="0"/>
              </a:xfrm>
              <a:prstGeom prst="line">
                <a:avLst/>
              </a:prstGeom>
            </p:spPr>
            <p:style>
              <a:lnRef idx="2">
                <a:schemeClr val="dk1"/>
              </a:lnRef>
              <a:fillRef idx="0">
                <a:schemeClr val="dk1"/>
              </a:fillRef>
              <a:effectRef idx="1">
                <a:schemeClr val="dk1"/>
              </a:effectRef>
              <a:fontRef idx="minor">
                <a:schemeClr val="tx1"/>
              </a:fontRef>
            </p:style>
          </p:cxnSp>
          <p:cxnSp>
            <p:nvCxnSpPr>
              <p:cNvPr id="35" name="Conector recto 34">
                <a:extLst>
                  <a:ext uri="{FF2B5EF4-FFF2-40B4-BE49-F238E27FC236}">
                    <a16:creationId xmlns:a16="http://schemas.microsoft.com/office/drawing/2014/main" id="{36BB9ECB-9462-41BF-8302-A65358232218}"/>
                  </a:ext>
                </a:extLst>
              </p:cNvPr>
              <p:cNvCxnSpPr/>
              <p:nvPr/>
            </p:nvCxnSpPr>
            <p:spPr>
              <a:xfrm flipV="1">
                <a:off x="5139690" y="2567940"/>
                <a:ext cx="3810" cy="144780"/>
              </a:xfrm>
              <a:prstGeom prst="line">
                <a:avLst/>
              </a:prstGeom>
            </p:spPr>
            <p:style>
              <a:lnRef idx="2">
                <a:schemeClr val="dk1"/>
              </a:lnRef>
              <a:fillRef idx="0">
                <a:schemeClr val="dk1"/>
              </a:fillRef>
              <a:effectRef idx="1">
                <a:schemeClr val="dk1"/>
              </a:effectRef>
              <a:fontRef idx="minor">
                <a:schemeClr val="tx1"/>
              </a:fontRef>
            </p:style>
          </p:cxnSp>
          <p:sp>
            <p:nvSpPr>
              <p:cNvPr id="36" name="Rectángulo 35">
                <a:extLst>
                  <a:ext uri="{FF2B5EF4-FFF2-40B4-BE49-F238E27FC236}">
                    <a16:creationId xmlns:a16="http://schemas.microsoft.com/office/drawing/2014/main" id="{F16700BF-47CF-4278-93E6-6CE838F2C752}"/>
                  </a:ext>
                </a:extLst>
              </p:cNvPr>
              <p:cNvSpPr/>
              <p:nvPr/>
            </p:nvSpPr>
            <p:spPr>
              <a:xfrm>
                <a:off x="3558540" y="272796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700">
                    <a:effectLst/>
                    <a:latin typeface="Arial" panose="020B0604020202020204" pitchFamily="34" charset="0"/>
                    <a:ea typeface="Arial" panose="020B0604020202020204" pitchFamily="34" charset="0"/>
                  </a:rPr>
                  <a:t>Falta de implementación de políticas</a:t>
                </a:r>
                <a:endParaRPr lang="es-CO" sz="1100">
                  <a:effectLst/>
                  <a:latin typeface="Arial" panose="020B0604020202020204" pitchFamily="34" charset="0"/>
                  <a:ea typeface="Arial" panose="020B0604020202020204" pitchFamily="34" charset="0"/>
                </a:endParaRPr>
              </a:p>
            </p:txBody>
          </p:sp>
          <p:sp>
            <p:nvSpPr>
              <p:cNvPr id="37" name="Rectángulo 36">
                <a:extLst>
                  <a:ext uri="{FF2B5EF4-FFF2-40B4-BE49-F238E27FC236}">
                    <a16:creationId xmlns:a16="http://schemas.microsoft.com/office/drawing/2014/main" id="{FB649DCD-2988-4B61-ACEA-49A02422A6FB}"/>
                  </a:ext>
                </a:extLst>
              </p:cNvPr>
              <p:cNvSpPr/>
              <p:nvPr/>
            </p:nvSpPr>
            <p:spPr>
              <a:xfrm>
                <a:off x="4754880" y="271272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700">
                    <a:effectLst/>
                    <a:latin typeface="Arial" panose="020B0604020202020204" pitchFamily="34" charset="0"/>
                    <a:ea typeface="Arial" panose="020B0604020202020204" pitchFamily="34" charset="0"/>
                  </a:rPr>
                  <a:t>Falta de consciencia individual ante el problema</a:t>
                </a:r>
                <a:endParaRPr lang="es-CO" sz="1100">
                  <a:effectLst/>
                  <a:latin typeface="Arial" panose="020B0604020202020204" pitchFamily="34" charset="0"/>
                  <a:ea typeface="Arial" panose="020B0604020202020204" pitchFamily="34" charset="0"/>
                </a:endParaRPr>
              </a:p>
            </p:txBody>
          </p:sp>
          <p:cxnSp>
            <p:nvCxnSpPr>
              <p:cNvPr id="38" name="Conector recto 37">
                <a:extLst>
                  <a:ext uri="{FF2B5EF4-FFF2-40B4-BE49-F238E27FC236}">
                    <a16:creationId xmlns:a16="http://schemas.microsoft.com/office/drawing/2014/main" id="{B060784F-F46A-44D5-8B66-ACFDFBA5AE3E}"/>
                  </a:ext>
                </a:extLst>
              </p:cNvPr>
              <p:cNvCxnSpPr/>
              <p:nvPr/>
            </p:nvCxnSpPr>
            <p:spPr>
              <a:xfrm flipV="1">
                <a:off x="4682490" y="3497580"/>
                <a:ext cx="3810" cy="144780"/>
              </a:xfrm>
              <a:prstGeom prst="line">
                <a:avLst/>
              </a:prstGeom>
            </p:spPr>
            <p:style>
              <a:lnRef idx="2">
                <a:schemeClr val="dk1"/>
              </a:lnRef>
              <a:fillRef idx="0">
                <a:schemeClr val="dk1"/>
              </a:fillRef>
              <a:effectRef idx="1">
                <a:schemeClr val="dk1"/>
              </a:effectRef>
              <a:fontRef idx="minor">
                <a:schemeClr val="tx1"/>
              </a:fontRef>
            </p:style>
          </p:cxnSp>
          <p:cxnSp>
            <p:nvCxnSpPr>
              <p:cNvPr id="39" name="Conector recto 38">
                <a:extLst>
                  <a:ext uri="{FF2B5EF4-FFF2-40B4-BE49-F238E27FC236}">
                    <a16:creationId xmlns:a16="http://schemas.microsoft.com/office/drawing/2014/main" id="{7C057273-8D0D-4AF7-9EE1-7452D4A3F017}"/>
                  </a:ext>
                </a:extLst>
              </p:cNvPr>
              <p:cNvCxnSpPr/>
              <p:nvPr/>
            </p:nvCxnSpPr>
            <p:spPr>
              <a:xfrm flipV="1">
                <a:off x="4206240" y="3489960"/>
                <a:ext cx="495300" cy="0"/>
              </a:xfrm>
              <a:prstGeom prst="line">
                <a:avLst/>
              </a:prstGeom>
            </p:spPr>
            <p:style>
              <a:lnRef idx="2">
                <a:schemeClr val="dk1"/>
              </a:lnRef>
              <a:fillRef idx="0">
                <a:schemeClr val="dk1"/>
              </a:fillRef>
              <a:effectRef idx="1">
                <a:schemeClr val="dk1"/>
              </a:effectRef>
              <a:fontRef idx="minor">
                <a:schemeClr val="tx1"/>
              </a:fontRef>
            </p:style>
          </p:cxnSp>
          <p:cxnSp>
            <p:nvCxnSpPr>
              <p:cNvPr id="40" name="Conector recto 39">
                <a:extLst>
                  <a:ext uri="{FF2B5EF4-FFF2-40B4-BE49-F238E27FC236}">
                    <a16:creationId xmlns:a16="http://schemas.microsoft.com/office/drawing/2014/main" id="{6394DF6C-EEC1-4FE0-AEFD-4D2CE7457A82}"/>
                  </a:ext>
                </a:extLst>
              </p:cNvPr>
              <p:cNvCxnSpPr/>
              <p:nvPr/>
            </p:nvCxnSpPr>
            <p:spPr>
              <a:xfrm flipV="1">
                <a:off x="4678680" y="3489960"/>
                <a:ext cx="495300" cy="0"/>
              </a:xfrm>
              <a:prstGeom prst="line">
                <a:avLst/>
              </a:prstGeom>
            </p:spPr>
            <p:style>
              <a:lnRef idx="2">
                <a:schemeClr val="dk1"/>
              </a:lnRef>
              <a:fillRef idx="0">
                <a:schemeClr val="dk1"/>
              </a:fillRef>
              <a:effectRef idx="1">
                <a:schemeClr val="dk1"/>
              </a:effectRef>
              <a:fontRef idx="minor">
                <a:schemeClr val="tx1"/>
              </a:fontRef>
            </p:style>
          </p:cxnSp>
          <p:cxnSp>
            <p:nvCxnSpPr>
              <p:cNvPr id="41" name="Conector recto 40">
                <a:extLst>
                  <a:ext uri="{FF2B5EF4-FFF2-40B4-BE49-F238E27FC236}">
                    <a16:creationId xmlns:a16="http://schemas.microsoft.com/office/drawing/2014/main" id="{8B23CA47-42EC-471D-8276-EB843DB2BA18}"/>
                  </a:ext>
                </a:extLst>
              </p:cNvPr>
              <p:cNvCxnSpPr/>
              <p:nvPr/>
            </p:nvCxnSpPr>
            <p:spPr>
              <a:xfrm flipV="1">
                <a:off x="4202430" y="3345180"/>
                <a:ext cx="3810" cy="144780"/>
              </a:xfrm>
              <a:prstGeom prst="line">
                <a:avLst/>
              </a:prstGeom>
            </p:spPr>
            <p:style>
              <a:lnRef idx="2">
                <a:schemeClr val="dk1"/>
              </a:lnRef>
              <a:fillRef idx="0">
                <a:schemeClr val="dk1"/>
              </a:fillRef>
              <a:effectRef idx="1">
                <a:schemeClr val="dk1"/>
              </a:effectRef>
              <a:fontRef idx="minor">
                <a:schemeClr val="tx1"/>
              </a:fontRef>
            </p:style>
          </p:cxnSp>
          <p:cxnSp>
            <p:nvCxnSpPr>
              <p:cNvPr id="42" name="Conector recto 41">
                <a:extLst>
                  <a:ext uri="{FF2B5EF4-FFF2-40B4-BE49-F238E27FC236}">
                    <a16:creationId xmlns:a16="http://schemas.microsoft.com/office/drawing/2014/main" id="{B9C65D13-EA5C-42B2-BF96-205C4FBC3A61}"/>
                  </a:ext>
                </a:extLst>
              </p:cNvPr>
              <p:cNvCxnSpPr/>
              <p:nvPr/>
            </p:nvCxnSpPr>
            <p:spPr>
              <a:xfrm flipV="1">
                <a:off x="5162550" y="3345180"/>
                <a:ext cx="3810" cy="144780"/>
              </a:xfrm>
              <a:prstGeom prst="line">
                <a:avLst/>
              </a:prstGeom>
            </p:spPr>
            <p:style>
              <a:lnRef idx="2">
                <a:schemeClr val="dk1"/>
              </a:lnRef>
              <a:fillRef idx="0">
                <a:schemeClr val="dk1"/>
              </a:fillRef>
              <a:effectRef idx="1">
                <a:schemeClr val="dk1"/>
              </a:effectRef>
              <a:fontRef idx="minor">
                <a:schemeClr val="tx1"/>
              </a:fontRef>
            </p:style>
          </p:cxnSp>
          <p:sp>
            <p:nvSpPr>
              <p:cNvPr id="43" name="Rectángulo 42">
                <a:extLst>
                  <a:ext uri="{FF2B5EF4-FFF2-40B4-BE49-F238E27FC236}">
                    <a16:creationId xmlns:a16="http://schemas.microsoft.com/office/drawing/2014/main" id="{DAB180B2-CDDE-413B-B112-7DCFAF6AB5CC}"/>
                  </a:ext>
                </a:extLst>
              </p:cNvPr>
              <p:cNvSpPr/>
              <p:nvPr/>
            </p:nvSpPr>
            <p:spPr>
              <a:xfrm>
                <a:off x="3649980" y="378714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700">
                    <a:effectLst/>
                    <a:latin typeface="Arial" panose="020B0604020202020204" pitchFamily="34" charset="0"/>
                    <a:ea typeface="Arial" panose="020B0604020202020204" pitchFamily="34" charset="0"/>
                  </a:rPr>
                  <a:t>Minimización de la importancia del problema</a:t>
                </a:r>
                <a:endParaRPr lang="es-CO" sz="1100">
                  <a:effectLst/>
                  <a:latin typeface="Arial" panose="020B0604020202020204" pitchFamily="34" charset="0"/>
                  <a:ea typeface="Arial" panose="020B0604020202020204" pitchFamily="34" charset="0"/>
                </a:endParaRPr>
              </a:p>
            </p:txBody>
          </p:sp>
          <p:sp>
            <p:nvSpPr>
              <p:cNvPr id="44" name="Rectángulo 43">
                <a:extLst>
                  <a:ext uri="{FF2B5EF4-FFF2-40B4-BE49-F238E27FC236}">
                    <a16:creationId xmlns:a16="http://schemas.microsoft.com/office/drawing/2014/main" id="{05D1C01B-5AD5-43AE-8C09-B785392188AD}"/>
                  </a:ext>
                </a:extLst>
              </p:cNvPr>
              <p:cNvSpPr/>
              <p:nvPr/>
            </p:nvSpPr>
            <p:spPr>
              <a:xfrm>
                <a:off x="4884420" y="378714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900">
                    <a:effectLst/>
                    <a:latin typeface="Arial" panose="020B0604020202020204" pitchFamily="34" charset="0"/>
                    <a:ea typeface="Arial" panose="020B0604020202020204" pitchFamily="34" charset="0"/>
                  </a:rPr>
                  <a:t>Escepticismo </a:t>
                </a:r>
                <a:endParaRPr lang="es-CO" sz="1100">
                  <a:effectLst/>
                  <a:latin typeface="Arial" panose="020B0604020202020204" pitchFamily="34" charset="0"/>
                  <a:ea typeface="Arial" panose="020B0604020202020204" pitchFamily="34" charset="0"/>
                </a:endParaRPr>
              </a:p>
            </p:txBody>
          </p:sp>
          <p:cxnSp>
            <p:nvCxnSpPr>
              <p:cNvPr id="45" name="Conector recto 44">
                <a:extLst>
                  <a:ext uri="{FF2B5EF4-FFF2-40B4-BE49-F238E27FC236}">
                    <a16:creationId xmlns:a16="http://schemas.microsoft.com/office/drawing/2014/main" id="{DC2BB2B1-89C2-43A2-8818-F7641C61AB33}"/>
                  </a:ext>
                </a:extLst>
              </p:cNvPr>
              <p:cNvCxnSpPr/>
              <p:nvPr/>
            </p:nvCxnSpPr>
            <p:spPr>
              <a:xfrm flipV="1">
                <a:off x="4198620" y="3642360"/>
                <a:ext cx="495300" cy="0"/>
              </a:xfrm>
              <a:prstGeom prst="line">
                <a:avLst/>
              </a:prstGeom>
            </p:spPr>
            <p:style>
              <a:lnRef idx="2">
                <a:schemeClr val="dk1"/>
              </a:lnRef>
              <a:fillRef idx="0">
                <a:schemeClr val="dk1"/>
              </a:fillRef>
              <a:effectRef idx="1">
                <a:schemeClr val="dk1"/>
              </a:effectRef>
              <a:fontRef idx="minor">
                <a:schemeClr val="tx1"/>
              </a:fontRef>
            </p:style>
          </p:cxnSp>
          <p:cxnSp>
            <p:nvCxnSpPr>
              <p:cNvPr id="46" name="Conector recto 45">
                <a:extLst>
                  <a:ext uri="{FF2B5EF4-FFF2-40B4-BE49-F238E27FC236}">
                    <a16:creationId xmlns:a16="http://schemas.microsoft.com/office/drawing/2014/main" id="{E5A9451A-5DD8-4CAE-9932-5BA778E88B99}"/>
                  </a:ext>
                </a:extLst>
              </p:cNvPr>
              <p:cNvCxnSpPr/>
              <p:nvPr/>
            </p:nvCxnSpPr>
            <p:spPr>
              <a:xfrm flipV="1">
                <a:off x="4686300" y="3642360"/>
                <a:ext cx="495300" cy="0"/>
              </a:xfrm>
              <a:prstGeom prst="line">
                <a:avLst/>
              </a:prstGeom>
            </p:spPr>
            <p:style>
              <a:lnRef idx="2">
                <a:schemeClr val="dk1"/>
              </a:lnRef>
              <a:fillRef idx="0">
                <a:schemeClr val="dk1"/>
              </a:fillRef>
              <a:effectRef idx="1">
                <a:schemeClr val="dk1"/>
              </a:effectRef>
              <a:fontRef idx="minor">
                <a:schemeClr val="tx1"/>
              </a:fontRef>
            </p:style>
          </p:cxnSp>
          <p:cxnSp>
            <p:nvCxnSpPr>
              <p:cNvPr id="47" name="Conector recto 46">
                <a:extLst>
                  <a:ext uri="{FF2B5EF4-FFF2-40B4-BE49-F238E27FC236}">
                    <a16:creationId xmlns:a16="http://schemas.microsoft.com/office/drawing/2014/main" id="{A5D2C172-A2E3-40B0-B1D6-3683E231A9E2}"/>
                  </a:ext>
                </a:extLst>
              </p:cNvPr>
              <p:cNvCxnSpPr/>
              <p:nvPr/>
            </p:nvCxnSpPr>
            <p:spPr>
              <a:xfrm flipV="1">
                <a:off x="4194810" y="3627120"/>
                <a:ext cx="3810" cy="144780"/>
              </a:xfrm>
              <a:prstGeom prst="line">
                <a:avLst/>
              </a:prstGeom>
            </p:spPr>
            <p:style>
              <a:lnRef idx="2">
                <a:schemeClr val="dk1"/>
              </a:lnRef>
              <a:fillRef idx="0">
                <a:schemeClr val="dk1"/>
              </a:fillRef>
              <a:effectRef idx="1">
                <a:schemeClr val="dk1"/>
              </a:effectRef>
              <a:fontRef idx="minor">
                <a:schemeClr val="tx1"/>
              </a:fontRef>
            </p:style>
          </p:cxnSp>
          <p:cxnSp>
            <p:nvCxnSpPr>
              <p:cNvPr id="48" name="Conector recto 47">
                <a:extLst>
                  <a:ext uri="{FF2B5EF4-FFF2-40B4-BE49-F238E27FC236}">
                    <a16:creationId xmlns:a16="http://schemas.microsoft.com/office/drawing/2014/main" id="{F7DD6F22-055F-45D1-AF91-46BA13011D68}"/>
                  </a:ext>
                </a:extLst>
              </p:cNvPr>
              <p:cNvCxnSpPr/>
              <p:nvPr/>
            </p:nvCxnSpPr>
            <p:spPr>
              <a:xfrm flipV="1">
                <a:off x="5162550" y="3627120"/>
                <a:ext cx="3810" cy="144780"/>
              </a:xfrm>
              <a:prstGeom prst="line">
                <a:avLst/>
              </a:prstGeom>
            </p:spPr>
            <p:style>
              <a:lnRef idx="2">
                <a:schemeClr val="dk1"/>
              </a:lnRef>
              <a:fillRef idx="0">
                <a:schemeClr val="dk1"/>
              </a:fillRef>
              <a:effectRef idx="1">
                <a:schemeClr val="dk1"/>
              </a:effectRef>
              <a:fontRef idx="minor">
                <a:schemeClr val="tx1"/>
              </a:fontRef>
            </p:style>
          </p:cxnSp>
          <p:cxnSp>
            <p:nvCxnSpPr>
              <p:cNvPr id="49" name="Conector recto 48">
                <a:extLst>
                  <a:ext uri="{FF2B5EF4-FFF2-40B4-BE49-F238E27FC236}">
                    <a16:creationId xmlns:a16="http://schemas.microsoft.com/office/drawing/2014/main" id="{8587F1EB-D40E-46A3-99AB-A8A98F4EF20B}"/>
                  </a:ext>
                </a:extLst>
              </p:cNvPr>
              <p:cNvCxnSpPr/>
              <p:nvPr/>
            </p:nvCxnSpPr>
            <p:spPr>
              <a:xfrm flipV="1">
                <a:off x="2678430" y="1524000"/>
                <a:ext cx="3810" cy="144780"/>
              </a:xfrm>
              <a:prstGeom prst="line">
                <a:avLst/>
              </a:prstGeom>
            </p:spPr>
            <p:style>
              <a:lnRef idx="2">
                <a:schemeClr val="dk1"/>
              </a:lnRef>
              <a:fillRef idx="0">
                <a:schemeClr val="dk1"/>
              </a:fillRef>
              <a:effectRef idx="1">
                <a:schemeClr val="dk1"/>
              </a:effectRef>
              <a:fontRef idx="minor">
                <a:schemeClr val="tx1"/>
              </a:fontRef>
            </p:style>
          </p:cxnSp>
          <p:cxnSp>
            <p:nvCxnSpPr>
              <p:cNvPr id="50" name="Conector recto 49">
                <a:extLst>
                  <a:ext uri="{FF2B5EF4-FFF2-40B4-BE49-F238E27FC236}">
                    <a16:creationId xmlns:a16="http://schemas.microsoft.com/office/drawing/2014/main" id="{6BBB0BF0-D0DE-4E68-951C-9B5817E89279}"/>
                  </a:ext>
                </a:extLst>
              </p:cNvPr>
              <p:cNvCxnSpPr/>
              <p:nvPr/>
            </p:nvCxnSpPr>
            <p:spPr>
              <a:xfrm>
                <a:off x="1943100" y="5585460"/>
                <a:ext cx="2758440" cy="0"/>
              </a:xfrm>
              <a:prstGeom prst="line">
                <a:avLst/>
              </a:prstGeom>
            </p:spPr>
            <p:style>
              <a:lnRef idx="2">
                <a:schemeClr val="dk1"/>
              </a:lnRef>
              <a:fillRef idx="0">
                <a:schemeClr val="dk1"/>
              </a:fillRef>
              <a:effectRef idx="1">
                <a:schemeClr val="dk1"/>
              </a:effectRef>
              <a:fontRef idx="minor">
                <a:schemeClr val="tx1"/>
              </a:fontRef>
            </p:style>
          </p:cxnSp>
          <p:grpSp>
            <p:nvGrpSpPr>
              <p:cNvPr id="51" name="Grupo 50">
                <a:extLst>
                  <a:ext uri="{FF2B5EF4-FFF2-40B4-BE49-F238E27FC236}">
                    <a16:creationId xmlns:a16="http://schemas.microsoft.com/office/drawing/2014/main" id="{0BDC69FE-AEC5-4963-BEAD-0A54811CAF56}"/>
                  </a:ext>
                </a:extLst>
              </p:cNvPr>
              <p:cNvGrpSpPr/>
              <p:nvPr/>
            </p:nvGrpSpPr>
            <p:grpSpPr>
              <a:xfrm>
                <a:off x="4210050" y="4389120"/>
                <a:ext cx="971550" cy="144780"/>
                <a:chOff x="0" y="0"/>
                <a:chExt cx="971550" cy="144780"/>
              </a:xfrm>
            </p:grpSpPr>
            <p:cxnSp>
              <p:nvCxnSpPr>
                <p:cNvPr id="61" name="Conector recto 60">
                  <a:extLst>
                    <a:ext uri="{FF2B5EF4-FFF2-40B4-BE49-F238E27FC236}">
                      <a16:creationId xmlns:a16="http://schemas.microsoft.com/office/drawing/2014/main" id="{66B1D1C9-3556-4080-A90C-519FE60A5D50}"/>
                    </a:ext>
                  </a:extLst>
                </p:cNvPr>
                <p:cNvCxnSpPr/>
                <p:nvPr/>
              </p:nvCxnSpPr>
              <p:spPr>
                <a:xfrm flipV="1">
                  <a:off x="3810" y="144780"/>
                  <a:ext cx="495300" cy="0"/>
                </a:xfrm>
                <a:prstGeom prst="line">
                  <a:avLst/>
                </a:prstGeom>
              </p:spPr>
              <p:style>
                <a:lnRef idx="2">
                  <a:schemeClr val="dk1"/>
                </a:lnRef>
                <a:fillRef idx="0">
                  <a:schemeClr val="dk1"/>
                </a:fillRef>
                <a:effectRef idx="1">
                  <a:schemeClr val="dk1"/>
                </a:effectRef>
                <a:fontRef idx="minor">
                  <a:schemeClr val="tx1"/>
                </a:fontRef>
              </p:style>
            </p:cxnSp>
            <p:cxnSp>
              <p:nvCxnSpPr>
                <p:cNvPr id="62" name="Conector recto 61">
                  <a:extLst>
                    <a:ext uri="{FF2B5EF4-FFF2-40B4-BE49-F238E27FC236}">
                      <a16:creationId xmlns:a16="http://schemas.microsoft.com/office/drawing/2014/main" id="{0C04D961-EDA5-4F4D-93D6-4744017DEDDE}"/>
                    </a:ext>
                  </a:extLst>
                </p:cNvPr>
                <p:cNvCxnSpPr/>
                <p:nvPr/>
              </p:nvCxnSpPr>
              <p:spPr>
                <a:xfrm flipV="1">
                  <a:off x="476250" y="144780"/>
                  <a:ext cx="495300" cy="0"/>
                </a:xfrm>
                <a:prstGeom prst="line">
                  <a:avLst/>
                </a:prstGeom>
              </p:spPr>
              <p:style>
                <a:lnRef idx="2">
                  <a:schemeClr val="dk1"/>
                </a:lnRef>
                <a:fillRef idx="0">
                  <a:schemeClr val="dk1"/>
                </a:fillRef>
                <a:effectRef idx="1">
                  <a:schemeClr val="dk1"/>
                </a:effectRef>
                <a:fontRef idx="minor">
                  <a:schemeClr val="tx1"/>
                </a:fontRef>
              </p:style>
            </p:cxnSp>
            <p:cxnSp>
              <p:nvCxnSpPr>
                <p:cNvPr id="63" name="Conector recto 62">
                  <a:extLst>
                    <a:ext uri="{FF2B5EF4-FFF2-40B4-BE49-F238E27FC236}">
                      <a16:creationId xmlns:a16="http://schemas.microsoft.com/office/drawing/2014/main" id="{371386CE-0626-41CD-99AC-62CA6CD64019}"/>
                    </a:ext>
                  </a:extLst>
                </p:cNvPr>
                <p:cNvCxnSpPr/>
                <p:nvPr/>
              </p:nvCxnSpPr>
              <p:spPr>
                <a:xfrm flipV="1">
                  <a:off x="0" y="0"/>
                  <a:ext cx="3810" cy="144780"/>
                </a:xfrm>
                <a:prstGeom prst="line">
                  <a:avLst/>
                </a:prstGeom>
              </p:spPr>
              <p:style>
                <a:lnRef idx="2">
                  <a:schemeClr val="dk1"/>
                </a:lnRef>
                <a:fillRef idx="0">
                  <a:schemeClr val="dk1"/>
                </a:fillRef>
                <a:effectRef idx="1">
                  <a:schemeClr val="dk1"/>
                </a:effectRef>
                <a:fontRef idx="minor">
                  <a:schemeClr val="tx1"/>
                </a:fontRef>
              </p:style>
            </p:cxnSp>
            <p:cxnSp>
              <p:nvCxnSpPr>
                <p:cNvPr id="64" name="Conector recto 63">
                  <a:extLst>
                    <a:ext uri="{FF2B5EF4-FFF2-40B4-BE49-F238E27FC236}">
                      <a16:creationId xmlns:a16="http://schemas.microsoft.com/office/drawing/2014/main" id="{70206666-C04A-4FB1-90D1-B5CD0F418F76}"/>
                    </a:ext>
                  </a:extLst>
                </p:cNvPr>
                <p:cNvCxnSpPr/>
                <p:nvPr/>
              </p:nvCxnSpPr>
              <p:spPr>
                <a:xfrm flipV="1">
                  <a:off x="960120" y="0"/>
                  <a:ext cx="3810" cy="144780"/>
                </a:xfrm>
                <a:prstGeom prst="line">
                  <a:avLst/>
                </a:prstGeom>
              </p:spPr>
              <p:style>
                <a:lnRef idx="2">
                  <a:schemeClr val="dk1"/>
                </a:lnRef>
                <a:fillRef idx="0">
                  <a:schemeClr val="dk1"/>
                </a:fillRef>
                <a:effectRef idx="1">
                  <a:schemeClr val="dk1"/>
                </a:effectRef>
                <a:fontRef idx="minor">
                  <a:schemeClr val="tx1"/>
                </a:fontRef>
              </p:style>
            </p:cxnSp>
          </p:grpSp>
          <p:cxnSp>
            <p:nvCxnSpPr>
              <p:cNvPr id="52" name="Conector recto 51">
                <a:extLst>
                  <a:ext uri="{FF2B5EF4-FFF2-40B4-BE49-F238E27FC236}">
                    <a16:creationId xmlns:a16="http://schemas.microsoft.com/office/drawing/2014/main" id="{5C260E9E-34AE-494C-B94D-0C6C04FEDFF8}"/>
                  </a:ext>
                </a:extLst>
              </p:cNvPr>
              <p:cNvCxnSpPr/>
              <p:nvPr/>
            </p:nvCxnSpPr>
            <p:spPr>
              <a:xfrm flipV="1">
                <a:off x="4697730" y="4526280"/>
                <a:ext cx="3810" cy="144780"/>
              </a:xfrm>
              <a:prstGeom prst="line">
                <a:avLst/>
              </a:prstGeom>
            </p:spPr>
            <p:style>
              <a:lnRef idx="2">
                <a:schemeClr val="dk1"/>
              </a:lnRef>
              <a:fillRef idx="0">
                <a:schemeClr val="dk1"/>
              </a:fillRef>
              <a:effectRef idx="1">
                <a:schemeClr val="dk1"/>
              </a:effectRef>
              <a:fontRef idx="minor">
                <a:schemeClr val="tx1"/>
              </a:fontRef>
            </p:style>
          </p:cxnSp>
          <p:sp>
            <p:nvSpPr>
              <p:cNvPr id="53" name="Rectángulo 52">
                <a:extLst>
                  <a:ext uri="{FF2B5EF4-FFF2-40B4-BE49-F238E27FC236}">
                    <a16:creationId xmlns:a16="http://schemas.microsoft.com/office/drawing/2014/main" id="{DB866D81-EBBC-46B4-90CB-F76AE0E2451A}"/>
                  </a:ext>
                </a:extLst>
              </p:cNvPr>
              <p:cNvSpPr/>
              <p:nvPr/>
            </p:nvSpPr>
            <p:spPr>
              <a:xfrm>
                <a:off x="4168140" y="467868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Desinformación</a:t>
                </a:r>
                <a:endParaRPr lang="es-CO" sz="1100">
                  <a:effectLst/>
                  <a:latin typeface="Arial" panose="020B0604020202020204" pitchFamily="34" charset="0"/>
                  <a:ea typeface="Arial" panose="020B0604020202020204" pitchFamily="34" charset="0"/>
                </a:endParaRPr>
              </a:p>
            </p:txBody>
          </p:sp>
          <p:sp>
            <p:nvSpPr>
              <p:cNvPr id="54" name="Rectángulo 53">
                <a:extLst>
                  <a:ext uri="{FF2B5EF4-FFF2-40B4-BE49-F238E27FC236}">
                    <a16:creationId xmlns:a16="http://schemas.microsoft.com/office/drawing/2014/main" id="{5089DF32-D56B-40A7-9878-D2AD644D5188}"/>
                  </a:ext>
                </a:extLst>
              </p:cNvPr>
              <p:cNvSpPr/>
              <p:nvPr/>
            </p:nvSpPr>
            <p:spPr>
              <a:xfrm>
                <a:off x="2796540" y="576834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Vapor de agua</a:t>
                </a:r>
                <a:endParaRPr lang="es-CO" sz="1100">
                  <a:effectLst/>
                  <a:latin typeface="Arial" panose="020B0604020202020204" pitchFamily="34" charset="0"/>
                  <a:ea typeface="Arial" panose="020B0604020202020204" pitchFamily="34" charset="0"/>
                </a:endParaRPr>
              </a:p>
            </p:txBody>
          </p:sp>
          <p:cxnSp>
            <p:nvCxnSpPr>
              <p:cNvPr id="55" name="Conector recto 54">
                <a:extLst>
                  <a:ext uri="{FF2B5EF4-FFF2-40B4-BE49-F238E27FC236}">
                    <a16:creationId xmlns:a16="http://schemas.microsoft.com/office/drawing/2014/main" id="{5AF0EE8E-D48B-4CF3-A258-8E7ACA3A4DAD}"/>
                  </a:ext>
                </a:extLst>
              </p:cNvPr>
              <p:cNvCxnSpPr/>
              <p:nvPr/>
            </p:nvCxnSpPr>
            <p:spPr>
              <a:xfrm flipV="1">
                <a:off x="3326130" y="5593080"/>
                <a:ext cx="0" cy="160020"/>
              </a:xfrm>
              <a:prstGeom prst="line">
                <a:avLst/>
              </a:prstGeom>
            </p:spPr>
            <p:style>
              <a:lnRef idx="2">
                <a:schemeClr val="dk1"/>
              </a:lnRef>
              <a:fillRef idx="0">
                <a:schemeClr val="dk1"/>
              </a:fillRef>
              <a:effectRef idx="1">
                <a:schemeClr val="dk1"/>
              </a:effectRef>
              <a:fontRef idx="minor">
                <a:schemeClr val="tx1"/>
              </a:fontRef>
            </p:style>
          </p:cxnSp>
          <p:sp>
            <p:nvSpPr>
              <p:cNvPr id="56" name="Rectángulo 55">
                <a:extLst>
                  <a:ext uri="{FF2B5EF4-FFF2-40B4-BE49-F238E27FC236}">
                    <a16:creationId xmlns:a16="http://schemas.microsoft.com/office/drawing/2014/main" id="{A4FBAB9F-4778-4FD8-BC81-4D6BA3DB02E0}"/>
                  </a:ext>
                </a:extLst>
              </p:cNvPr>
              <p:cNvSpPr/>
              <p:nvPr/>
            </p:nvSpPr>
            <p:spPr>
              <a:xfrm>
                <a:off x="0" y="5760720"/>
                <a:ext cx="1093470"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Metano</a:t>
                </a:r>
                <a:endParaRPr lang="es-CO" sz="1100">
                  <a:effectLst/>
                  <a:latin typeface="Arial" panose="020B0604020202020204" pitchFamily="34" charset="0"/>
                  <a:ea typeface="Arial" panose="020B0604020202020204" pitchFamily="34" charset="0"/>
                </a:endParaRPr>
              </a:p>
            </p:txBody>
          </p:sp>
          <p:cxnSp>
            <p:nvCxnSpPr>
              <p:cNvPr id="57" name="Conector recto 56">
                <a:extLst>
                  <a:ext uri="{FF2B5EF4-FFF2-40B4-BE49-F238E27FC236}">
                    <a16:creationId xmlns:a16="http://schemas.microsoft.com/office/drawing/2014/main" id="{B43A73B5-F29F-49F2-97F4-59FF0C21A5BB}"/>
                  </a:ext>
                </a:extLst>
              </p:cNvPr>
              <p:cNvCxnSpPr/>
              <p:nvPr/>
            </p:nvCxnSpPr>
            <p:spPr>
              <a:xfrm>
                <a:off x="579120" y="5577840"/>
                <a:ext cx="1371600" cy="7620"/>
              </a:xfrm>
              <a:prstGeom prst="line">
                <a:avLst/>
              </a:prstGeom>
            </p:spPr>
            <p:style>
              <a:lnRef idx="2">
                <a:schemeClr val="dk1"/>
              </a:lnRef>
              <a:fillRef idx="0">
                <a:schemeClr val="dk1"/>
              </a:fillRef>
              <a:effectRef idx="1">
                <a:schemeClr val="dk1"/>
              </a:effectRef>
              <a:fontRef idx="minor">
                <a:schemeClr val="tx1"/>
              </a:fontRef>
            </p:style>
          </p:cxnSp>
          <p:cxnSp>
            <p:nvCxnSpPr>
              <p:cNvPr id="58" name="Conector recto 57">
                <a:extLst>
                  <a:ext uri="{FF2B5EF4-FFF2-40B4-BE49-F238E27FC236}">
                    <a16:creationId xmlns:a16="http://schemas.microsoft.com/office/drawing/2014/main" id="{D3338C64-3615-4960-80AD-455CF8FEBB08}"/>
                  </a:ext>
                </a:extLst>
              </p:cNvPr>
              <p:cNvCxnSpPr/>
              <p:nvPr/>
            </p:nvCxnSpPr>
            <p:spPr>
              <a:xfrm flipV="1">
                <a:off x="590550" y="5585460"/>
                <a:ext cx="0" cy="160020"/>
              </a:xfrm>
              <a:prstGeom prst="line">
                <a:avLst/>
              </a:prstGeom>
            </p:spPr>
            <p:style>
              <a:lnRef idx="2">
                <a:schemeClr val="dk1"/>
              </a:lnRef>
              <a:fillRef idx="0">
                <a:schemeClr val="dk1"/>
              </a:fillRef>
              <a:effectRef idx="1">
                <a:schemeClr val="dk1"/>
              </a:effectRef>
              <a:fontRef idx="minor">
                <a:schemeClr val="tx1"/>
              </a:fontRef>
            </p:style>
          </p:cxnSp>
          <p:sp>
            <p:nvSpPr>
              <p:cNvPr id="59" name="Rectángulo 58">
                <a:extLst>
                  <a:ext uri="{FF2B5EF4-FFF2-40B4-BE49-F238E27FC236}">
                    <a16:creationId xmlns:a16="http://schemas.microsoft.com/office/drawing/2014/main" id="{0E0C0768-6CAE-4AFA-9D96-78EDE519D35F}"/>
                  </a:ext>
                </a:extLst>
              </p:cNvPr>
              <p:cNvSpPr/>
              <p:nvPr/>
            </p:nvSpPr>
            <p:spPr>
              <a:xfrm>
                <a:off x="4206240" y="5745199"/>
                <a:ext cx="1155564" cy="590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Clorofluorocarbonos</a:t>
                </a:r>
                <a:endParaRPr lang="es-CO" sz="1100">
                  <a:effectLst/>
                  <a:latin typeface="Arial" panose="020B0604020202020204" pitchFamily="34" charset="0"/>
                  <a:ea typeface="Arial" panose="020B0604020202020204" pitchFamily="34" charset="0"/>
                </a:endParaRPr>
              </a:p>
            </p:txBody>
          </p:sp>
          <p:cxnSp>
            <p:nvCxnSpPr>
              <p:cNvPr id="60" name="Conector recto 59">
                <a:extLst>
                  <a:ext uri="{FF2B5EF4-FFF2-40B4-BE49-F238E27FC236}">
                    <a16:creationId xmlns:a16="http://schemas.microsoft.com/office/drawing/2014/main" id="{465B1245-3993-42A0-A2A1-2C6008FF3933}"/>
                  </a:ext>
                </a:extLst>
              </p:cNvPr>
              <p:cNvCxnSpPr/>
              <p:nvPr/>
            </p:nvCxnSpPr>
            <p:spPr>
              <a:xfrm flipV="1">
                <a:off x="4705350" y="5570220"/>
                <a:ext cx="0" cy="160020"/>
              </a:xfrm>
              <a:prstGeom prst="line">
                <a:avLst/>
              </a:prstGeom>
            </p:spPr>
            <p:style>
              <a:lnRef idx="2">
                <a:schemeClr val="dk1"/>
              </a:lnRef>
              <a:fillRef idx="0">
                <a:schemeClr val="dk1"/>
              </a:fillRef>
              <a:effectRef idx="1">
                <a:schemeClr val="dk1"/>
              </a:effectRef>
              <a:fontRef idx="minor">
                <a:schemeClr val="tx1"/>
              </a:fontRef>
            </p:style>
          </p:cxnSp>
        </p:grpSp>
        <p:cxnSp>
          <p:nvCxnSpPr>
            <p:cNvPr id="14" name="Conector recto 13">
              <a:extLst>
                <a:ext uri="{FF2B5EF4-FFF2-40B4-BE49-F238E27FC236}">
                  <a16:creationId xmlns:a16="http://schemas.microsoft.com/office/drawing/2014/main" id="{35987982-C779-46FC-96D2-C4CCC561B437}"/>
                </a:ext>
              </a:extLst>
            </p:cNvPr>
            <p:cNvCxnSpPr/>
            <p:nvPr/>
          </p:nvCxnSpPr>
          <p:spPr>
            <a:xfrm flipV="1">
              <a:off x="1952451" y="4402282"/>
              <a:ext cx="0" cy="110798"/>
            </a:xfrm>
            <a:prstGeom prst="line">
              <a:avLst/>
            </a:prstGeom>
          </p:spPr>
          <p:style>
            <a:lnRef idx="2">
              <a:schemeClr val="dk1"/>
            </a:lnRef>
            <a:fillRef idx="0">
              <a:schemeClr val="dk1"/>
            </a:fillRef>
            <a:effectRef idx="1">
              <a:schemeClr val="dk1"/>
            </a:effectRef>
            <a:fontRef idx="minor">
              <a:schemeClr val="tx1"/>
            </a:fontRef>
          </p:style>
        </p:cxnSp>
        <p:sp>
          <p:nvSpPr>
            <p:cNvPr id="15" name="Rectángulo 14">
              <a:extLst>
                <a:ext uri="{FF2B5EF4-FFF2-40B4-BE49-F238E27FC236}">
                  <a16:creationId xmlns:a16="http://schemas.microsoft.com/office/drawing/2014/main" id="{ED2FBD29-1118-4545-8737-F0E4793B42BF}"/>
                </a:ext>
              </a:extLst>
            </p:cNvPr>
            <p:cNvSpPr/>
            <p:nvPr/>
          </p:nvSpPr>
          <p:spPr>
            <a:xfrm>
              <a:off x="1396538" y="4521786"/>
              <a:ext cx="1105318" cy="65922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Deforestación, cambios en las tierras, quema de combustibles fósiles.</a:t>
              </a:r>
              <a:endParaRPr lang="es-CO" sz="1100">
                <a:effectLst/>
                <a:latin typeface="Arial" panose="020B0604020202020204" pitchFamily="34" charset="0"/>
                <a:ea typeface="Arial" panose="020B0604020202020204" pitchFamily="34" charset="0"/>
              </a:endParaRPr>
            </a:p>
          </p:txBody>
        </p:sp>
        <p:cxnSp>
          <p:nvCxnSpPr>
            <p:cNvPr id="16" name="Conector recto 15">
              <a:extLst>
                <a:ext uri="{FF2B5EF4-FFF2-40B4-BE49-F238E27FC236}">
                  <a16:creationId xmlns:a16="http://schemas.microsoft.com/office/drawing/2014/main" id="{9BFA8C54-BEA3-4AB8-B32E-5257C89D9FB9}"/>
                </a:ext>
              </a:extLst>
            </p:cNvPr>
            <p:cNvCxnSpPr/>
            <p:nvPr/>
          </p:nvCxnSpPr>
          <p:spPr>
            <a:xfrm flipV="1">
              <a:off x="597477" y="4385657"/>
              <a:ext cx="0" cy="110798"/>
            </a:xfrm>
            <a:prstGeom prst="line">
              <a:avLst/>
            </a:prstGeom>
          </p:spPr>
          <p:style>
            <a:lnRef idx="2">
              <a:schemeClr val="dk1"/>
            </a:lnRef>
            <a:fillRef idx="0">
              <a:schemeClr val="dk1"/>
            </a:fillRef>
            <a:effectRef idx="1">
              <a:schemeClr val="dk1"/>
            </a:effectRef>
            <a:fontRef idx="minor">
              <a:schemeClr val="tx1"/>
            </a:fontRef>
          </p:style>
        </p:cxnSp>
        <p:sp>
          <p:nvSpPr>
            <p:cNvPr id="17" name="Rectángulo 16">
              <a:extLst>
                <a:ext uri="{FF2B5EF4-FFF2-40B4-BE49-F238E27FC236}">
                  <a16:creationId xmlns:a16="http://schemas.microsoft.com/office/drawing/2014/main" id="{B55D8CED-4D11-4C4B-844C-4CC68D1771E8}"/>
                </a:ext>
              </a:extLst>
            </p:cNvPr>
            <p:cNvSpPr/>
            <p:nvPr/>
          </p:nvSpPr>
          <p:spPr>
            <a:xfrm>
              <a:off x="33250" y="4513591"/>
              <a:ext cx="1105318" cy="66780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Depósitos de basura, agricultura y ganadería.</a:t>
              </a:r>
              <a:endParaRPr lang="es-CO" sz="1100">
                <a:effectLst/>
                <a:latin typeface="Arial" panose="020B0604020202020204" pitchFamily="34" charset="0"/>
                <a:ea typeface="Arial" panose="020B0604020202020204" pitchFamily="34" charset="0"/>
              </a:endParaRPr>
            </a:p>
          </p:txBody>
        </p:sp>
      </p:grpSp>
      <p:sp>
        <p:nvSpPr>
          <p:cNvPr id="72" name="Rectángulo 71">
            <a:extLst>
              <a:ext uri="{FF2B5EF4-FFF2-40B4-BE49-F238E27FC236}">
                <a16:creationId xmlns:a16="http://schemas.microsoft.com/office/drawing/2014/main" id="{78DA6AA9-C148-4AA4-A1F5-546303A93897}"/>
              </a:ext>
            </a:extLst>
          </p:cNvPr>
          <p:cNvSpPr/>
          <p:nvPr/>
        </p:nvSpPr>
        <p:spPr>
          <a:xfrm>
            <a:off x="720837" y="3825596"/>
            <a:ext cx="3577419" cy="707886"/>
          </a:xfrm>
          <a:prstGeom prst="rect">
            <a:avLst/>
          </a:prstGeom>
        </p:spPr>
        <p:txBody>
          <a:bodyPr wrap="square">
            <a:spAutoFit/>
          </a:bodyPr>
          <a:lstStyle/>
          <a:p>
            <a:pPr algn="ctr"/>
            <a:r>
              <a:rPr lang="es-ES" sz="2000" b="1" dirty="0">
                <a:latin typeface="Gill Sans MT" panose="020B0502020104020203" pitchFamily="34" charset="0"/>
                <a:cs typeface="Times New Roman" panose="02020603050405020304" pitchFamily="18" charset="0"/>
              </a:rPr>
              <a:t>ARBOL DE PROBLEMAS: CAUSAS</a:t>
            </a:r>
            <a:endParaRPr lang="es-CO" sz="20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1790934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2" name="Rectángulo 71">
            <a:extLst>
              <a:ext uri="{FF2B5EF4-FFF2-40B4-BE49-F238E27FC236}">
                <a16:creationId xmlns:a16="http://schemas.microsoft.com/office/drawing/2014/main" id="{78DA6AA9-C148-4AA4-A1F5-546303A93897}"/>
              </a:ext>
            </a:extLst>
          </p:cNvPr>
          <p:cNvSpPr/>
          <p:nvPr/>
        </p:nvSpPr>
        <p:spPr>
          <a:xfrm>
            <a:off x="720837" y="3825596"/>
            <a:ext cx="3577419" cy="707886"/>
          </a:xfrm>
          <a:prstGeom prst="rect">
            <a:avLst/>
          </a:prstGeom>
        </p:spPr>
        <p:txBody>
          <a:bodyPr wrap="square">
            <a:spAutoFit/>
          </a:bodyPr>
          <a:lstStyle/>
          <a:p>
            <a:pPr algn="ctr"/>
            <a:r>
              <a:rPr lang="es-ES" sz="2000" b="1" dirty="0">
                <a:latin typeface="Gill Sans MT" panose="020B0502020104020203" pitchFamily="34" charset="0"/>
                <a:cs typeface="Times New Roman" panose="02020603050405020304" pitchFamily="18" charset="0"/>
              </a:rPr>
              <a:t>ARBOL DE PROBLEMAS: CONSECUENCIAS</a:t>
            </a:r>
            <a:endParaRPr lang="es-CO" sz="2000" dirty="0">
              <a:latin typeface="Gill Sans MT" panose="020B0502020104020203" pitchFamily="34" charset="0"/>
              <a:cs typeface="Times New Roman" panose="02020603050405020304" pitchFamily="18" charset="0"/>
            </a:endParaRPr>
          </a:p>
        </p:txBody>
      </p:sp>
      <p:grpSp>
        <p:nvGrpSpPr>
          <p:cNvPr id="73" name="Grupo 72">
            <a:extLst>
              <a:ext uri="{FF2B5EF4-FFF2-40B4-BE49-F238E27FC236}">
                <a16:creationId xmlns:a16="http://schemas.microsoft.com/office/drawing/2014/main" id="{2B574056-0936-43FB-8CFE-E8476A4AFD8A}"/>
              </a:ext>
            </a:extLst>
          </p:cNvPr>
          <p:cNvGrpSpPr/>
          <p:nvPr/>
        </p:nvGrpSpPr>
        <p:grpSpPr>
          <a:xfrm>
            <a:off x="4182716" y="2953096"/>
            <a:ext cx="6449820" cy="2799077"/>
            <a:chOff x="0" y="0"/>
            <a:chExt cx="6450112" cy="2799629"/>
          </a:xfrm>
        </p:grpSpPr>
        <p:sp>
          <p:nvSpPr>
            <p:cNvPr id="74" name="Rectángulo 73">
              <a:extLst>
                <a:ext uri="{FF2B5EF4-FFF2-40B4-BE49-F238E27FC236}">
                  <a16:creationId xmlns:a16="http://schemas.microsoft.com/office/drawing/2014/main" id="{A6F216D1-8F76-48E7-B542-030A817C0FC5}"/>
                </a:ext>
              </a:extLst>
            </p:cNvPr>
            <p:cNvSpPr/>
            <p:nvPr/>
          </p:nvSpPr>
          <p:spPr>
            <a:xfrm>
              <a:off x="2543694" y="2310938"/>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Cambio climático</a:t>
              </a:r>
            </a:p>
          </p:txBody>
        </p:sp>
        <p:cxnSp>
          <p:nvCxnSpPr>
            <p:cNvPr id="75" name="Conector recto 74">
              <a:extLst>
                <a:ext uri="{FF2B5EF4-FFF2-40B4-BE49-F238E27FC236}">
                  <a16:creationId xmlns:a16="http://schemas.microsoft.com/office/drawing/2014/main" id="{85868340-EE0D-4558-81CB-8F3557FA55AF}"/>
                </a:ext>
              </a:extLst>
            </p:cNvPr>
            <p:cNvCxnSpPr/>
            <p:nvPr/>
          </p:nvCxnSpPr>
          <p:spPr>
            <a:xfrm flipV="1">
              <a:off x="3099608" y="2083031"/>
              <a:ext cx="3851" cy="208087"/>
            </a:xfrm>
            <a:prstGeom prst="line">
              <a:avLst/>
            </a:prstGeom>
          </p:spPr>
          <p:style>
            <a:lnRef idx="2">
              <a:schemeClr val="dk1"/>
            </a:lnRef>
            <a:fillRef idx="0">
              <a:schemeClr val="dk1"/>
            </a:fillRef>
            <a:effectRef idx="1">
              <a:schemeClr val="dk1"/>
            </a:effectRef>
            <a:fontRef idx="minor">
              <a:schemeClr val="tx1"/>
            </a:fontRef>
          </p:style>
        </p:cxnSp>
        <p:cxnSp>
          <p:nvCxnSpPr>
            <p:cNvPr id="76" name="Conector recto 75">
              <a:extLst>
                <a:ext uri="{FF2B5EF4-FFF2-40B4-BE49-F238E27FC236}">
                  <a16:creationId xmlns:a16="http://schemas.microsoft.com/office/drawing/2014/main" id="{1FB03CF9-A2EE-4A2B-BA5A-E35FB945604B}"/>
                </a:ext>
              </a:extLst>
            </p:cNvPr>
            <p:cNvCxnSpPr/>
            <p:nvPr/>
          </p:nvCxnSpPr>
          <p:spPr>
            <a:xfrm>
              <a:off x="545176" y="2074718"/>
              <a:ext cx="5365172" cy="16279"/>
            </a:xfrm>
            <a:prstGeom prst="line">
              <a:avLst/>
            </a:prstGeom>
          </p:spPr>
          <p:style>
            <a:lnRef idx="2">
              <a:schemeClr val="dk1"/>
            </a:lnRef>
            <a:fillRef idx="0">
              <a:schemeClr val="dk1"/>
            </a:fillRef>
            <a:effectRef idx="1">
              <a:schemeClr val="dk1"/>
            </a:effectRef>
            <a:fontRef idx="minor">
              <a:schemeClr val="tx1"/>
            </a:fontRef>
          </p:style>
        </p:cxnSp>
        <p:grpSp>
          <p:nvGrpSpPr>
            <p:cNvPr id="77" name="Grupo 76">
              <a:extLst>
                <a:ext uri="{FF2B5EF4-FFF2-40B4-BE49-F238E27FC236}">
                  <a16:creationId xmlns:a16="http://schemas.microsoft.com/office/drawing/2014/main" id="{2B347716-1025-40B6-9D9E-5228D81C08A8}"/>
                </a:ext>
              </a:extLst>
            </p:cNvPr>
            <p:cNvGrpSpPr/>
            <p:nvPr/>
          </p:nvGrpSpPr>
          <p:grpSpPr>
            <a:xfrm>
              <a:off x="3798916" y="698268"/>
              <a:ext cx="1105028" cy="1384301"/>
              <a:chOff x="0" y="0"/>
              <a:chExt cx="1105318" cy="1384589"/>
            </a:xfrm>
          </p:grpSpPr>
          <p:cxnSp>
            <p:nvCxnSpPr>
              <p:cNvPr id="93" name="Conector recto 92">
                <a:extLst>
                  <a:ext uri="{FF2B5EF4-FFF2-40B4-BE49-F238E27FC236}">
                    <a16:creationId xmlns:a16="http://schemas.microsoft.com/office/drawing/2014/main" id="{1AB5CAF2-3598-4785-A3A3-177CFF086800}"/>
                  </a:ext>
                </a:extLst>
              </p:cNvPr>
              <p:cNvCxnSpPr/>
              <p:nvPr/>
            </p:nvCxnSpPr>
            <p:spPr>
              <a:xfrm flipV="1">
                <a:off x="555914" y="1176944"/>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94" name="Rectángulo 93">
                <a:extLst>
                  <a:ext uri="{FF2B5EF4-FFF2-40B4-BE49-F238E27FC236}">
                    <a16:creationId xmlns:a16="http://schemas.microsoft.com/office/drawing/2014/main" id="{0BF7ECFB-6CD6-497B-913D-DEB1A10C25D6}"/>
                  </a:ext>
                </a:extLst>
              </p:cNvPr>
              <p:cNvSpPr/>
              <p:nvPr/>
            </p:nvSpPr>
            <p:spPr>
              <a:xfrm>
                <a:off x="0" y="714894"/>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Derretimiento del polo norte</a:t>
                </a:r>
              </a:p>
            </p:txBody>
          </p:sp>
          <p:cxnSp>
            <p:nvCxnSpPr>
              <p:cNvPr id="95" name="Conector recto 94">
                <a:extLst>
                  <a:ext uri="{FF2B5EF4-FFF2-40B4-BE49-F238E27FC236}">
                    <a16:creationId xmlns:a16="http://schemas.microsoft.com/office/drawing/2014/main" id="{B3B798A5-DE2D-4EFB-BDE4-4119ABCBE6B6}"/>
                  </a:ext>
                </a:extLst>
              </p:cNvPr>
              <p:cNvCxnSpPr/>
              <p:nvPr/>
            </p:nvCxnSpPr>
            <p:spPr>
              <a:xfrm flipV="1">
                <a:off x="555914" y="495300"/>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96" name="Rectángulo 95">
                <a:extLst>
                  <a:ext uri="{FF2B5EF4-FFF2-40B4-BE49-F238E27FC236}">
                    <a16:creationId xmlns:a16="http://schemas.microsoft.com/office/drawing/2014/main" id="{245DE296-70F6-4F45-B391-2ADB5789AA3B}"/>
                  </a:ext>
                </a:extLst>
              </p:cNvPr>
              <p:cNvSpPr/>
              <p:nvPr/>
            </p:nvSpPr>
            <p:spPr>
              <a:xfrm>
                <a:off x="0" y="0"/>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Migración de especies</a:t>
                </a:r>
              </a:p>
            </p:txBody>
          </p:sp>
        </p:grpSp>
        <p:grpSp>
          <p:nvGrpSpPr>
            <p:cNvPr id="78" name="Grupo 77">
              <a:extLst>
                <a:ext uri="{FF2B5EF4-FFF2-40B4-BE49-F238E27FC236}">
                  <a16:creationId xmlns:a16="http://schemas.microsoft.com/office/drawing/2014/main" id="{BACCEBF5-4F28-4769-BE3F-2D0C0283F9F6}"/>
                </a:ext>
              </a:extLst>
            </p:cNvPr>
            <p:cNvGrpSpPr/>
            <p:nvPr/>
          </p:nvGrpSpPr>
          <p:grpSpPr>
            <a:xfrm>
              <a:off x="5345084" y="698268"/>
              <a:ext cx="1105028" cy="1384301"/>
              <a:chOff x="0" y="0"/>
              <a:chExt cx="1105318" cy="1384589"/>
            </a:xfrm>
          </p:grpSpPr>
          <p:cxnSp>
            <p:nvCxnSpPr>
              <p:cNvPr id="89" name="Conector recto 88">
                <a:extLst>
                  <a:ext uri="{FF2B5EF4-FFF2-40B4-BE49-F238E27FC236}">
                    <a16:creationId xmlns:a16="http://schemas.microsoft.com/office/drawing/2014/main" id="{5041AEC6-8240-41C0-9823-C11E1B6F5404}"/>
                  </a:ext>
                </a:extLst>
              </p:cNvPr>
              <p:cNvCxnSpPr/>
              <p:nvPr/>
            </p:nvCxnSpPr>
            <p:spPr>
              <a:xfrm flipV="1">
                <a:off x="555914" y="1176944"/>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90" name="Rectángulo 89">
                <a:extLst>
                  <a:ext uri="{FF2B5EF4-FFF2-40B4-BE49-F238E27FC236}">
                    <a16:creationId xmlns:a16="http://schemas.microsoft.com/office/drawing/2014/main" id="{3363B8A3-5591-4BF6-82C4-E1C9C398F511}"/>
                  </a:ext>
                </a:extLst>
              </p:cNvPr>
              <p:cNvSpPr/>
              <p:nvPr/>
            </p:nvSpPr>
            <p:spPr>
              <a:xfrm>
                <a:off x="0" y="714894"/>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Aumento del nivel del mar</a:t>
                </a:r>
              </a:p>
            </p:txBody>
          </p:sp>
          <p:cxnSp>
            <p:nvCxnSpPr>
              <p:cNvPr id="91" name="Conector recto 90">
                <a:extLst>
                  <a:ext uri="{FF2B5EF4-FFF2-40B4-BE49-F238E27FC236}">
                    <a16:creationId xmlns:a16="http://schemas.microsoft.com/office/drawing/2014/main" id="{80BB6D3E-05C9-41D1-8E73-0DA7EB39A8DD}"/>
                  </a:ext>
                </a:extLst>
              </p:cNvPr>
              <p:cNvCxnSpPr/>
              <p:nvPr/>
            </p:nvCxnSpPr>
            <p:spPr>
              <a:xfrm flipV="1">
                <a:off x="555914" y="495300"/>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92" name="Rectángulo 91">
                <a:extLst>
                  <a:ext uri="{FF2B5EF4-FFF2-40B4-BE49-F238E27FC236}">
                    <a16:creationId xmlns:a16="http://schemas.microsoft.com/office/drawing/2014/main" id="{0A81EB8F-7192-4221-B79F-03B7FDBADC22}"/>
                  </a:ext>
                </a:extLst>
              </p:cNvPr>
              <p:cNvSpPr/>
              <p:nvPr/>
            </p:nvSpPr>
            <p:spPr>
              <a:xfrm>
                <a:off x="0" y="0"/>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Inundaciones</a:t>
                </a:r>
              </a:p>
            </p:txBody>
          </p:sp>
        </p:grpSp>
        <p:grpSp>
          <p:nvGrpSpPr>
            <p:cNvPr id="79" name="Grupo 78">
              <a:extLst>
                <a:ext uri="{FF2B5EF4-FFF2-40B4-BE49-F238E27FC236}">
                  <a16:creationId xmlns:a16="http://schemas.microsoft.com/office/drawing/2014/main" id="{8E10C920-EDDA-47F5-AE48-940EFE9D2202}"/>
                </a:ext>
              </a:extLst>
            </p:cNvPr>
            <p:cNvGrpSpPr/>
            <p:nvPr/>
          </p:nvGrpSpPr>
          <p:grpSpPr>
            <a:xfrm>
              <a:off x="0" y="1404850"/>
              <a:ext cx="1105028" cy="669289"/>
              <a:chOff x="0" y="714894"/>
              <a:chExt cx="1105318" cy="669695"/>
            </a:xfrm>
          </p:grpSpPr>
          <p:cxnSp>
            <p:nvCxnSpPr>
              <p:cNvPr id="87" name="Conector recto 86">
                <a:extLst>
                  <a:ext uri="{FF2B5EF4-FFF2-40B4-BE49-F238E27FC236}">
                    <a16:creationId xmlns:a16="http://schemas.microsoft.com/office/drawing/2014/main" id="{9CA1E263-FB7F-49A1-81C9-66853BBA69AD}"/>
                  </a:ext>
                </a:extLst>
              </p:cNvPr>
              <p:cNvCxnSpPr/>
              <p:nvPr/>
            </p:nvCxnSpPr>
            <p:spPr>
              <a:xfrm flipV="1">
                <a:off x="555914" y="1176944"/>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88" name="Rectángulo 87">
                <a:extLst>
                  <a:ext uri="{FF2B5EF4-FFF2-40B4-BE49-F238E27FC236}">
                    <a16:creationId xmlns:a16="http://schemas.microsoft.com/office/drawing/2014/main" id="{0679444C-0E8A-464B-82AF-1FBE77A9C764}"/>
                  </a:ext>
                </a:extLst>
              </p:cNvPr>
              <p:cNvSpPr/>
              <p:nvPr/>
            </p:nvSpPr>
            <p:spPr>
              <a:xfrm>
                <a:off x="0" y="714894"/>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700">
                    <a:effectLst/>
                    <a:latin typeface="Arial" panose="020B0604020202020204" pitchFamily="34" charset="0"/>
                    <a:ea typeface="Arial" panose="020B0604020202020204" pitchFamily="34" charset="0"/>
                  </a:rPr>
                  <a:t>Desastres naturales más frecuentes y destructivos</a:t>
                </a:r>
                <a:endParaRPr lang="es-CO" sz="1100">
                  <a:effectLst/>
                  <a:latin typeface="Arial" panose="020B0604020202020204" pitchFamily="34" charset="0"/>
                  <a:ea typeface="Arial" panose="020B0604020202020204" pitchFamily="34" charset="0"/>
                </a:endParaRPr>
              </a:p>
            </p:txBody>
          </p:sp>
        </p:grpSp>
        <p:cxnSp>
          <p:nvCxnSpPr>
            <p:cNvPr id="80" name="Conector recto 79">
              <a:extLst>
                <a:ext uri="{FF2B5EF4-FFF2-40B4-BE49-F238E27FC236}">
                  <a16:creationId xmlns:a16="http://schemas.microsoft.com/office/drawing/2014/main" id="{A36D1BF5-3173-4737-BB58-740DBEA8A30C}"/>
                </a:ext>
              </a:extLst>
            </p:cNvPr>
            <p:cNvCxnSpPr/>
            <p:nvPr/>
          </p:nvCxnSpPr>
          <p:spPr>
            <a:xfrm flipV="1">
              <a:off x="5909310" y="478674"/>
              <a:ext cx="3175" cy="207010"/>
            </a:xfrm>
            <a:prstGeom prst="line">
              <a:avLst/>
            </a:prstGeom>
          </p:spPr>
          <p:style>
            <a:lnRef idx="2">
              <a:schemeClr val="dk1"/>
            </a:lnRef>
            <a:fillRef idx="0">
              <a:schemeClr val="dk1"/>
            </a:fillRef>
            <a:effectRef idx="1">
              <a:schemeClr val="dk1"/>
            </a:effectRef>
            <a:fontRef idx="minor">
              <a:schemeClr val="tx1"/>
            </a:fontRef>
          </p:style>
        </p:cxnSp>
        <p:sp>
          <p:nvSpPr>
            <p:cNvPr id="81" name="Rectángulo 80">
              <a:extLst>
                <a:ext uri="{FF2B5EF4-FFF2-40B4-BE49-F238E27FC236}">
                  <a16:creationId xmlns:a16="http://schemas.microsoft.com/office/drawing/2014/main" id="{89944224-C38B-442D-B0F0-74EFEEBB335F}"/>
                </a:ext>
              </a:extLst>
            </p:cNvPr>
            <p:cNvSpPr/>
            <p:nvPr/>
          </p:nvSpPr>
          <p:spPr>
            <a:xfrm>
              <a:off x="5345084" y="0"/>
              <a:ext cx="1104900" cy="48831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dirty="0">
                  <a:effectLst/>
                  <a:latin typeface="Arial" panose="020B0604020202020204" pitchFamily="34" charset="0"/>
                  <a:ea typeface="Arial" panose="020B0604020202020204" pitchFamily="34" charset="0"/>
                </a:rPr>
                <a:t>Desaparición de islas y zonas costeras</a:t>
              </a:r>
              <a:endParaRPr lang="es-CO" sz="1100" dirty="0">
                <a:effectLst/>
                <a:latin typeface="Arial" panose="020B0604020202020204" pitchFamily="34" charset="0"/>
                <a:ea typeface="Arial" panose="020B0604020202020204" pitchFamily="34" charset="0"/>
              </a:endParaRPr>
            </a:p>
          </p:txBody>
        </p:sp>
        <p:grpSp>
          <p:nvGrpSpPr>
            <p:cNvPr id="82" name="Grupo 81">
              <a:extLst>
                <a:ext uri="{FF2B5EF4-FFF2-40B4-BE49-F238E27FC236}">
                  <a16:creationId xmlns:a16="http://schemas.microsoft.com/office/drawing/2014/main" id="{7CF000AE-064D-45D3-9FE9-19D4B6C31FFA}"/>
                </a:ext>
              </a:extLst>
            </p:cNvPr>
            <p:cNvGrpSpPr/>
            <p:nvPr/>
          </p:nvGrpSpPr>
          <p:grpSpPr>
            <a:xfrm>
              <a:off x="1463040" y="681642"/>
              <a:ext cx="1105028" cy="1384301"/>
              <a:chOff x="0" y="0"/>
              <a:chExt cx="1105318" cy="1384589"/>
            </a:xfrm>
          </p:grpSpPr>
          <p:cxnSp>
            <p:nvCxnSpPr>
              <p:cNvPr id="83" name="Conector recto 82">
                <a:extLst>
                  <a:ext uri="{FF2B5EF4-FFF2-40B4-BE49-F238E27FC236}">
                    <a16:creationId xmlns:a16="http://schemas.microsoft.com/office/drawing/2014/main" id="{1CC32FFD-8B4A-4A0E-811A-50B1ED419431}"/>
                  </a:ext>
                </a:extLst>
              </p:cNvPr>
              <p:cNvCxnSpPr/>
              <p:nvPr/>
            </p:nvCxnSpPr>
            <p:spPr>
              <a:xfrm flipV="1">
                <a:off x="555914" y="1176944"/>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84" name="Rectángulo 83">
                <a:extLst>
                  <a:ext uri="{FF2B5EF4-FFF2-40B4-BE49-F238E27FC236}">
                    <a16:creationId xmlns:a16="http://schemas.microsoft.com/office/drawing/2014/main" id="{DE49E5DF-E563-473C-AD3D-62D1E40A9685}"/>
                  </a:ext>
                </a:extLst>
              </p:cNvPr>
              <p:cNvSpPr/>
              <p:nvPr/>
            </p:nvSpPr>
            <p:spPr>
              <a:xfrm>
                <a:off x="0" y="714894"/>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000">
                    <a:effectLst/>
                    <a:latin typeface="Arial" panose="020B0604020202020204" pitchFamily="34" charset="0"/>
                    <a:ea typeface="Arial" panose="020B0604020202020204" pitchFamily="34" charset="0"/>
                  </a:rPr>
                  <a:t>Acidificación de los océanos</a:t>
                </a:r>
                <a:endParaRPr lang="es-CO" sz="1100">
                  <a:effectLst/>
                  <a:latin typeface="Arial" panose="020B0604020202020204" pitchFamily="34" charset="0"/>
                  <a:ea typeface="Arial" panose="020B0604020202020204" pitchFamily="34" charset="0"/>
                </a:endParaRPr>
              </a:p>
            </p:txBody>
          </p:sp>
          <p:cxnSp>
            <p:nvCxnSpPr>
              <p:cNvPr id="85" name="Conector recto 84">
                <a:extLst>
                  <a:ext uri="{FF2B5EF4-FFF2-40B4-BE49-F238E27FC236}">
                    <a16:creationId xmlns:a16="http://schemas.microsoft.com/office/drawing/2014/main" id="{01895474-6871-4575-8FDD-CC25AF496160}"/>
                  </a:ext>
                </a:extLst>
              </p:cNvPr>
              <p:cNvCxnSpPr/>
              <p:nvPr/>
            </p:nvCxnSpPr>
            <p:spPr>
              <a:xfrm flipV="1">
                <a:off x="555914" y="495300"/>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86" name="Rectángulo 85">
                <a:extLst>
                  <a:ext uri="{FF2B5EF4-FFF2-40B4-BE49-F238E27FC236}">
                    <a16:creationId xmlns:a16="http://schemas.microsoft.com/office/drawing/2014/main" id="{E1B167E6-14B7-4302-8528-38EA62D7B2B6}"/>
                  </a:ext>
                </a:extLst>
              </p:cNvPr>
              <p:cNvSpPr/>
              <p:nvPr/>
            </p:nvSpPr>
            <p:spPr>
              <a:xfrm>
                <a:off x="0" y="0"/>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Incremento de bacterias anaeróbicas</a:t>
                </a:r>
                <a:endParaRPr lang="es-CO" sz="1100">
                  <a:effectLst/>
                  <a:latin typeface="Arial" panose="020B0604020202020204" pitchFamily="34" charset="0"/>
                  <a:ea typeface="Arial" panose="020B0604020202020204" pitchFamily="34" charset="0"/>
                </a:endParaRPr>
              </a:p>
            </p:txBody>
          </p:sp>
        </p:grpSp>
      </p:grpSp>
    </p:spTree>
    <p:extLst>
      <p:ext uri="{BB962C8B-B14F-4D97-AF65-F5344CB8AC3E}">
        <p14:creationId xmlns:p14="http://schemas.microsoft.com/office/powerpoint/2010/main" val="347447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047062" y="1193083"/>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JUSTIFICACIÓN</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CuadroTexto 7">
            <a:extLst>
              <a:ext uri="{FF2B5EF4-FFF2-40B4-BE49-F238E27FC236}">
                <a16:creationId xmlns:a16="http://schemas.microsoft.com/office/drawing/2014/main" id="{FB50F1D9-AABE-410D-9572-21504E5D6DA2}"/>
              </a:ext>
            </a:extLst>
          </p:cNvPr>
          <p:cNvSpPr txBox="1"/>
          <p:nvPr/>
        </p:nvSpPr>
        <p:spPr>
          <a:xfrm>
            <a:off x="1047062" y="2424737"/>
            <a:ext cx="4545355" cy="2862322"/>
          </a:xfrm>
          <a:prstGeom prst="rect">
            <a:avLst/>
          </a:prstGeom>
          <a:noFill/>
        </p:spPr>
        <p:txBody>
          <a:bodyPr wrap="square" rtlCol="0">
            <a:spAutoFit/>
          </a:bodyPr>
          <a:lstStyle/>
          <a:p>
            <a:pPr algn="just"/>
            <a:r>
              <a:rPr lang="es-MX" dirty="0">
                <a:latin typeface="Gill Sans MT" panose="020B0502020104020203" pitchFamily="34" charset="0"/>
              </a:rPr>
              <a:t>La necesidad de concientizar a los jóvenes acerca de políticas que logren disminuir el impacto del cambio climático en el medio ambiente, y que los resultados de tales decisiones se vean reflejados de manera pronta para analizar y comprobar su efectividad, requiere de la utilización de una herramienta cuantitativa que sea capaz de explicar los procesos que llevan al calentamiento global de nuestro planeta.</a:t>
            </a:r>
            <a:endParaRPr lang="es-CO" dirty="0">
              <a:latin typeface="Gill Sans MT" panose="020B0502020104020203" pitchFamily="34" charset="0"/>
            </a:endParaRPr>
          </a:p>
        </p:txBody>
      </p:sp>
      <p:sp>
        <p:nvSpPr>
          <p:cNvPr id="10" name="CuadroTexto 9">
            <a:extLst>
              <a:ext uri="{FF2B5EF4-FFF2-40B4-BE49-F238E27FC236}">
                <a16:creationId xmlns:a16="http://schemas.microsoft.com/office/drawing/2014/main" id="{FCE4F692-26DD-4A9D-B92B-64AD09505449}"/>
              </a:ext>
            </a:extLst>
          </p:cNvPr>
          <p:cNvSpPr txBox="1"/>
          <p:nvPr/>
        </p:nvSpPr>
        <p:spPr>
          <a:xfrm>
            <a:off x="6993904" y="3425794"/>
            <a:ext cx="3637582" cy="646331"/>
          </a:xfrm>
          <a:prstGeom prst="rect">
            <a:avLst/>
          </a:prstGeom>
          <a:noFill/>
        </p:spPr>
        <p:txBody>
          <a:bodyPr wrap="square" rtlCol="0">
            <a:spAutoFit/>
          </a:bodyPr>
          <a:lstStyle/>
          <a:p>
            <a:pPr marL="285750" indent="-285750" algn="just">
              <a:buFont typeface="Arial" panose="020B0604020202020204" pitchFamily="34" charset="0"/>
              <a:buChar char="•"/>
            </a:pPr>
            <a:r>
              <a:rPr lang="es-CO" dirty="0">
                <a:latin typeface="Gill Sans MT" panose="020B0502020104020203" pitchFamily="34" charset="0"/>
              </a:rPr>
              <a:t>DINAMICA DE SISTEMAS</a:t>
            </a:r>
          </a:p>
          <a:p>
            <a:pPr marL="285750" indent="-285750" algn="just">
              <a:buFont typeface="Arial" panose="020B0604020202020204" pitchFamily="34" charset="0"/>
              <a:buChar char="•"/>
            </a:pPr>
            <a:r>
              <a:rPr lang="es-CO" dirty="0">
                <a:latin typeface="Gill Sans MT" panose="020B0502020104020203" pitchFamily="34" charset="0"/>
              </a:rPr>
              <a:t>DIAGRAMAS DE FORRESTER</a:t>
            </a:r>
          </a:p>
        </p:txBody>
      </p:sp>
    </p:spTree>
    <p:extLst>
      <p:ext uri="{BB962C8B-B14F-4D97-AF65-F5344CB8AC3E}">
        <p14:creationId xmlns:p14="http://schemas.microsoft.com/office/powerpoint/2010/main" val="4069003163"/>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TM02900769[[fn=Retrospección]]</Template>
  <TotalTime>261</TotalTime>
  <Words>1116</Words>
  <Application>Microsoft Office PowerPoint</Application>
  <PresentationFormat>Panorámica</PresentationFormat>
  <Paragraphs>105</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Gill Sans MT</vt:lpstr>
      <vt:lpstr>Times New Roman</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Andrés Casadiegos</dc:creator>
  <cp:lastModifiedBy>Andrés Casadiegos</cp:lastModifiedBy>
  <cp:revision>24</cp:revision>
  <dcterms:created xsi:type="dcterms:W3CDTF">2019-09-17T05:15:23Z</dcterms:created>
  <dcterms:modified xsi:type="dcterms:W3CDTF">2019-09-30T07:30:16Z</dcterms:modified>
</cp:coreProperties>
</file>