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EC58CD-4593-436C-BB04-68BD0D812AA0}" type="datetimeFigureOut">
              <a:rPr lang="es-CO" smtClean="0"/>
              <a:t>17/09/2019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C145D64-81BA-4CAC-9433-272D43EF4933}"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3503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EC58CD-4593-436C-BB04-68BD0D812AA0}" type="datetimeFigureOut">
              <a:rPr lang="es-CO" smtClean="0"/>
              <a:t>17/09/2019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C145D64-81BA-4CAC-9433-272D43EF4933}" type="slidenum">
              <a:rPr lang="es-CO" smtClean="0"/>
              <a:t>‹Nº›</a:t>
            </a:fld>
            <a:endParaRPr lang="es-CO"/>
          </a:p>
        </p:txBody>
      </p:sp>
    </p:spTree>
    <p:extLst>
      <p:ext uri="{BB962C8B-B14F-4D97-AF65-F5344CB8AC3E}">
        <p14:creationId xmlns:p14="http://schemas.microsoft.com/office/powerpoint/2010/main" val="2044720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EC58CD-4593-436C-BB04-68BD0D812AA0}" type="datetimeFigureOut">
              <a:rPr lang="es-CO" smtClean="0"/>
              <a:t>17/09/2019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C145D64-81BA-4CAC-9433-272D43EF4933}" type="slidenum">
              <a:rPr lang="es-CO" smtClean="0"/>
              <a:t>‹Nº›</a:t>
            </a:fld>
            <a:endParaRPr lang="es-CO"/>
          </a:p>
        </p:txBody>
      </p:sp>
    </p:spTree>
    <p:extLst>
      <p:ext uri="{BB962C8B-B14F-4D97-AF65-F5344CB8AC3E}">
        <p14:creationId xmlns:p14="http://schemas.microsoft.com/office/powerpoint/2010/main" val="2962261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EC58CD-4593-436C-BB04-68BD0D812AA0}" type="datetimeFigureOut">
              <a:rPr lang="es-CO" smtClean="0"/>
              <a:t>17/09/2019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C145D64-81BA-4CAC-9433-272D43EF4933}" type="slidenum">
              <a:rPr lang="es-CO" smtClean="0"/>
              <a:t>‹Nº›</a:t>
            </a:fld>
            <a:endParaRPr lang="es-CO"/>
          </a:p>
        </p:txBody>
      </p:sp>
    </p:spTree>
    <p:extLst>
      <p:ext uri="{BB962C8B-B14F-4D97-AF65-F5344CB8AC3E}">
        <p14:creationId xmlns:p14="http://schemas.microsoft.com/office/powerpoint/2010/main" val="853629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EC58CD-4593-436C-BB04-68BD0D812AA0}" type="datetimeFigureOut">
              <a:rPr lang="es-CO" smtClean="0"/>
              <a:t>17/09/2019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C145D64-81BA-4CAC-9433-272D43EF4933}"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621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EC58CD-4593-436C-BB04-68BD0D812AA0}" type="datetimeFigureOut">
              <a:rPr lang="es-CO" smtClean="0"/>
              <a:t>17/09/2019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C145D64-81BA-4CAC-9433-272D43EF4933}" type="slidenum">
              <a:rPr lang="es-CO" smtClean="0"/>
              <a:t>‹Nº›</a:t>
            </a:fld>
            <a:endParaRPr lang="es-CO"/>
          </a:p>
        </p:txBody>
      </p:sp>
    </p:spTree>
    <p:extLst>
      <p:ext uri="{BB962C8B-B14F-4D97-AF65-F5344CB8AC3E}">
        <p14:creationId xmlns:p14="http://schemas.microsoft.com/office/powerpoint/2010/main" val="339823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EC58CD-4593-436C-BB04-68BD0D812AA0}" type="datetimeFigureOut">
              <a:rPr lang="es-CO" smtClean="0"/>
              <a:t>17/09/2019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8C145D64-81BA-4CAC-9433-272D43EF4933}" type="slidenum">
              <a:rPr lang="es-CO" smtClean="0"/>
              <a:t>‹Nº›</a:t>
            </a:fld>
            <a:endParaRPr lang="es-CO"/>
          </a:p>
        </p:txBody>
      </p:sp>
    </p:spTree>
    <p:extLst>
      <p:ext uri="{BB962C8B-B14F-4D97-AF65-F5344CB8AC3E}">
        <p14:creationId xmlns:p14="http://schemas.microsoft.com/office/powerpoint/2010/main" val="400448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EC58CD-4593-436C-BB04-68BD0D812AA0}" type="datetimeFigureOut">
              <a:rPr lang="es-CO" smtClean="0"/>
              <a:t>17/09/2019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8C145D64-81BA-4CAC-9433-272D43EF4933}" type="slidenum">
              <a:rPr lang="es-CO" smtClean="0"/>
              <a:t>‹Nº›</a:t>
            </a:fld>
            <a:endParaRPr lang="es-CO"/>
          </a:p>
        </p:txBody>
      </p:sp>
    </p:spTree>
    <p:extLst>
      <p:ext uri="{BB962C8B-B14F-4D97-AF65-F5344CB8AC3E}">
        <p14:creationId xmlns:p14="http://schemas.microsoft.com/office/powerpoint/2010/main" val="4040745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EC58CD-4593-436C-BB04-68BD0D812AA0}" type="datetimeFigureOut">
              <a:rPr lang="es-CO" smtClean="0"/>
              <a:t>17/09/2019</a:t>
            </a:fld>
            <a:endParaRPr lang="es-CO"/>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CO"/>
          </a:p>
        </p:txBody>
      </p:sp>
      <p:sp>
        <p:nvSpPr>
          <p:cNvPr id="9" name="Slide Number Placeholder 8"/>
          <p:cNvSpPr>
            <a:spLocks noGrp="1"/>
          </p:cNvSpPr>
          <p:nvPr>
            <p:ph type="sldNum" sz="quarter" idx="12"/>
          </p:nvPr>
        </p:nvSpPr>
        <p:spPr/>
        <p:txBody>
          <a:bodyPr/>
          <a:lstStyle/>
          <a:p>
            <a:fld id="{8C145D64-81BA-4CAC-9433-272D43EF4933}" type="slidenum">
              <a:rPr lang="es-CO" smtClean="0"/>
              <a:t>‹Nº›</a:t>
            </a:fld>
            <a:endParaRPr lang="es-CO"/>
          </a:p>
        </p:txBody>
      </p:sp>
    </p:spTree>
    <p:extLst>
      <p:ext uri="{BB962C8B-B14F-4D97-AF65-F5344CB8AC3E}">
        <p14:creationId xmlns:p14="http://schemas.microsoft.com/office/powerpoint/2010/main" val="2994231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EC58CD-4593-436C-BB04-68BD0D812AA0}" type="datetimeFigureOut">
              <a:rPr lang="es-CO" smtClean="0"/>
              <a:t>17/09/2019</a:t>
            </a:fld>
            <a:endParaRPr lang="es-CO"/>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CO"/>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C145D64-81BA-4CAC-9433-272D43EF4933}" type="slidenum">
              <a:rPr lang="es-CO" smtClean="0"/>
              <a:t>‹Nº›</a:t>
            </a:fld>
            <a:endParaRPr lang="es-CO"/>
          </a:p>
        </p:txBody>
      </p:sp>
    </p:spTree>
    <p:extLst>
      <p:ext uri="{BB962C8B-B14F-4D97-AF65-F5344CB8AC3E}">
        <p14:creationId xmlns:p14="http://schemas.microsoft.com/office/powerpoint/2010/main" val="3820464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EC58CD-4593-436C-BB04-68BD0D812AA0}" type="datetimeFigureOut">
              <a:rPr lang="es-CO" smtClean="0"/>
              <a:t>17/09/2019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C145D64-81BA-4CAC-9433-272D43EF4933}" type="slidenum">
              <a:rPr lang="es-CO" smtClean="0"/>
              <a:t>‹Nº›</a:t>
            </a:fld>
            <a:endParaRPr lang="es-CO"/>
          </a:p>
        </p:txBody>
      </p:sp>
    </p:spTree>
    <p:extLst>
      <p:ext uri="{BB962C8B-B14F-4D97-AF65-F5344CB8AC3E}">
        <p14:creationId xmlns:p14="http://schemas.microsoft.com/office/powerpoint/2010/main" val="265392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EC58CD-4593-436C-BB04-68BD0D812AA0}" type="datetimeFigureOut">
              <a:rPr lang="es-CO" smtClean="0"/>
              <a:t>17/09/2019</a:t>
            </a:fld>
            <a:endParaRPr lang="es-CO"/>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CO"/>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C145D64-81BA-4CAC-9433-272D43EF4933}" type="slidenum">
              <a:rPr lang="es-CO" smtClean="0"/>
              <a:t>‹Nº›</a:t>
            </a:fld>
            <a:endParaRPr lang="es-CO"/>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287785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E20C2B14-D672-479E-94A6-121681B86265}"/>
              </a:ext>
            </a:extLst>
          </p:cNvPr>
          <p:cNvSpPr txBox="1"/>
          <p:nvPr/>
        </p:nvSpPr>
        <p:spPr>
          <a:xfrm>
            <a:off x="768626" y="2279374"/>
            <a:ext cx="10416209" cy="1815882"/>
          </a:xfrm>
          <a:prstGeom prst="rect">
            <a:avLst/>
          </a:prstGeom>
          <a:noFill/>
        </p:spPr>
        <p:txBody>
          <a:bodyPr wrap="square" rtlCol="0">
            <a:spAutoFit/>
          </a:bodyPr>
          <a:lstStyle/>
          <a:p>
            <a:pPr algn="ctr"/>
            <a:r>
              <a:rPr lang="es-ES" sz="2800" b="1" dirty="0">
                <a:latin typeface="Gill Sans MT" panose="020B0502020104020203" pitchFamily="34" charset="0"/>
                <a:cs typeface="Times New Roman" panose="02020603050405020304" pitchFamily="18" charset="0"/>
              </a:rPr>
              <a:t>PROTOTIPO DE VIDEOJUEGO SERIO BASADO EN MODELOS DE DINÁMICA DE SISTEMAS PARA LA SIMULACIÓN DE POLÍTICAS QUE IMPACTEN EN LA CONTAMINACIÓN AMBIENTAL</a:t>
            </a:r>
            <a:endParaRPr lang="es-CO" sz="2800" dirty="0">
              <a:latin typeface="Gill Sans MT" panose="020B0502020104020203" pitchFamily="34" charset="0"/>
              <a:cs typeface="Times New Roman" panose="02020603050405020304" pitchFamily="18" charset="0"/>
            </a:endParaRPr>
          </a:p>
        </p:txBody>
      </p:sp>
      <p:sp>
        <p:nvSpPr>
          <p:cNvPr id="10" name="CuadroTexto 9">
            <a:extLst>
              <a:ext uri="{FF2B5EF4-FFF2-40B4-BE49-F238E27FC236}">
                <a16:creationId xmlns:a16="http://schemas.microsoft.com/office/drawing/2014/main" id="{A0760177-E731-4455-B834-7DB441578B09}"/>
              </a:ext>
            </a:extLst>
          </p:cNvPr>
          <p:cNvSpPr txBox="1"/>
          <p:nvPr/>
        </p:nvSpPr>
        <p:spPr>
          <a:xfrm>
            <a:off x="3409120" y="4558748"/>
            <a:ext cx="5135219" cy="830997"/>
          </a:xfrm>
          <a:prstGeom prst="rect">
            <a:avLst/>
          </a:prstGeom>
          <a:noFill/>
        </p:spPr>
        <p:txBody>
          <a:bodyPr wrap="square" rtlCol="0">
            <a:spAutoFit/>
          </a:bodyPr>
          <a:lstStyle/>
          <a:p>
            <a:pPr algn="ctr"/>
            <a:r>
              <a:rPr lang="es-CO" sz="2400" dirty="0">
                <a:latin typeface="Gill Sans MT" panose="020B0502020104020203" pitchFamily="34" charset="0"/>
              </a:rPr>
              <a:t>Brayan Mauricio Díaz Bermúdez</a:t>
            </a:r>
          </a:p>
          <a:p>
            <a:pPr algn="ctr"/>
            <a:r>
              <a:rPr lang="es-CO" sz="2400" dirty="0">
                <a:latin typeface="Gill Sans MT" panose="020B0502020104020203" pitchFamily="34" charset="0"/>
              </a:rPr>
              <a:t>Andrés Eduardo Casadiegos Gómez</a:t>
            </a:r>
          </a:p>
        </p:txBody>
      </p:sp>
      <p:sp>
        <p:nvSpPr>
          <p:cNvPr id="11" name="CuadroTexto 10">
            <a:extLst>
              <a:ext uri="{FF2B5EF4-FFF2-40B4-BE49-F238E27FC236}">
                <a16:creationId xmlns:a16="http://schemas.microsoft.com/office/drawing/2014/main" id="{7208407E-D54D-4F77-8AB2-E483ED8409F9}"/>
              </a:ext>
            </a:extLst>
          </p:cNvPr>
          <p:cNvSpPr txBox="1"/>
          <p:nvPr/>
        </p:nvSpPr>
        <p:spPr>
          <a:xfrm>
            <a:off x="609600" y="506991"/>
            <a:ext cx="12695584" cy="307777"/>
          </a:xfrm>
          <a:prstGeom prst="rect">
            <a:avLst/>
          </a:prstGeom>
          <a:noFill/>
        </p:spPr>
        <p:txBody>
          <a:bodyPr wrap="square" rtlCol="0">
            <a:spAutoFit/>
          </a:bodyPr>
          <a:lstStyle/>
          <a:p>
            <a:r>
              <a:rPr lang="es-CO" sz="1400" b="1" dirty="0">
                <a:latin typeface="Gill Sans MT" panose="020B0502020104020203" pitchFamily="34" charset="0"/>
              </a:rPr>
              <a:t>UNIVERSIDAD AUTONÓMA DE BUCARAMANGA – FACULTAD DE INGENIERÍA DE SISTEMAS – PROYECTO DE GRADO I</a:t>
            </a:r>
          </a:p>
        </p:txBody>
      </p:sp>
      <p:sp>
        <p:nvSpPr>
          <p:cNvPr id="12" name="Rectángulo 11">
            <a:extLst>
              <a:ext uri="{FF2B5EF4-FFF2-40B4-BE49-F238E27FC236}">
                <a16:creationId xmlns:a16="http://schemas.microsoft.com/office/drawing/2014/main" id="{D72C5401-1572-4AF3-A537-55256369EDF4}"/>
              </a:ext>
            </a:extLst>
          </p:cNvPr>
          <p:cNvSpPr/>
          <p:nvPr/>
        </p:nvSpPr>
        <p:spPr>
          <a:xfrm>
            <a:off x="1007165" y="892625"/>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4" name="Imagen 13" descr="Imagen que contiene texto, dibujo&#10;&#10;Descripción generada automáticamente">
            <a:extLst>
              <a:ext uri="{FF2B5EF4-FFF2-40B4-BE49-F238E27FC236}">
                <a16:creationId xmlns:a16="http://schemas.microsoft.com/office/drawing/2014/main" id="{BD183F1B-56E0-44A0-BB36-41350DA0F7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959" y="5336457"/>
            <a:ext cx="1566411" cy="909253"/>
          </a:xfrm>
          <a:prstGeom prst="rect">
            <a:avLst/>
          </a:prstGeom>
        </p:spPr>
      </p:pic>
    </p:spTree>
    <p:extLst>
      <p:ext uri="{BB962C8B-B14F-4D97-AF65-F5344CB8AC3E}">
        <p14:creationId xmlns:p14="http://schemas.microsoft.com/office/powerpoint/2010/main" val="863116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556731" y="1219587"/>
            <a:ext cx="3392556"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OBJETIVOS</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Rectángulo 1">
            <a:extLst>
              <a:ext uri="{FF2B5EF4-FFF2-40B4-BE49-F238E27FC236}">
                <a16:creationId xmlns:a16="http://schemas.microsoft.com/office/drawing/2014/main" id="{584E5625-F86A-4319-897D-F546C4678941}"/>
              </a:ext>
            </a:extLst>
          </p:cNvPr>
          <p:cNvSpPr/>
          <p:nvPr/>
        </p:nvSpPr>
        <p:spPr>
          <a:xfrm>
            <a:off x="623131" y="3004103"/>
            <a:ext cx="10614852" cy="1790427"/>
          </a:xfrm>
          <a:prstGeom prst="rect">
            <a:avLst/>
          </a:prstGeom>
        </p:spPr>
        <p:txBody>
          <a:bodyPr wrap="square">
            <a:spAutoFit/>
          </a:bodyPr>
          <a:lstStyle/>
          <a:p>
            <a:pPr algn="just">
              <a:lnSpc>
                <a:spcPct val="115000"/>
              </a:lnSpc>
              <a:spcBef>
                <a:spcPts val="1800"/>
              </a:spcBef>
              <a:spcAft>
                <a:spcPts val="600"/>
              </a:spcAft>
            </a:pPr>
            <a:r>
              <a:rPr lang="es-ES" sz="2400" b="1" dirty="0">
                <a:latin typeface="Gill Sans MT" panose="020B0502020104020203" pitchFamily="34" charset="0"/>
              </a:rPr>
              <a:t>Objetivo General</a:t>
            </a:r>
            <a:endParaRPr lang="es-CO" sz="2400" b="1" dirty="0">
              <a:latin typeface="Gill Sans MT" panose="020B0502020104020203" pitchFamily="34" charset="0"/>
            </a:endParaRPr>
          </a:p>
          <a:p>
            <a:pPr marL="457200" algn="just">
              <a:lnSpc>
                <a:spcPct val="150000"/>
              </a:lnSpc>
              <a:spcAft>
                <a:spcPts val="0"/>
              </a:spcAft>
            </a:pPr>
            <a:r>
              <a:rPr lang="es-ES" dirty="0">
                <a:latin typeface="Gill Sans MT" panose="020B0502020104020203" pitchFamily="34" charset="0"/>
                <a:ea typeface="Times New Roman" panose="02020603050405020304" pitchFamily="18" charset="0"/>
              </a:rPr>
              <a:t>Desarrollar un prototipo de videojuego serio basado en modelos de dinámica de sistemas para la simulación de políticas que impacten en la contaminación ambiental.</a:t>
            </a:r>
            <a:endParaRPr lang="es-CO" dirty="0">
              <a:latin typeface="Gill Sans MT" panose="020B0502020104020203" pitchFamily="34" charset="0"/>
              <a:ea typeface="Arial" panose="020B0604020202020204" pitchFamily="34" charset="0"/>
            </a:endParaRPr>
          </a:p>
          <a:p>
            <a:pPr marL="457200" algn="just">
              <a:lnSpc>
                <a:spcPct val="150000"/>
              </a:lnSpc>
              <a:spcAft>
                <a:spcPts val="0"/>
              </a:spcAft>
            </a:pPr>
            <a:r>
              <a:rPr lang="es-ES" dirty="0">
                <a:latin typeface="Times New Roman" panose="02020603050405020304" pitchFamily="18" charset="0"/>
                <a:ea typeface="Times New Roman" panose="02020603050405020304" pitchFamily="18" charset="0"/>
              </a:rPr>
              <a:t> </a:t>
            </a:r>
            <a:endParaRPr lang="es-CO" sz="1600"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62951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556731" y="1219587"/>
            <a:ext cx="3392556"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OBJETIVOS</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Rectángulo 1">
            <a:extLst>
              <a:ext uri="{FF2B5EF4-FFF2-40B4-BE49-F238E27FC236}">
                <a16:creationId xmlns:a16="http://schemas.microsoft.com/office/drawing/2014/main" id="{584E5625-F86A-4319-897D-F546C4678941}"/>
              </a:ext>
            </a:extLst>
          </p:cNvPr>
          <p:cNvSpPr/>
          <p:nvPr/>
        </p:nvSpPr>
        <p:spPr>
          <a:xfrm>
            <a:off x="1047062" y="2256073"/>
            <a:ext cx="10608437" cy="3645165"/>
          </a:xfrm>
          <a:prstGeom prst="rect">
            <a:avLst/>
          </a:prstGeom>
        </p:spPr>
        <p:txBody>
          <a:bodyPr wrap="square">
            <a:spAutoFit/>
          </a:bodyPr>
          <a:lstStyle/>
          <a:p>
            <a:pPr algn="just">
              <a:lnSpc>
                <a:spcPct val="115000"/>
              </a:lnSpc>
              <a:spcBef>
                <a:spcPts val="1800"/>
              </a:spcBef>
              <a:spcAft>
                <a:spcPts val="600"/>
              </a:spcAft>
            </a:pPr>
            <a:r>
              <a:rPr lang="es-CO" sz="2400" b="1" dirty="0">
                <a:latin typeface="Gill Sans MT" panose="020B0502020104020203" pitchFamily="34" charset="0"/>
              </a:rPr>
              <a:t>Objetivos Específicos </a:t>
            </a:r>
          </a:p>
          <a:p>
            <a:pPr algn="just">
              <a:lnSpc>
                <a:spcPct val="115000"/>
              </a:lnSpc>
              <a:spcBef>
                <a:spcPts val="1800"/>
              </a:spcBef>
              <a:spcAft>
                <a:spcPts val="600"/>
              </a:spcAft>
            </a:pPr>
            <a:r>
              <a:rPr lang="es-CO" dirty="0">
                <a:latin typeface="Gill Sans MT" panose="020B0502020104020203" pitchFamily="34" charset="0"/>
              </a:rPr>
              <a:t>● Estudiar la contaminación ambiental, los factores que la causan y la relación que tienen con las políticas implementadas por entidades gubernamentales.</a:t>
            </a:r>
          </a:p>
          <a:p>
            <a:pPr algn="just">
              <a:lnSpc>
                <a:spcPct val="115000"/>
              </a:lnSpc>
              <a:spcBef>
                <a:spcPts val="1800"/>
              </a:spcBef>
              <a:spcAft>
                <a:spcPts val="600"/>
              </a:spcAft>
            </a:pPr>
            <a:r>
              <a:rPr lang="es-CO" dirty="0">
                <a:latin typeface="Gill Sans MT" panose="020B0502020104020203" pitchFamily="34" charset="0"/>
              </a:rPr>
              <a:t>● Recopilar modelos de dinámica de sistemas existentes que abarquen diferentes conjuntos de factores involucrados en varios tipos de contaminación ambiental, en los cuales se vean inmersos los recursos del planeta y la actividad humana.</a:t>
            </a:r>
          </a:p>
          <a:p>
            <a:pPr algn="just">
              <a:lnSpc>
                <a:spcPct val="115000"/>
              </a:lnSpc>
              <a:spcBef>
                <a:spcPts val="1800"/>
              </a:spcBef>
              <a:spcAft>
                <a:spcPts val="600"/>
              </a:spcAft>
            </a:pPr>
            <a:r>
              <a:rPr lang="es-CO" dirty="0">
                <a:latin typeface="Gill Sans MT" panose="020B0502020104020203" pitchFamily="34" charset="0"/>
              </a:rPr>
              <a:t> ● Diseñar la hipótesis dinámica del impacto de las políticas aplicadas sobre una población, y de cómo estas contribuyen al incremento o disminución de la contaminación ambiental. </a:t>
            </a:r>
            <a:endParaRPr lang="es-CO"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637889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556731" y="1219587"/>
            <a:ext cx="3392556"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OBJETIVOS</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Rectángulo 1">
            <a:extLst>
              <a:ext uri="{FF2B5EF4-FFF2-40B4-BE49-F238E27FC236}">
                <a16:creationId xmlns:a16="http://schemas.microsoft.com/office/drawing/2014/main" id="{584E5625-F86A-4319-897D-F546C4678941}"/>
              </a:ext>
            </a:extLst>
          </p:cNvPr>
          <p:cNvSpPr/>
          <p:nvPr/>
        </p:nvSpPr>
        <p:spPr>
          <a:xfrm>
            <a:off x="1047062" y="2256073"/>
            <a:ext cx="10608437" cy="2533001"/>
          </a:xfrm>
          <a:prstGeom prst="rect">
            <a:avLst/>
          </a:prstGeom>
        </p:spPr>
        <p:txBody>
          <a:bodyPr wrap="square">
            <a:spAutoFit/>
          </a:bodyPr>
          <a:lstStyle/>
          <a:p>
            <a:pPr algn="just">
              <a:lnSpc>
                <a:spcPct val="115000"/>
              </a:lnSpc>
              <a:spcBef>
                <a:spcPts val="1800"/>
              </a:spcBef>
              <a:spcAft>
                <a:spcPts val="600"/>
              </a:spcAft>
            </a:pPr>
            <a:r>
              <a:rPr lang="es-CO" sz="2400" b="1" dirty="0">
                <a:latin typeface="Gill Sans MT" panose="020B0502020104020203" pitchFamily="34" charset="0"/>
              </a:rPr>
              <a:t>Objetivos Específicos </a:t>
            </a:r>
          </a:p>
          <a:p>
            <a:pPr lvl="0"/>
            <a:endParaRPr lang="es-ES" dirty="0">
              <a:latin typeface="Gill Sans MT" panose="020B0502020104020203" pitchFamily="34" charset="0"/>
            </a:endParaRPr>
          </a:p>
          <a:p>
            <a:pPr marL="285750" lvl="0" indent="-285750">
              <a:buFont typeface="Arial" panose="020B0604020202020204" pitchFamily="34" charset="0"/>
              <a:buChar char="•"/>
            </a:pPr>
            <a:r>
              <a:rPr lang="es-ES" dirty="0">
                <a:latin typeface="Gill Sans MT" panose="020B0502020104020203" pitchFamily="34" charset="0"/>
              </a:rPr>
              <a:t>Diseñar el modelo que explique el incremento o disminución de la contaminación ambiental en un entorno virtual y limitado, basándonos en datos reales recopilados de los modelos encontrados.</a:t>
            </a:r>
          </a:p>
          <a:p>
            <a:pPr lvl="0"/>
            <a:endParaRPr lang="es-CO" dirty="0">
              <a:latin typeface="Gill Sans MT" panose="020B0502020104020203" pitchFamily="34" charset="0"/>
            </a:endParaRPr>
          </a:p>
          <a:p>
            <a:pPr marL="285750" lvl="0" indent="-285750">
              <a:buFont typeface="Arial" panose="020B0604020202020204" pitchFamily="34" charset="0"/>
              <a:buChar char="•"/>
            </a:pPr>
            <a:r>
              <a:rPr lang="es-ES" dirty="0">
                <a:latin typeface="Gill Sans MT" panose="020B0502020104020203" pitchFamily="34" charset="0"/>
              </a:rPr>
              <a:t>Desarrollar el entorno virtual del videojuego en base al modelo obtenido. </a:t>
            </a:r>
          </a:p>
          <a:p>
            <a:pPr lvl="0"/>
            <a:endParaRPr lang="es-CO" dirty="0">
              <a:latin typeface="Gill Sans MT" panose="020B0502020104020203" pitchFamily="34" charset="0"/>
            </a:endParaRPr>
          </a:p>
          <a:p>
            <a:pPr marL="285750" lvl="0" indent="-285750">
              <a:buFont typeface="Arial" panose="020B0604020202020204" pitchFamily="34" charset="0"/>
              <a:buChar char="•"/>
            </a:pPr>
            <a:r>
              <a:rPr lang="es-ES" dirty="0">
                <a:latin typeface="Gill Sans MT" panose="020B0502020104020203" pitchFamily="34" charset="0"/>
              </a:rPr>
              <a:t>Diseñar políticas para la disminución de la contaminación ambiental y el calentamiento global.</a:t>
            </a:r>
            <a:endParaRPr lang="es-CO" dirty="0">
              <a:latin typeface="Gill Sans MT" panose="020B0502020104020203" pitchFamily="34" charset="0"/>
            </a:endParaRPr>
          </a:p>
        </p:txBody>
      </p:sp>
    </p:spTree>
    <p:extLst>
      <p:ext uri="{BB962C8B-B14F-4D97-AF65-F5344CB8AC3E}">
        <p14:creationId xmlns:p14="http://schemas.microsoft.com/office/powerpoint/2010/main" val="4124342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941043" y="1219587"/>
            <a:ext cx="5539269"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RESULTADOS ESPERADOS</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Rectángulo 1">
            <a:extLst>
              <a:ext uri="{FF2B5EF4-FFF2-40B4-BE49-F238E27FC236}">
                <a16:creationId xmlns:a16="http://schemas.microsoft.com/office/drawing/2014/main" id="{584E5625-F86A-4319-897D-F546C4678941}"/>
              </a:ext>
            </a:extLst>
          </p:cNvPr>
          <p:cNvSpPr/>
          <p:nvPr/>
        </p:nvSpPr>
        <p:spPr>
          <a:xfrm>
            <a:off x="1047062" y="2256073"/>
            <a:ext cx="10608437" cy="3139321"/>
          </a:xfrm>
          <a:prstGeom prst="rect">
            <a:avLst/>
          </a:prstGeom>
        </p:spPr>
        <p:txBody>
          <a:bodyPr wrap="square">
            <a:spAutoFit/>
          </a:bodyPr>
          <a:lstStyle/>
          <a:p>
            <a:pPr marL="285750" indent="-285750" fontAlgn="base">
              <a:buFont typeface="Arial" panose="020B0604020202020204" pitchFamily="34" charset="0"/>
              <a:buChar char="•"/>
            </a:pPr>
            <a:r>
              <a:rPr lang="es-CO" dirty="0">
                <a:latin typeface="Gill Sans MT" panose="020B0502020104020203" pitchFamily="34" charset="0"/>
              </a:rPr>
              <a:t>Un documento en donde se describa el funcionamiento de la contaminación ambiental y las políticas gubernamentales que existen para contrarrestarlo.</a:t>
            </a:r>
          </a:p>
          <a:p>
            <a:pPr marL="285750" indent="-285750" fontAlgn="base">
              <a:buFont typeface="Arial" panose="020B0604020202020204" pitchFamily="34" charset="0"/>
              <a:buChar char="•"/>
            </a:pPr>
            <a:endParaRPr lang="es-CO" dirty="0">
              <a:latin typeface="Gill Sans MT" panose="020B0502020104020203" pitchFamily="34" charset="0"/>
            </a:endParaRPr>
          </a:p>
          <a:p>
            <a:pPr marL="285750" indent="-285750" fontAlgn="base">
              <a:buFont typeface="Arial" panose="020B0604020202020204" pitchFamily="34" charset="0"/>
              <a:buChar char="•"/>
            </a:pPr>
            <a:r>
              <a:rPr lang="es-CO" dirty="0">
                <a:latin typeface="Gill Sans MT" panose="020B0502020104020203" pitchFamily="34" charset="0"/>
              </a:rPr>
              <a:t>Un documento que contenga algunos de los modelos de dinámica de sistemas relacionados con las diferentes formas de contaminación ambiental.</a:t>
            </a:r>
          </a:p>
          <a:p>
            <a:pPr marL="285750" indent="-285750" fontAlgn="base">
              <a:buFont typeface="Arial" panose="020B0604020202020204" pitchFamily="34" charset="0"/>
              <a:buChar char="•"/>
            </a:pPr>
            <a:endParaRPr lang="es-CO" dirty="0">
              <a:latin typeface="Gill Sans MT" panose="020B0502020104020203" pitchFamily="34" charset="0"/>
            </a:endParaRPr>
          </a:p>
          <a:p>
            <a:pPr marL="285750" indent="-285750" fontAlgn="base">
              <a:buFont typeface="Arial" panose="020B0604020202020204" pitchFamily="34" charset="0"/>
              <a:buChar char="•"/>
            </a:pPr>
            <a:r>
              <a:rPr lang="es-CO" dirty="0">
                <a:latin typeface="Gill Sans MT" panose="020B0502020104020203" pitchFamily="34" charset="0"/>
              </a:rPr>
              <a:t>Una hipótesis dinámica sobre cómo las políticas aplicadas a una población hacen aumentar o disminuir la contaminación ambiental.</a:t>
            </a:r>
          </a:p>
          <a:p>
            <a:pPr marL="285750" indent="-285750" fontAlgn="base">
              <a:buFont typeface="Arial" panose="020B0604020202020204" pitchFamily="34" charset="0"/>
              <a:buChar char="•"/>
            </a:pPr>
            <a:endParaRPr lang="es-CO" dirty="0">
              <a:latin typeface="Gill Sans MT" panose="020B0502020104020203" pitchFamily="34" charset="0"/>
            </a:endParaRPr>
          </a:p>
          <a:p>
            <a:pPr marL="285750" indent="-285750" fontAlgn="base">
              <a:buFont typeface="Arial" panose="020B0604020202020204" pitchFamily="34" charset="0"/>
              <a:buChar char="•"/>
            </a:pPr>
            <a:r>
              <a:rPr lang="es-CO" dirty="0">
                <a:latin typeface="Gill Sans MT" panose="020B0502020104020203" pitchFamily="34" charset="0"/>
              </a:rPr>
              <a:t>Un modelo dinámico sistémico que facilite la comprensión de los cambios en la contaminación ambiental en un entorno virtual usando datos reales.</a:t>
            </a:r>
          </a:p>
        </p:txBody>
      </p:sp>
    </p:spTree>
    <p:extLst>
      <p:ext uri="{BB962C8B-B14F-4D97-AF65-F5344CB8AC3E}">
        <p14:creationId xmlns:p14="http://schemas.microsoft.com/office/powerpoint/2010/main" val="803962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941043" y="1219587"/>
            <a:ext cx="5539269"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RESULTADOS ESPERADOS</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Rectángulo 1">
            <a:extLst>
              <a:ext uri="{FF2B5EF4-FFF2-40B4-BE49-F238E27FC236}">
                <a16:creationId xmlns:a16="http://schemas.microsoft.com/office/drawing/2014/main" id="{584E5625-F86A-4319-897D-F546C4678941}"/>
              </a:ext>
            </a:extLst>
          </p:cNvPr>
          <p:cNvSpPr/>
          <p:nvPr/>
        </p:nvSpPr>
        <p:spPr>
          <a:xfrm>
            <a:off x="1047062" y="2256073"/>
            <a:ext cx="10608437" cy="1200329"/>
          </a:xfrm>
          <a:prstGeom prst="rect">
            <a:avLst/>
          </a:prstGeom>
        </p:spPr>
        <p:txBody>
          <a:bodyPr wrap="square">
            <a:spAutoFit/>
          </a:bodyPr>
          <a:lstStyle/>
          <a:p>
            <a:pPr marL="285750" indent="-285750" fontAlgn="base">
              <a:buFont typeface="Arial" panose="020B0604020202020204" pitchFamily="34" charset="0"/>
              <a:buChar char="•"/>
            </a:pPr>
            <a:r>
              <a:rPr lang="es-CO" dirty="0">
                <a:latin typeface="Gill Sans MT" panose="020B0502020104020203" pitchFamily="34" charset="0"/>
              </a:rPr>
              <a:t>Un prototipo de videojuego serio que permita simular el modelo diseñado.</a:t>
            </a:r>
          </a:p>
          <a:p>
            <a:pPr marL="285750" indent="-285750" fontAlgn="base">
              <a:buFont typeface="Arial" panose="020B0604020202020204" pitchFamily="34" charset="0"/>
              <a:buChar char="•"/>
            </a:pPr>
            <a:endParaRPr lang="es-CO" dirty="0">
              <a:latin typeface="Gill Sans MT" panose="020B0502020104020203" pitchFamily="34" charset="0"/>
            </a:endParaRPr>
          </a:p>
          <a:p>
            <a:pPr marL="285750" indent="-285750" fontAlgn="base">
              <a:buFont typeface="Arial" panose="020B0604020202020204" pitchFamily="34" charset="0"/>
              <a:buChar char="•"/>
            </a:pPr>
            <a:r>
              <a:rPr lang="es-CO" dirty="0">
                <a:latin typeface="Gill Sans MT" panose="020B0502020104020203" pitchFamily="34" charset="0"/>
              </a:rPr>
              <a:t>Unas políticas que permitan la disminución de la contaminación ambiental y el calentamiento global dentro del videojuego.</a:t>
            </a:r>
          </a:p>
        </p:txBody>
      </p:sp>
    </p:spTree>
    <p:extLst>
      <p:ext uri="{BB962C8B-B14F-4D97-AF65-F5344CB8AC3E}">
        <p14:creationId xmlns:p14="http://schemas.microsoft.com/office/powerpoint/2010/main" val="1376903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1192697" y="1219587"/>
            <a:ext cx="3644348"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ESTADO DEL ARTE</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aphicFrame>
        <p:nvGraphicFramePr>
          <p:cNvPr id="9" name="Tabla 9">
            <a:extLst>
              <a:ext uri="{FF2B5EF4-FFF2-40B4-BE49-F238E27FC236}">
                <a16:creationId xmlns:a16="http://schemas.microsoft.com/office/drawing/2014/main" id="{901041D4-FBFD-4184-B94C-2DFD4D842589}"/>
              </a:ext>
            </a:extLst>
          </p:cNvPr>
          <p:cNvGraphicFramePr>
            <a:graphicFrameLocks noGrp="1"/>
          </p:cNvGraphicFramePr>
          <p:nvPr>
            <p:extLst>
              <p:ext uri="{D42A27DB-BD31-4B8C-83A1-F6EECF244321}">
                <p14:modId xmlns:p14="http://schemas.microsoft.com/office/powerpoint/2010/main" val="3285918456"/>
              </p:ext>
            </p:extLst>
          </p:nvPr>
        </p:nvGraphicFramePr>
        <p:xfrm>
          <a:off x="682487" y="1951000"/>
          <a:ext cx="10827025" cy="4272280"/>
        </p:xfrm>
        <a:graphic>
          <a:graphicData uri="http://schemas.openxmlformats.org/drawingml/2006/table">
            <a:tbl>
              <a:tblPr firstRow="1" bandRow="1">
                <a:tableStyleId>{912C8C85-51F0-491E-9774-3900AFEF0FD7}</a:tableStyleId>
              </a:tblPr>
              <a:tblGrid>
                <a:gridCol w="2160104">
                  <a:extLst>
                    <a:ext uri="{9D8B030D-6E8A-4147-A177-3AD203B41FA5}">
                      <a16:colId xmlns:a16="http://schemas.microsoft.com/office/drawing/2014/main" val="3265465740"/>
                    </a:ext>
                  </a:extLst>
                </a:gridCol>
                <a:gridCol w="1424609">
                  <a:extLst>
                    <a:ext uri="{9D8B030D-6E8A-4147-A177-3AD203B41FA5}">
                      <a16:colId xmlns:a16="http://schemas.microsoft.com/office/drawing/2014/main" val="2825459823"/>
                    </a:ext>
                  </a:extLst>
                </a:gridCol>
                <a:gridCol w="4499784">
                  <a:extLst>
                    <a:ext uri="{9D8B030D-6E8A-4147-A177-3AD203B41FA5}">
                      <a16:colId xmlns:a16="http://schemas.microsoft.com/office/drawing/2014/main" val="4131679439"/>
                    </a:ext>
                  </a:extLst>
                </a:gridCol>
                <a:gridCol w="2742528">
                  <a:extLst>
                    <a:ext uri="{9D8B030D-6E8A-4147-A177-3AD203B41FA5}">
                      <a16:colId xmlns:a16="http://schemas.microsoft.com/office/drawing/2014/main" val="986328357"/>
                    </a:ext>
                  </a:extLst>
                </a:gridCol>
              </a:tblGrid>
              <a:tr h="370840">
                <a:tc>
                  <a:txBody>
                    <a:bodyPr/>
                    <a:lstStyle/>
                    <a:p>
                      <a:pPr algn="ctr"/>
                      <a:r>
                        <a:rPr lang="es-CO" dirty="0">
                          <a:solidFill>
                            <a:schemeClr val="tx1"/>
                          </a:solidFill>
                        </a:rPr>
                        <a:t>TITULO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O" dirty="0">
                          <a:solidFill>
                            <a:schemeClr val="tx1"/>
                          </a:solidFill>
                        </a:rPr>
                        <a:t>AUTOR/ES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CO" dirty="0">
                          <a:solidFill>
                            <a:schemeClr val="tx1"/>
                          </a:solidFill>
                        </a:rPr>
                        <a:t>TEMA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CO" dirty="0">
                          <a:solidFill>
                            <a:schemeClr val="tx1"/>
                          </a:solidFill>
                        </a:rPr>
                        <a:t>REFERENCIA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565335"/>
                  </a:ext>
                </a:extLst>
              </a:tr>
              <a:tr h="370840">
                <a:tc>
                  <a:txBody>
                    <a:bodyPr/>
                    <a:lstStyle/>
                    <a:p>
                      <a:pPr algn="just"/>
                      <a:r>
                        <a:rPr lang="es-CO" sz="1600" kern="1200" dirty="0">
                          <a:solidFill>
                            <a:schemeClr val="tx1"/>
                          </a:solidFill>
                          <a:effectLst/>
                          <a:latin typeface="+mn-lt"/>
                          <a:ea typeface="+mn-ea"/>
                          <a:cs typeface="+mn-cs"/>
                        </a:rPr>
                        <a:t>Videojuegos para aprender Historia: una experiencia con Age </a:t>
                      </a:r>
                      <a:r>
                        <a:rPr lang="es-CO" sz="1600" kern="1200" dirty="0" err="1">
                          <a:solidFill>
                            <a:schemeClr val="tx1"/>
                          </a:solidFill>
                          <a:effectLst/>
                          <a:latin typeface="+mn-lt"/>
                          <a:ea typeface="+mn-ea"/>
                          <a:cs typeface="+mn-cs"/>
                        </a:rPr>
                        <a:t>of</a:t>
                      </a:r>
                      <a:r>
                        <a:rPr lang="es-CO" sz="1600" kern="1200" dirty="0">
                          <a:solidFill>
                            <a:schemeClr val="tx1"/>
                          </a:solidFill>
                          <a:effectLst/>
                          <a:latin typeface="+mn-lt"/>
                          <a:ea typeface="+mn-ea"/>
                          <a:cs typeface="+mn-cs"/>
                        </a:rPr>
                        <a:t> </a:t>
                      </a:r>
                      <a:r>
                        <a:rPr lang="es-CO" sz="1600" kern="1200" dirty="0" err="1">
                          <a:solidFill>
                            <a:schemeClr val="tx1"/>
                          </a:solidFill>
                          <a:effectLst/>
                          <a:latin typeface="+mn-lt"/>
                          <a:ea typeface="+mn-ea"/>
                          <a:cs typeface="+mn-cs"/>
                        </a:rPr>
                        <a:t>Empires</a:t>
                      </a:r>
                      <a:endParaRPr lang="es-CO"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CO" sz="1600" kern="1200" dirty="0" err="1">
                          <a:solidFill>
                            <a:schemeClr val="tx1"/>
                          </a:solidFill>
                          <a:effectLst/>
                          <a:latin typeface="+mn-lt"/>
                          <a:ea typeface="+mn-ea"/>
                          <a:cs typeface="+mn-cs"/>
                        </a:rPr>
                        <a:t>Mugueta</a:t>
                      </a:r>
                      <a:r>
                        <a:rPr lang="es-CO" sz="1600" kern="1200" dirty="0">
                          <a:solidFill>
                            <a:schemeClr val="tx1"/>
                          </a:solidFill>
                          <a:effectLst/>
                          <a:latin typeface="+mn-lt"/>
                          <a:ea typeface="+mn-ea"/>
                          <a:cs typeface="+mn-cs"/>
                        </a:rPr>
                        <a:t>, Í., Manzano, A., Alonso, P., &amp; </a:t>
                      </a:r>
                      <a:r>
                        <a:rPr lang="es-CO" sz="1600" kern="1200" dirty="0" err="1">
                          <a:solidFill>
                            <a:schemeClr val="tx1"/>
                          </a:solidFill>
                          <a:effectLst/>
                          <a:latin typeface="+mn-lt"/>
                          <a:ea typeface="+mn-ea"/>
                          <a:cs typeface="+mn-cs"/>
                        </a:rPr>
                        <a:t>Labiano</a:t>
                      </a:r>
                      <a:r>
                        <a:rPr lang="es-CO" sz="1600" kern="1200" dirty="0">
                          <a:solidFill>
                            <a:schemeClr val="tx1"/>
                          </a:solidFill>
                          <a:effectLst/>
                          <a:latin typeface="+mn-lt"/>
                          <a:ea typeface="+mn-ea"/>
                          <a:cs typeface="+mn-cs"/>
                        </a:rPr>
                        <a:t>, L. </a:t>
                      </a:r>
                      <a:endParaRPr lang="es-CO"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CO" sz="1600" dirty="0">
                          <a:solidFill>
                            <a:schemeClr val="tx1"/>
                          </a:solidFill>
                        </a:rPr>
                        <a:t>Trabajo </a:t>
                      </a:r>
                      <a:r>
                        <a:rPr lang="es-CO" sz="1600" kern="1200" dirty="0">
                          <a:solidFill>
                            <a:schemeClr val="tx1"/>
                          </a:solidFill>
                          <a:effectLst/>
                          <a:latin typeface="+mn-lt"/>
                          <a:ea typeface="+mn-ea"/>
                          <a:cs typeface="+mn-cs"/>
                        </a:rPr>
                        <a:t>en donde se mostraban los resultados obtenidos luego de llevar a cabo seis talleres de enseñanza sobre la historia de las civilizaciones mediante el uso de un videojuego, basado en el manejo de recursos y la estrategia, llamado Age </a:t>
                      </a:r>
                      <a:r>
                        <a:rPr lang="es-CO" sz="1600" kern="1200" dirty="0" err="1">
                          <a:solidFill>
                            <a:schemeClr val="tx1"/>
                          </a:solidFill>
                          <a:effectLst/>
                          <a:latin typeface="+mn-lt"/>
                          <a:ea typeface="+mn-ea"/>
                          <a:cs typeface="+mn-cs"/>
                        </a:rPr>
                        <a:t>Of</a:t>
                      </a:r>
                      <a:r>
                        <a:rPr lang="es-CO" sz="1600" kern="1200" dirty="0">
                          <a:solidFill>
                            <a:schemeClr val="tx1"/>
                          </a:solidFill>
                          <a:effectLst/>
                          <a:latin typeface="+mn-lt"/>
                          <a:ea typeface="+mn-ea"/>
                          <a:cs typeface="+mn-cs"/>
                        </a:rPr>
                        <a:t> </a:t>
                      </a:r>
                      <a:r>
                        <a:rPr lang="es-CO" sz="1600" kern="1200" dirty="0" err="1">
                          <a:solidFill>
                            <a:schemeClr val="tx1"/>
                          </a:solidFill>
                          <a:effectLst/>
                          <a:latin typeface="+mn-lt"/>
                          <a:ea typeface="+mn-ea"/>
                          <a:cs typeface="+mn-cs"/>
                        </a:rPr>
                        <a:t>Empires</a:t>
                      </a:r>
                      <a:r>
                        <a:rPr lang="es-CO" sz="1600" kern="1200" dirty="0">
                          <a:solidFill>
                            <a:schemeClr val="tx1"/>
                          </a:solidFill>
                          <a:effectLst/>
                          <a:latin typeface="+mn-lt"/>
                          <a:ea typeface="+mn-ea"/>
                          <a:cs typeface="+mn-cs"/>
                        </a:rPr>
                        <a:t>. </a:t>
                      </a:r>
                      <a:endParaRPr lang="es-CO"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CO" sz="1600" kern="1200" dirty="0" err="1">
                          <a:solidFill>
                            <a:schemeClr val="tx1"/>
                          </a:solidFill>
                          <a:effectLst/>
                          <a:latin typeface="+mn-lt"/>
                          <a:ea typeface="+mn-ea"/>
                          <a:cs typeface="+mn-cs"/>
                        </a:rPr>
                        <a:t>Mugueta</a:t>
                      </a:r>
                      <a:r>
                        <a:rPr lang="es-CO" sz="1600" kern="1200" dirty="0">
                          <a:solidFill>
                            <a:schemeClr val="tx1"/>
                          </a:solidFill>
                          <a:effectLst/>
                          <a:latin typeface="+mn-lt"/>
                          <a:ea typeface="+mn-ea"/>
                          <a:cs typeface="+mn-cs"/>
                        </a:rPr>
                        <a:t>, Í., Manzano, A., Alonso, P., &amp; </a:t>
                      </a:r>
                      <a:r>
                        <a:rPr lang="es-CO" sz="1600" kern="1200" dirty="0" err="1">
                          <a:solidFill>
                            <a:schemeClr val="tx1"/>
                          </a:solidFill>
                          <a:effectLst/>
                          <a:latin typeface="+mn-lt"/>
                          <a:ea typeface="+mn-ea"/>
                          <a:cs typeface="+mn-cs"/>
                        </a:rPr>
                        <a:t>Labiano</a:t>
                      </a:r>
                      <a:r>
                        <a:rPr lang="es-CO" sz="1600" kern="1200" dirty="0">
                          <a:solidFill>
                            <a:schemeClr val="tx1"/>
                          </a:solidFill>
                          <a:effectLst/>
                          <a:latin typeface="+mn-lt"/>
                          <a:ea typeface="+mn-ea"/>
                          <a:cs typeface="+mn-cs"/>
                        </a:rPr>
                        <a:t>, L. (2015). Videojuegos para aprender Historia: una experiencia con Age </a:t>
                      </a:r>
                      <a:r>
                        <a:rPr lang="es-CO" sz="1600" kern="1200" dirty="0" err="1">
                          <a:solidFill>
                            <a:schemeClr val="tx1"/>
                          </a:solidFill>
                          <a:effectLst/>
                          <a:latin typeface="+mn-lt"/>
                          <a:ea typeface="+mn-ea"/>
                          <a:cs typeface="+mn-cs"/>
                        </a:rPr>
                        <a:t>of</a:t>
                      </a:r>
                      <a:r>
                        <a:rPr lang="es-CO" sz="1600" kern="1200" dirty="0">
                          <a:solidFill>
                            <a:schemeClr val="tx1"/>
                          </a:solidFill>
                          <a:effectLst/>
                          <a:latin typeface="+mn-lt"/>
                          <a:ea typeface="+mn-ea"/>
                          <a:cs typeface="+mn-cs"/>
                        </a:rPr>
                        <a:t> </a:t>
                      </a:r>
                      <a:r>
                        <a:rPr lang="es-CO" sz="1600" kern="1200" dirty="0" err="1">
                          <a:solidFill>
                            <a:schemeClr val="tx1"/>
                          </a:solidFill>
                          <a:effectLst/>
                          <a:latin typeface="+mn-lt"/>
                          <a:ea typeface="+mn-ea"/>
                          <a:cs typeface="+mn-cs"/>
                        </a:rPr>
                        <a:t>Empires</a:t>
                      </a:r>
                      <a:r>
                        <a:rPr lang="es-CO" sz="1600" kern="1200" dirty="0">
                          <a:solidFill>
                            <a:schemeClr val="tx1"/>
                          </a:solidFill>
                          <a:effectLst/>
                          <a:latin typeface="+mn-lt"/>
                          <a:ea typeface="+mn-ea"/>
                          <a:cs typeface="+mn-cs"/>
                        </a:rPr>
                        <a:t>. </a:t>
                      </a:r>
                      <a:r>
                        <a:rPr lang="es-CO" sz="1600" i="1" kern="1200" dirty="0">
                          <a:solidFill>
                            <a:schemeClr val="tx1"/>
                          </a:solidFill>
                          <a:effectLst/>
                          <a:latin typeface="+mn-lt"/>
                          <a:ea typeface="+mn-ea"/>
                          <a:cs typeface="+mn-cs"/>
                        </a:rPr>
                        <a:t>Revista Didáctica, Innovación y Multimedia</a:t>
                      </a:r>
                      <a:r>
                        <a:rPr lang="es-CO" sz="1600" kern="1200" dirty="0">
                          <a:solidFill>
                            <a:schemeClr val="tx1"/>
                          </a:solidFill>
                          <a:effectLst/>
                          <a:latin typeface="+mn-lt"/>
                          <a:ea typeface="+mn-ea"/>
                          <a:cs typeface="+mn-cs"/>
                        </a:rPr>
                        <a:t>, </a:t>
                      </a:r>
                      <a:r>
                        <a:rPr lang="es-CO" sz="1600" i="1" kern="1200" dirty="0">
                          <a:solidFill>
                            <a:schemeClr val="tx1"/>
                          </a:solidFill>
                          <a:effectLst/>
                          <a:latin typeface="+mn-lt"/>
                          <a:ea typeface="+mn-ea"/>
                          <a:cs typeface="+mn-cs"/>
                        </a:rPr>
                        <a:t>32</a:t>
                      </a:r>
                      <a:r>
                        <a:rPr lang="es-CO" sz="1600" kern="1200" dirty="0">
                          <a:solidFill>
                            <a:schemeClr val="tx1"/>
                          </a:solidFill>
                          <a:effectLst/>
                          <a:latin typeface="+mn-lt"/>
                          <a:ea typeface="+mn-ea"/>
                          <a:cs typeface="+mn-cs"/>
                        </a:rPr>
                        <a:t>.</a:t>
                      </a:r>
                    </a:p>
                    <a:p>
                      <a:pPr algn="just"/>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8964446"/>
                  </a:ext>
                </a:extLst>
              </a:tr>
              <a:tr h="370840">
                <a:tc>
                  <a:txBody>
                    <a:bodyPr/>
                    <a:lstStyle/>
                    <a:p>
                      <a:pPr algn="just"/>
                      <a:r>
                        <a:rPr lang="es-CO" sz="1600" kern="1200" dirty="0">
                          <a:solidFill>
                            <a:schemeClr val="tx1"/>
                          </a:solidFill>
                          <a:effectLst/>
                          <a:latin typeface="+mn-lt"/>
                          <a:ea typeface="+mn-ea"/>
                          <a:cs typeface="+mn-cs"/>
                        </a:rPr>
                        <a:t>La transmisión de valores y responsabilidad social a partir de los videojuegos</a:t>
                      </a:r>
                      <a:endParaRPr lang="es-CO"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CO" sz="1600" kern="1200" dirty="0">
                          <a:solidFill>
                            <a:schemeClr val="tx1"/>
                          </a:solidFill>
                          <a:effectLst/>
                          <a:latin typeface="+mn-lt"/>
                          <a:ea typeface="+mn-ea"/>
                          <a:cs typeface="+mn-cs"/>
                        </a:rPr>
                        <a:t>Pérez, J. F. H., &amp; Gómez, Á. P. C. </a:t>
                      </a:r>
                      <a:endParaRPr lang="es-CO"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CO" sz="1600" kern="1200" dirty="0">
                          <a:solidFill>
                            <a:schemeClr val="tx1"/>
                          </a:solidFill>
                          <a:effectLst/>
                          <a:latin typeface="+mn-lt"/>
                          <a:ea typeface="+mn-ea"/>
                          <a:cs typeface="+mn-cs"/>
                        </a:rPr>
                        <a:t>Investigación en la que buscaban exponer las ventajas que tiene el uso de videojuegos para la educación medio ambiental.</a:t>
                      </a:r>
                      <a:endParaRPr lang="es-CO"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CO" sz="1600" kern="1200" dirty="0">
                          <a:solidFill>
                            <a:schemeClr val="tx1"/>
                          </a:solidFill>
                          <a:effectLst/>
                          <a:latin typeface="+mn-lt"/>
                          <a:ea typeface="+mn-ea"/>
                          <a:cs typeface="+mn-cs"/>
                        </a:rPr>
                        <a:t>Pérez, J. F. H., &amp; Gómez, Á. P. C. (2016). La transmisión de valores y responsabilidad social a partir de los videojuegos. </a:t>
                      </a:r>
                      <a:r>
                        <a:rPr lang="es-CO" sz="1600" i="1" kern="1200" dirty="0" err="1">
                          <a:solidFill>
                            <a:schemeClr val="tx1"/>
                          </a:solidFill>
                          <a:effectLst/>
                          <a:latin typeface="+mn-lt"/>
                          <a:ea typeface="+mn-ea"/>
                          <a:cs typeface="+mn-cs"/>
                        </a:rPr>
                        <a:t>Sphera</a:t>
                      </a:r>
                      <a:r>
                        <a:rPr lang="es-CO" sz="1600" i="1" kern="1200" dirty="0">
                          <a:solidFill>
                            <a:schemeClr val="tx1"/>
                          </a:solidFill>
                          <a:effectLst/>
                          <a:latin typeface="+mn-lt"/>
                          <a:ea typeface="+mn-ea"/>
                          <a:cs typeface="+mn-cs"/>
                        </a:rPr>
                        <a:t> Publica</a:t>
                      </a:r>
                      <a:r>
                        <a:rPr lang="es-CO" sz="1600" kern="1200" dirty="0">
                          <a:solidFill>
                            <a:schemeClr val="tx1"/>
                          </a:solidFill>
                          <a:effectLst/>
                          <a:latin typeface="+mn-lt"/>
                          <a:ea typeface="+mn-ea"/>
                          <a:cs typeface="+mn-cs"/>
                        </a:rPr>
                        <a:t>, </a:t>
                      </a:r>
                      <a:r>
                        <a:rPr lang="es-CO" sz="1600" i="1" kern="1200" dirty="0">
                          <a:solidFill>
                            <a:schemeClr val="tx1"/>
                          </a:solidFill>
                          <a:effectLst/>
                          <a:latin typeface="+mn-lt"/>
                          <a:ea typeface="+mn-ea"/>
                          <a:cs typeface="+mn-cs"/>
                        </a:rPr>
                        <a:t>1</a:t>
                      </a:r>
                      <a:r>
                        <a:rPr lang="es-CO" sz="1600" kern="1200" dirty="0">
                          <a:solidFill>
                            <a:schemeClr val="tx1"/>
                          </a:solidFill>
                          <a:effectLst/>
                          <a:latin typeface="+mn-lt"/>
                          <a:ea typeface="+mn-ea"/>
                          <a:cs typeface="+mn-cs"/>
                        </a:rPr>
                        <a:t>(16), 114-131.</a:t>
                      </a:r>
                    </a:p>
                    <a:p>
                      <a:pPr algn="just"/>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45582462"/>
                  </a:ext>
                </a:extLst>
              </a:tr>
            </a:tbl>
          </a:graphicData>
        </a:graphic>
      </p:graphicFrame>
    </p:spTree>
    <p:extLst>
      <p:ext uri="{BB962C8B-B14F-4D97-AF65-F5344CB8AC3E}">
        <p14:creationId xmlns:p14="http://schemas.microsoft.com/office/powerpoint/2010/main" val="2424905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1192697" y="1219587"/>
            <a:ext cx="3644348"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ESTADO DEL ARTE</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aphicFrame>
        <p:nvGraphicFramePr>
          <p:cNvPr id="9" name="Tabla 9">
            <a:extLst>
              <a:ext uri="{FF2B5EF4-FFF2-40B4-BE49-F238E27FC236}">
                <a16:creationId xmlns:a16="http://schemas.microsoft.com/office/drawing/2014/main" id="{901041D4-FBFD-4184-B94C-2DFD4D842589}"/>
              </a:ext>
            </a:extLst>
          </p:cNvPr>
          <p:cNvGraphicFramePr>
            <a:graphicFrameLocks noGrp="1"/>
          </p:cNvGraphicFramePr>
          <p:nvPr>
            <p:extLst>
              <p:ext uri="{D42A27DB-BD31-4B8C-83A1-F6EECF244321}">
                <p14:modId xmlns:p14="http://schemas.microsoft.com/office/powerpoint/2010/main" val="1436783940"/>
              </p:ext>
            </p:extLst>
          </p:nvPr>
        </p:nvGraphicFramePr>
        <p:xfrm>
          <a:off x="682487" y="1951000"/>
          <a:ext cx="10827025" cy="4028440"/>
        </p:xfrm>
        <a:graphic>
          <a:graphicData uri="http://schemas.openxmlformats.org/drawingml/2006/table">
            <a:tbl>
              <a:tblPr firstRow="1" bandRow="1">
                <a:tableStyleId>{912C8C85-51F0-491E-9774-3900AFEF0FD7}</a:tableStyleId>
              </a:tblPr>
              <a:tblGrid>
                <a:gridCol w="2160104">
                  <a:extLst>
                    <a:ext uri="{9D8B030D-6E8A-4147-A177-3AD203B41FA5}">
                      <a16:colId xmlns:a16="http://schemas.microsoft.com/office/drawing/2014/main" val="3265465740"/>
                    </a:ext>
                  </a:extLst>
                </a:gridCol>
                <a:gridCol w="1424609">
                  <a:extLst>
                    <a:ext uri="{9D8B030D-6E8A-4147-A177-3AD203B41FA5}">
                      <a16:colId xmlns:a16="http://schemas.microsoft.com/office/drawing/2014/main" val="2825459823"/>
                    </a:ext>
                  </a:extLst>
                </a:gridCol>
                <a:gridCol w="4499784">
                  <a:extLst>
                    <a:ext uri="{9D8B030D-6E8A-4147-A177-3AD203B41FA5}">
                      <a16:colId xmlns:a16="http://schemas.microsoft.com/office/drawing/2014/main" val="4131679439"/>
                    </a:ext>
                  </a:extLst>
                </a:gridCol>
                <a:gridCol w="2742528">
                  <a:extLst>
                    <a:ext uri="{9D8B030D-6E8A-4147-A177-3AD203B41FA5}">
                      <a16:colId xmlns:a16="http://schemas.microsoft.com/office/drawing/2014/main" val="986328357"/>
                    </a:ext>
                  </a:extLst>
                </a:gridCol>
              </a:tblGrid>
              <a:tr h="370840">
                <a:tc>
                  <a:txBody>
                    <a:bodyPr/>
                    <a:lstStyle/>
                    <a:p>
                      <a:pPr algn="ctr"/>
                      <a:r>
                        <a:rPr lang="es-CO" dirty="0">
                          <a:solidFill>
                            <a:schemeClr val="tx1"/>
                          </a:solidFill>
                        </a:rPr>
                        <a:t>TITULO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O" dirty="0">
                          <a:solidFill>
                            <a:schemeClr val="tx1"/>
                          </a:solidFill>
                        </a:rPr>
                        <a:t>AUTOR/ES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CO" dirty="0">
                          <a:solidFill>
                            <a:schemeClr val="tx1"/>
                          </a:solidFill>
                        </a:rPr>
                        <a:t>TEMA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CO" dirty="0">
                          <a:solidFill>
                            <a:schemeClr val="tx1"/>
                          </a:solidFill>
                        </a:rPr>
                        <a:t>REFERENCIA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565335"/>
                  </a:ext>
                </a:extLst>
              </a:tr>
              <a:tr h="370840">
                <a:tc>
                  <a:txBody>
                    <a:bodyPr/>
                    <a:lstStyle/>
                    <a:p>
                      <a:pPr algn="just"/>
                      <a:r>
                        <a:rPr lang="es-CO" sz="1600" kern="1200" dirty="0">
                          <a:solidFill>
                            <a:schemeClr val="tx1"/>
                          </a:solidFill>
                          <a:effectLst/>
                          <a:latin typeface="+mn-lt"/>
                          <a:ea typeface="+mn-ea"/>
                          <a:cs typeface="+mn-cs"/>
                        </a:rPr>
                        <a:t>El videojuego digital como mediador del aprendizaje en la etapa de Educación Infantil</a:t>
                      </a:r>
                      <a:endParaRPr lang="es-CO"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CO" sz="1600" kern="1200" dirty="0">
                          <a:solidFill>
                            <a:schemeClr val="tx1"/>
                          </a:solidFill>
                          <a:effectLst/>
                          <a:latin typeface="+mn-lt"/>
                          <a:ea typeface="+mn-ea"/>
                          <a:cs typeface="+mn-cs"/>
                        </a:rPr>
                        <a:t>Sampedro Requena, B. E., Muñoz González, J. M., &amp; Vega Gea, E. </a:t>
                      </a:r>
                      <a:endParaRPr lang="es-CO"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CO" sz="1600" kern="1200" dirty="0">
                          <a:solidFill>
                            <a:schemeClr val="tx1"/>
                          </a:solidFill>
                          <a:effectLst/>
                          <a:latin typeface="+mn-lt"/>
                          <a:ea typeface="+mn-ea"/>
                          <a:cs typeface="+mn-cs"/>
                        </a:rPr>
                        <a:t>Investigación en donde se recolectó la opinión de todos los alumnos de un curso en la etapa de educación infantil de seis colegios diferentes acerca de un videojuego basado en el medio ambiente y con el fin de educar en temas como reciclaje, el cuidado del agua y la electricidad.</a:t>
                      </a:r>
                      <a:endParaRPr lang="es-CO"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CO" sz="1600" kern="1200" dirty="0">
                          <a:solidFill>
                            <a:schemeClr val="tx1"/>
                          </a:solidFill>
                          <a:effectLst/>
                          <a:latin typeface="+mn-lt"/>
                          <a:ea typeface="+mn-ea"/>
                          <a:cs typeface="+mn-cs"/>
                        </a:rPr>
                        <a:t>Sampedro Requena, B. E., Muñoz González, J. M., &amp; Vega Gea, E. (2017). El videojuego digital como mediador del aprendizaje en la etapa de Educación Infantil. </a:t>
                      </a:r>
                      <a:r>
                        <a:rPr lang="es-CO" sz="1600" i="1" kern="1200" dirty="0">
                          <a:solidFill>
                            <a:schemeClr val="tx1"/>
                          </a:solidFill>
                          <a:effectLst/>
                          <a:latin typeface="+mn-lt"/>
                          <a:ea typeface="+mn-ea"/>
                          <a:cs typeface="+mn-cs"/>
                        </a:rPr>
                        <a:t>Educar</a:t>
                      </a:r>
                      <a:r>
                        <a:rPr lang="es-CO" sz="1600" kern="1200" dirty="0">
                          <a:solidFill>
                            <a:schemeClr val="tx1"/>
                          </a:solidFill>
                          <a:effectLst/>
                          <a:latin typeface="+mn-lt"/>
                          <a:ea typeface="+mn-ea"/>
                          <a:cs typeface="+mn-cs"/>
                        </a:rPr>
                        <a:t>, </a:t>
                      </a:r>
                      <a:r>
                        <a:rPr lang="es-CO" sz="1600" i="1" kern="1200" dirty="0">
                          <a:solidFill>
                            <a:schemeClr val="tx1"/>
                          </a:solidFill>
                          <a:effectLst/>
                          <a:latin typeface="+mn-lt"/>
                          <a:ea typeface="+mn-ea"/>
                          <a:cs typeface="+mn-cs"/>
                        </a:rPr>
                        <a:t>53</a:t>
                      </a:r>
                      <a:r>
                        <a:rPr lang="es-CO" sz="1600" kern="1200" dirty="0">
                          <a:solidFill>
                            <a:schemeClr val="tx1"/>
                          </a:solidFill>
                          <a:effectLst/>
                          <a:latin typeface="+mn-lt"/>
                          <a:ea typeface="+mn-ea"/>
                          <a:cs typeface="+mn-cs"/>
                        </a:rPr>
                        <a:t>(1), 0089-107.</a:t>
                      </a:r>
                    </a:p>
                    <a:p>
                      <a:pPr algn="just"/>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8964446"/>
                  </a:ext>
                </a:extLst>
              </a:tr>
              <a:tr h="370840">
                <a:tc>
                  <a:txBody>
                    <a:bodyPr/>
                    <a:lstStyle/>
                    <a:p>
                      <a:pPr algn="just"/>
                      <a:r>
                        <a:rPr lang="es-CO" sz="1600" kern="1200" dirty="0" err="1">
                          <a:solidFill>
                            <a:schemeClr val="tx1"/>
                          </a:solidFill>
                          <a:effectLst/>
                          <a:latin typeface="+mn-lt"/>
                          <a:ea typeface="+mn-ea"/>
                          <a:cs typeface="+mn-cs"/>
                        </a:rPr>
                        <a:t>Serious</a:t>
                      </a:r>
                      <a:r>
                        <a:rPr lang="es-CO" sz="1600" kern="1200" dirty="0">
                          <a:solidFill>
                            <a:schemeClr val="tx1"/>
                          </a:solidFill>
                          <a:effectLst/>
                          <a:latin typeface="+mn-lt"/>
                          <a:ea typeface="+mn-ea"/>
                          <a:cs typeface="+mn-cs"/>
                        </a:rPr>
                        <a:t> </a:t>
                      </a:r>
                      <a:r>
                        <a:rPr lang="es-CO" sz="1600" kern="1200" dirty="0" err="1">
                          <a:solidFill>
                            <a:schemeClr val="tx1"/>
                          </a:solidFill>
                          <a:effectLst/>
                          <a:latin typeface="+mn-lt"/>
                          <a:ea typeface="+mn-ea"/>
                          <a:cs typeface="+mn-cs"/>
                        </a:rPr>
                        <a:t>Games</a:t>
                      </a:r>
                      <a:r>
                        <a:rPr lang="es-CO" sz="1600" kern="1200" dirty="0">
                          <a:solidFill>
                            <a:schemeClr val="tx1"/>
                          </a:solidFill>
                          <a:effectLst/>
                          <a:latin typeface="+mn-lt"/>
                          <a:ea typeface="+mn-ea"/>
                          <a:cs typeface="+mn-cs"/>
                        </a:rPr>
                        <a:t> </a:t>
                      </a:r>
                      <a:r>
                        <a:rPr lang="es-CO" sz="1600" kern="1200" dirty="0" err="1">
                          <a:solidFill>
                            <a:schemeClr val="tx1"/>
                          </a:solidFill>
                          <a:effectLst/>
                          <a:latin typeface="+mn-lt"/>
                          <a:ea typeface="+mn-ea"/>
                          <a:cs typeface="+mn-cs"/>
                        </a:rPr>
                        <a:t>Environmental</a:t>
                      </a:r>
                      <a:r>
                        <a:rPr lang="es-CO" sz="1600" kern="1200" dirty="0">
                          <a:solidFill>
                            <a:schemeClr val="tx1"/>
                          </a:solidFill>
                          <a:effectLst/>
                          <a:latin typeface="+mn-lt"/>
                          <a:ea typeface="+mn-ea"/>
                          <a:cs typeface="+mn-cs"/>
                        </a:rPr>
                        <a:t> Management</a:t>
                      </a:r>
                      <a:endParaRPr lang="es-CO"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CO" sz="1600" kern="1200" dirty="0">
                          <a:solidFill>
                            <a:schemeClr val="tx1"/>
                          </a:solidFill>
                          <a:effectLst/>
                          <a:latin typeface="+mn-lt"/>
                          <a:ea typeface="+mn-ea"/>
                          <a:cs typeface="+mn-cs"/>
                        </a:rPr>
                        <a:t>Madani, K., Pierce, T. W., &amp; </a:t>
                      </a:r>
                      <a:r>
                        <a:rPr lang="es-CO" sz="1600" kern="1200" dirty="0" err="1">
                          <a:solidFill>
                            <a:schemeClr val="tx1"/>
                          </a:solidFill>
                          <a:effectLst/>
                          <a:latin typeface="+mn-lt"/>
                          <a:ea typeface="+mn-ea"/>
                          <a:cs typeface="+mn-cs"/>
                        </a:rPr>
                        <a:t>Mirchi</a:t>
                      </a:r>
                      <a:r>
                        <a:rPr lang="es-CO" sz="1600" kern="1200" dirty="0">
                          <a:solidFill>
                            <a:schemeClr val="tx1"/>
                          </a:solidFill>
                          <a:effectLst/>
                          <a:latin typeface="+mn-lt"/>
                          <a:ea typeface="+mn-ea"/>
                          <a:cs typeface="+mn-cs"/>
                        </a:rPr>
                        <a:t>, A. </a:t>
                      </a:r>
                      <a:endParaRPr lang="es-CO"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CO" sz="1600" kern="1200" dirty="0" err="1">
                          <a:solidFill>
                            <a:schemeClr val="tx1"/>
                          </a:solidFill>
                          <a:effectLst/>
                          <a:latin typeface="+mn-lt"/>
                          <a:ea typeface="+mn-ea"/>
                          <a:cs typeface="+mn-cs"/>
                        </a:rPr>
                        <a:t>Paper</a:t>
                      </a:r>
                      <a:r>
                        <a:rPr lang="es-CO" sz="1600" kern="1200" dirty="0">
                          <a:solidFill>
                            <a:schemeClr val="tx1"/>
                          </a:solidFill>
                          <a:effectLst/>
                          <a:latin typeface="+mn-lt"/>
                          <a:ea typeface="+mn-ea"/>
                          <a:cs typeface="+mn-cs"/>
                        </a:rPr>
                        <a:t> que muestra el estado del aprendizaje basado en juegos y los juegos serios basados en la gestión ambiental analizando 25 juegos serios basados en la gestión ambiental y diseñados para ser usados en educación superior.</a:t>
                      </a:r>
                      <a:endParaRPr lang="es-CO"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CO" sz="1600" kern="1200" dirty="0">
                          <a:solidFill>
                            <a:schemeClr val="tx1"/>
                          </a:solidFill>
                          <a:effectLst/>
                          <a:latin typeface="+mn-lt"/>
                          <a:ea typeface="+mn-ea"/>
                          <a:cs typeface="+mn-cs"/>
                        </a:rPr>
                        <a:t>Madani, K., Pierce, T. W., &amp; </a:t>
                      </a:r>
                      <a:r>
                        <a:rPr lang="es-CO" sz="1600" kern="1200" dirty="0" err="1">
                          <a:solidFill>
                            <a:schemeClr val="tx1"/>
                          </a:solidFill>
                          <a:effectLst/>
                          <a:latin typeface="+mn-lt"/>
                          <a:ea typeface="+mn-ea"/>
                          <a:cs typeface="+mn-cs"/>
                        </a:rPr>
                        <a:t>Mirchi</a:t>
                      </a:r>
                      <a:r>
                        <a:rPr lang="es-CO" sz="1600" kern="1200" dirty="0">
                          <a:solidFill>
                            <a:schemeClr val="tx1"/>
                          </a:solidFill>
                          <a:effectLst/>
                          <a:latin typeface="+mn-lt"/>
                          <a:ea typeface="+mn-ea"/>
                          <a:cs typeface="+mn-cs"/>
                        </a:rPr>
                        <a:t>, A. (2017). </a:t>
                      </a:r>
                      <a:r>
                        <a:rPr lang="es-CO" sz="1600" kern="1200" dirty="0" err="1">
                          <a:solidFill>
                            <a:schemeClr val="tx1"/>
                          </a:solidFill>
                          <a:effectLst/>
                          <a:latin typeface="+mn-lt"/>
                          <a:ea typeface="+mn-ea"/>
                          <a:cs typeface="+mn-cs"/>
                        </a:rPr>
                        <a:t>Serious</a:t>
                      </a:r>
                      <a:r>
                        <a:rPr lang="es-CO" sz="1600" kern="1200" dirty="0">
                          <a:solidFill>
                            <a:schemeClr val="tx1"/>
                          </a:solidFill>
                          <a:effectLst/>
                          <a:latin typeface="+mn-lt"/>
                          <a:ea typeface="+mn-ea"/>
                          <a:cs typeface="+mn-cs"/>
                        </a:rPr>
                        <a:t> </a:t>
                      </a:r>
                      <a:r>
                        <a:rPr lang="es-CO" sz="1600" kern="1200" dirty="0" err="1">
                          <a:solidFill>
                            <a:schemeClr val="tx1"/>
                          </a:solidFill>
                          <a:effectLst/>
                          <a:latin typeface="+mn-lt"/>
                          <a:ea typeface="+mn-ea"/>
                          <a:cs typeface="+mn-cs"/>
                        </a:rPr>
                        <a:t>games</a:t>
                      </a:r>
                      <a:r>
                        <a:rPr lang="es-CO" sz="1600" kern="1200" dirty="0">
                          <a:solidFill>
                            <a:schemeClr val="tx1"/>
                          </a:solidFill>
                          <a:effectLst/>
                          <a:latin typeface="+mn-lt"/>
                          <a:ea typeface="+mn-ea"/>
                          <a:cs typeface="+mn-cs"/>
                        </a:rPr>
                        <a:t> on </a:t>
                      </a:r>
                      <a:r>
                        <a:rPr lang="es-CO" sz="1600" kern="1200" dirty="0" err="1">
                          <a:solidFill>
                            <a:schemeClr val="tx1"/>
                          </a:solidFill>
                          <a:effectLst/>
                          <a:latin typeface="+mn-lt"/>
                          <a:ea typeface="+mn-ea"/>
                          <a:cs typeface="+mn-cs"/>
                        </a:rPr>
                        <a:t>environmental</a:t>
                      </a:r>
                      <a:r>
                        <a:rPr lang="es-CO" sz="1600" kern="1200" dirty="0">
                          <a:solidFill>
                            <a:schemeClr val="tx1"/>
                          </a:solidFill>
                          <a:effectLst/>
                          <a:latin typeface="+mn-lt"/>
                          <a:ea typeface="+mn-ea"/>
                          <a:cs typeface="+mn-cs"/>
                        </a:rPr>
                        <a:t> </a:t>
                      </a:r>
                      <a:r>
                        <a:rPr lang="es-CO" sz="1600" kern="1200" dirty="0" err="1">
                          <a:solidFill>
                            <a:schemeClr val="tx1"/>
                          </a:solidFill>
                          <a:effectLst/>
                          <a:latin typeface="+mn-lt"/>
                          <a:ea typeface="+mn-ea"/>
                          <a:cs typeface="+mn-cs"/>
                        </a:rPr>
                        <a:t>management</a:t>
                      </a:r>
                      <a:r>
                        <a:rPr lang="es-CO" sz="1600" kern="1200" dirty="0">
                          <a:solidFill>
                            <a:schemeClr val="tx1"/>
                          </a:solidFill>
                          <a:effectLst/>
                          <a:latin typeface="+mn-lt"/>
                          <a:ea typeface="+mn-ea"/>
                          <a:cs typeface="+mn-cs"/>
                        </a:rPr>
                        <a:t>. </a:t>
                      </a:r>
                      <a:r>
                        <a:rPr lang="es-CO" sz="1600" i="1" kern="1200" dirty="0" err="1">
                          <a:solidFill>
                            <a:schemeClr val="tx1"/>
                          </a:solidFill>
                          <a:effectLst/>
                          <a:latin typeface="+mn-lt"/>
                          <a:ea typeface="+mn-ea"/>
                          <a:cs typeface="+mn-cs"/>
                        </a:rPr>
                        <a:t>Sustainable</a:t>
                      </a:r>
                      <a:r>
                        <a:rPr lang="es-CO" sz="1600" i="1" kern="1200" dirty="0">
                          <a:solidFill>
                            <a:schemeClr val="tx1"/>
                          </a:solidFill>
                          <a:effectLst/>
                          <a:latin typeface="+mn-lt"/>
                          <a:ea typeface="+mn-ea"/>
                          <a:cs typeface="+mn-cs"/>
                        </a:rPr>
                        <a:t> </a:t>
                      </a:r>
                      <a:r>
                        <a:rPr lang="es-CO" sz="1600" i="1" kern="1200" dirty="0" err="1">
                          <a:solidFill>
                            <a:schemeClr val="tx1"/>
                          </a:solidFill>
                          <a:effectLst/>
                          <a:latin typeface="+mn-lt"/>
                          <a:ea typeface="+mn-ea"/>
                          <a:cs typeface="+mn-cs"/>
                        </a:rPr>
                        <a:t>Cities</a:t>
                      </a:r>
                      <a:r>
                        <a:rPr lang="es-CO" sz="1600" i="1" kern="1200" dirty="0">
                          <a:solidFill>
                            <a:schemeClr val="tx1"/>
                          </a:solidFill>
                          <a:effectLst/>
                          <a:latin typeface="+mn-lt"/>
                          <a:ea typeface="+mn-ea"/>
                          <a:cs typeface="+mn-cs"/>
                        </a:rPr>
                        <a:t> and </a:t>
                      </a:r>
                      <a:r>
                        <a:rPr lang="es-CO" sz="1600" i="1" kern="1200" dirty="0" err="1">
                          <a:solidFill>
                            <a:schemeClr val="tx1"/>
                          </a:solidFill>
                          <a:effectLst/>
                          <a:latin typeface="+mn-lt"/>
                          <a:ea typeface="+mn-ea"/>
                          <a:cs typeface="+mn-cs"/>
                        </a:rPr>
                        <a:t>Society</a:t>
                      </a:r>
                      <a:r>
                        <a:rPr lang="es-CO" sz="1600" kern="1200" dirty="0">
                          <a:solidFill>
                            <a:schemeClr val="tx1"/>
                          </a:solidFill>
                          <a:effectLst/>
                          <a:latin typeface="+mn-lt"/>
                          <a:ea typeface="+mn-ea"/>
                          <a:cs typeface="+mn-cs"/>
                        </a:rPr>
                        <a:t>, </a:t>
                      </a:r>
                      <a:r>
                        <a:rPr lang="es-CO" sz="1600" i="1" kern="1200" dirty="0">
                          <a:solidFill>
                            <a:schemeClr val="tx1"/>
                          </a:solidFill>
                          <a:effectLst/>
                          <a:latin typeface="+mn-lt"/>
                          <a:ea typeface="+mn-ea"/>
                          <a:cs typeface="+mn-cs"/>
                        </a:rPr>
                        <a:t>29</a:t>
                      </a:r>
                      <a:r>
                        <a:rPr lang="es-CO" sz="1600" kern="1200" dirty="0">
                          <a:solidFill>
                            <a:schemeClr val="tx1"/>
                          </a:solidFill>
                          <a:effectLst/>
                          <a:latin typeface="+mn-lt"/>
                          <a:ea typeface="+mn-ea"/>
                          <a:cs typeface="+mn-cs"/>
                        </a:rPr>
                        <a:t>, 1-11.</a:t>
                      </a:r>
                    </a:p>
                    <a:p>
                      <a:pPr algn="just"/>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45582462"/>
                  </a:ext>
                </a:extLst>
              </a:tr>
            </a:tbl>
          </a:graphicData>
        </a:graphic>
      </p:graphicFrame>
    </p:spTree>
    <p:extLst>
      <p:ext uri="{BB962C8B-B14F-4D97-AF65-F5344CB8AC3E}">
        <p14:creationId xmlns:p14="http://schemas.microsoft.com/office/powerpoint/2010/main" val="2401754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1192697" y="1219587"/>
            <a:ext cx="3644348"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ESTADO DEL ARTE</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aphicFrame>
        <p:nvGraphicFramePr>
          <p:cNvPr id="9" name="Tabla 9">
            <a:extLst>
              <a:ext uri="{FF2B5EF4-FFF2-40B4-BE49-F238E27FC236}">
                <a16:creationId xmlns:a16="http://schemas.microsoft.com/office/drawing/2014/main" id="{901041D4-FBFD-4184-B94C-2DFD4D842589}"/>
              </a:ext>
            </a:extLst>
          </p:cNvPr>
          <p:cNvGraphicFramePr>
            <a:graphicFrameLocks noGrp="1"/>
          </p:cNvGraphicFramePr>
          <p:nvPr>
            <p:extLst>
              <p:ext uri="{D42A27DB-BD31-4B8C-83A1-F6EECF244321}">
                <p14:modId xmlns:p14="http://schemas.microsoft.com/office/powerpoint/2010/main" val="3360245686"/>
              </p:ext>
            </p:extLst>
          </p:nvPr>
        </p:nvGraphicFramePr>
        <p:xfrm>
          <a:off x="682487" y="1951000"/>
          <a:ext cx="10827025" cy="2443480"/>
        </p:xfrm>
        <a:graphic>
          <a:graphicData uri="http://schemas.openxmlformats.org/drawingml/2006/table">
            <a:tbl>
              <a:tblPr firstRow="1" bandRow="1">
                <a:tableStyleId>{912C8C85-51F0-491E-9774-3900AFEF0FD7}</a:tableStyleId>
              </a:tblPr>
              <a:tblGrid>
                <a:gridCol w="2160104">
                  <a:extLst>
                    <a:ext uri="{9D8B030D-6E8A-4147-A177-3AD203B41FA5}">
                      <a16:colId xmlns:a16="http://schemas.microsoft.com/office/drawing/2014/main" val="3265465740"/>
                    </a:ext>
                  </a:extLst>
                </a:gridCol>
                <a:gridCol w="1424609">
                  <a:extLst>
                    <a:ext uri="{9D8B030D-6E8A-4147-A177-3AD203B41FA5}">
                      <a16:colId xmlns:a16="http://schemas.microsoft.com/office/drawing/2014/main" val="2825459823"/>
                    </a:ext>
                  </a:extLst>
                </a:gridCol>
                <a:gridCol w="4499784">
                  <a:extLst>
                    <a:ext uri="{9D8B030D-6E8A-4147-A177-3AD203B41FA5}">
                      <a16:colId xmlns:a16="http://schemas.microsoft.com/office/drawing/2014/main" val="4131679439"/>
                    </a:ext>
                  </a:extLst>
                </a:gridCol>
                <a:gridCol w="2742528">
                  <a:extLst>
                    <a:ext uri="{9D8B030D-6E8A-4147-A177-3AD203B41FA5}">
                      <a16:colId xmlns:a16="http://schemas.microsoft.com/office/drawing/2014/main" val="986328357"/>
                    </a:ext>
                  </a:extLst>
                </a:gridCol>
              </a:tblGrid>
              <a:tr h="370840">
                <a:tc>
                  <a:txBody>
                    <a:bodyPr/>
                    <a:lstStyle/>
                    <a:p>
                      <a:pPr algn="ctr"/>
                      <a:r>
                        <a:rPr lang="es-CO" dirty="0">
                          <a:solidFill>
                            <a:schemeClr val="tx1"/>
                          </a:solidFill>
                        </a:rPr>
                        <a:t>TITULO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O" dirty="0">
                          <a:solidFill>
                            <a:schemeClr val="tx1"/>
                          </a:solidFill>
                        </a:rPr>
                        <a:t>AUTOR/ES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CO" dirty="0">
                          <a:solidFill>
                            <a:schemeClr val="tx1"/>
                          </a:solidFill>
                        </a:rPr>
                        <a:t>TEMA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CO" dirty="0">
                          <a:solidFill>
                            <a:schemeClr val="tx1"/>
                          </a:solidFill>
                        </a:rPr>
                        <a:t>REFERENCIA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565335"/>
                  </a:ext>
                </a:extLst>
              </a:tr>
              <a:tr h="370840">
                <a:tc>
                  <a:txBody>
                    <a:bodyPr/>
                    <a:lstStyle/>
                    <a:p>
                      <a:pPr algn="just"/>
                      <a:r>
                        <a:rPr lang="es-CO" sz="1600" kern="1200" dirty="0">
                          <a:solidFill>
                            <a:schemeClr val="tx1"/>
                          </a:solidFill>
                          <a:effectLst/>
                          <a:latin typeface="+mn-lt"/>
                          <a:ea typeface="+mn-ea"/>
                          <a:cs typeface="+mn-cs"/>
                        </a:rPr>
                        <a:t>Los videojuegos en la implementación de políticas de mitigación del cambio climático.</a:t>
                      </a:r>
                      <a:endParaRPr lang="es-CO"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CO" sz="1600" kern="1200" dirty="0">
                          <a:solidFill>
                            <a:schemeClr val="tx1"/>
                          </a:solidFill>
                          <a:effectLst/>
                          <a:latin typeface="+mn-lt"/>
                          <a:ea typeface="+mn-ea"/>
                          <a:cs typeface="+mn-cs"/>
                        </a:rPr>
                        <a:t>Rojo, T., &amp; </a:t>
                      </a:r>
                      <a:r>
                        <a:rPr lang="es-CO" sz="1600" kern="1200" dirty="0" err="1">
                          <a:solidFill>
                            <a:schemeClr val="tx1"/>
                          </a:solidFill>
                          <a:effectLst/>
                          <a:latin typeface="+mn-lt"/>
                          <a:ea typeface="+mn-ea"/>
                          <a:cs typeface="+mn-cs"/>
                        </a:rPr>
                        <a:t>Dudu</a:t>
                      </a:r>
                      <a:r>
                        <a:rPr lang="es-CO" sz="1600" kern="1200" dirty="0">
                          <a:solidFill>
                            <a:schemeClr val="tx1"/>
                          </a:solidFill>
                          <a:effectLst/>
                          <a:latin typeface="+mn-lt"/>
                          <a:ea typeface="+mn-ea"/>
                          <a:cs typeface="+mn-cs"/>
                        </a:rPr>
                        <a:t>, S.</a:t>
                      </a:r>
                      <a:endParaRPr lang="es-CO"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CO" sz="1600" b="0" i="0" u="none" strike="noStrike" kern="1200" dirty="0">
                          <a:solidFill>
                            <a:schemeClr val="tx1"/>
                          </a:solidFill>
                          <a:effectLst/>
                          <a:latin typeface="+mn-lt"/>
                          <a:ea typeface="+mn-ea"/>
                          <a:cs typeface="+mn-cs"/>
                        </a:rPr>
                        <a:t>Investigación donde enseñan el impacto de los videojuegos serios sobre la actitud que se tiene en España hacía el medio ambiente, así como también dan algunas opciones para mejorar los videojuegos serios medioambientales en España. </a:t>
                      </a:r>
                      <a:endParaRPr lang="es-CO"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CO" sz="1600" kern="1200" dirty="0">
                          <a:solidFill>
                            <a:schemeClr val="tx1"/>
                          </a:solidFill>
                          <a:effectLst/>
                          <a:latin typeface="+mn-lt"/>
                          <a:ea typeface="+mn-ea"/>
                          <a:cs typeface="+mn-cs"/>
                        </a:rPr>
                        <a:t>Rojo, T., &amp; </a:t>
                      </a:r>
                      <a:r>
                        <a:rPr lang="es-CO" sz="1600" kern="1200" dirty="0" err="1">
                          <a:solidFill>
                            <a:schemeClr val="tx1"/>
                          </a:solidFill>
                          <a:effectLst/>
                          <a:latin typeface="+mn-lt"/>
                          <a:ea typeface="+mn-ea"/>
                          <a:cs typeface="+mn-cs"/>
                        </a:rPr>
                        <a:t>Dudu</a:t>
                      </a:r>
                      <a:r>
                        <a:rPr lang="es-CO" sz="1600" kern="1200" dirty="0">
                          <a:solidFill>
                            <a:schemeClr val="tx1"/>
                          </a:solidFill>
                          <a:effectLst/>
                          <a:latin typeface="+mn-lt"/>
                          <a:ea typeface="+mn-ea"/>
                          <a:cs typeface="+mn-cs"/>
                        </a:rPr>
                        <a:t>, S. (2017). Los videojuegos en la implementación de políticas de mitigación del cambio climático. </a:t>
                      </a:r>
                      <a:r>
                        <a:rPr lang="es-CO" sz="1600" i="1" kern="1200" dirty="0">
                          <a:solidFill>
                            <a:schemeClr val="tx1"/>
                          </a:solidFill>
                          <a:effectLst/>
                          <a:latin typeface="+mn-lt"/>
                          <a:ea typeface="+mn-ea"/>
                          <a:cs typeface="+mn-cs"/>
                        </a:rPr>
                        <a:t>Ámbitos. Revista Internacional de Comunicación</a:t>
                      </a:r>
                      <a:r>
                        <a:rPr lang="es-CO" sz="1600" kern="1200" dirty="0">
                          <a:solidFill>
                            <a:schemeClr val="tx1"/>
                          </a:solidFill>
                          <a:effectLst/>
                          <a:latin typeface="+mn-lt"/>
                          <a:ea typeface="+mn-ea"/>
                          <a:cs typeface="+mn-cs"/>
                        </a:rPr>
                        <a:t>, (37), 1-25.</a:t>
                      </a:r>
                    </a:p>
                    <a:p>
                      <a:pPr algn="just"/>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8964446"/>
                  </a:ext>
                </a:extLst>
              </a:tr>
            </a:tbl>
          </a:graphicData>
        </a:graphic>
      </p:graphicFrame>
    </p:spTree>
    <p:extLst>
      <p:ext uri="{BB962C8B-B14F-4D97-AF65-F5344CB8AC3E}">
        <p14:creationId xmlns:p14="http://schemas.microsoft.com/office/powerpoint/2010/main" val="2753245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687926" y="1259344"/>
            <a:ext cx="7488665"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PLANTEAMIENTO DEL PROBLEMA</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CuadroTexto 8">
            <a:extLst>
              <a:ext uri="{FF2B5EF4-FFF2-40B4-BE49-F238E27FC236}">
                <a16:creationId xmlns:a16="http://schemas.microsoft.com/office/drawing/2014/main" id="{93612BB5-47BD-406D-AE5D-77245A30D6CC}"/>
              </a:ext>
            </a:extLst>
          </p:cNvPr>
          <p:cNvSpPr txBox="1"/>
          <p:nvPr/>
        </p:nvSpPr>
        <p:spPr>
          <a:xfrm>
            <a:off x="5799898" y="2960708"/>
            <a:ext cx="5976730" cy="1477328"/>
          </a:xfrm>
          <a:prstGeom prst="rect">
            <a:avLst/>
          </a:prstGeom>
          <a:noFill/>
        </p:spPr>
        <p:txBody>
          <a:bodyPr wrap="square" rtlCol="0">
            <a:spAutoFit/>
          </a:bodyPr>
          <a:lstStyle/>
          <a:p>
            <a:pPr algn="just"/>
            <a:r>
              <a:rPr lang="es-ES" dirty="0">
                <a:latin typeface="Gill Sans MT" panose="020B0502020104020203" pitchFamily="34" charset="0"/>
              </a:rPr>
              <a:t>La temperatura de la superficie del planeta ha presentado un comportamiento anómalo desde la década de 1990, habiendo aumentado 1 grado Celsius respecto al comienzo del siglo XX, y del cual se estima que seguirá incrementando hasta 1.5 grados durante el transcurso del siglo XXI.</a:t>
            </a:r>
            <a:r>
              <a:rPr lang="es-CO" dirty="0">
                <a:latin typeface="Gill Sans MT" panose="020B0502020104020203" pitchFamily="34" charset="0"/>
              </a:rPr>
              <a:t> </a:t>
            </a:r>
          </a:p>
        </p:txBody>
      </p:sp>
      <p:pic>
        <p:nvPicPr>
          <p:cNvPr id="10" name="Imagen 9">
            <a:extLst>
              <a:ext uri="{FF2B5EF4-FFF2-40B4-BE49-F238E27FC236}">
                <a16:creationId xmlns:a16="http://schemas.microsoft.com/office/drawing/2014/main" id="{93C4D09B-3AEA-46FD-AB94-F513C0A145D4}"/>
              </a:ext>
            </a:extLst>
          </p:cNvPr>
          <p:cNvPicPr>
            <a:picLocks noChangeAspect="1"/>
          </p:cNvPicPr>
          <p:nvPr/>
        </p:nvPicPr>
        <p:blipFill>
          <a:blip r:embed="rId3"/>
          <a:stretch>
            <a:fillRect/>
          </a:stretch>
        </p:blipFill>
        <p:spPr>
          <a:xfrm>
            <a:off x="689113" y="2143811"/>
            <a:ext cx="5110785" cy="3187998"/>
          </a:xfrm>
          <a:prstGeom prst="rect">
            <a:avLst/>
          </a:prstGeom>
        </p:spPr>
      </p:pic>
      <p:sp>
        <p:nvSpPr>
          <p:cNvPr id="11" name="CuadroTexto 10">
            <a:extLst>
              <a:ext uri="{FF2B5EF4-FFF2-40B4-BE49-F238E27FC236}">
                <a16:creationId xmlns:a16="http://schemas.microsoft.com/office/drawing/2014/main" id="{ACA4E129-BA36-42FB-9F36-8BC880A6A19C}"/>
              </a:ext>
            </a:extLst>
          </p:cNvPr>
          <p:cNvSpPr txBox="1"/>
          <p:nvPr/>
        </p:nvSpPr>
        <p:spPr>
          <a:xfrm>
            <a:off x="687926" y="5409363"/>
            <a:ext cx="5976730" cy="738664"/>
          </a:xfrm>
          <a:prstGeom prst="rect">
            <a:avLst/>
          </a:prstGeom>
          <a:noFill/>
        </p:spPr>
        <p:txBody>
          <a:bodyPr wrap="square" rtlCol="0">
            <a:spAutoFit/>
          </a:bodyPr>
          <a:lstStyle/>
          <a:p>
            <a:pPr algn="just"/>
            <a:r>
              <a:rPr lang="es-ES" sz="1400" dirty="0"/>
              <a:t>Figure 3 in </a:t>
            </a:r>
            <a:r>
              <a:rPr lang="es-ES" sz="1400" dirty="0" err="1"/>
              <a:t>Northern</a:t>
            </a:r>
            <a:r>
              <a:rPr lang="es-ES" sz="1400" dirty="0"/>
              <a:t> </a:t>
            </a:r>
            <a:r>
              <a:rPr lang="es-ES" sz="1400" dirty="0" err="1"/>
              <a:t>Hemisphere</a:t>
            </a:r>
            <a:r>
              <a:rPr lang="es-ES" sz="1400" dirty="0"/>
              <a:t> </a:t>
            </a:r>
            <a:r>
              <a:rPr lang="es-ES" sz="1400" dirty="0" err="1"/>
              <a:t>Temperatures</a:t>
            </a:r>
            <a:r>
              <a:rPr lang="es-ES" sz="1400" dirty="0"/>
              <a:t> </a:t>
            </a:r>
            <a:r>
              <a:rPr lang="es-ES" sz="1400" dirty="0" err="1"/>
              <a:t>During</a:t>
            </a:r>
            <a:r>
              <a:rPr lang="es-ES" sz="1400" dirty="0"/>
              <a:t> </a:t>
            </a:r>
            <a:r>
              <a:rPr lang="es-ES" sz="1400" dirty="0" err="1"/>
              <a:t>the</a:t>
            </a:r>
            <a:r>
              <a:rPr lang="es-ES" sz="1400" dirty="0"/>
              <a:t> </a:t>
            </a:r>
            <a:r>
              <a:rPr lang="es-ES" sz="1400" dirty="0" err="1"/>
              <a:t>Past</a:t>
            </a:r>
            <a:r>
              <a:rPr lang="es-ES" sz="1400" dirty="0"/>
              <a:t> Millennium: </a:t>
            </a:r>
            <a:r>
              <a:rPr lang="es-ES" sz="1400" dirty="0" err="1"/>
              <a:t>Inferences</a:t>
            </a:r>
            <a:r>
              <a:rPr lang="es-ES" sz="1400" dirty="0"/>
              <a:t>, </a:t>
            </a:r>
            <a:r>
              <a:rPr lang="es-ES" sz="1400" dirty="0" err="1"/>
              <a:t>Uncertainties</a:t>
            </a:r>
            <a:r>
              <a:rPr lang="es-ES" sz="1400" dirty="0"/>
              <a:t>, and </a:t>
            </a:r>
            <a:r>
              <a:rPr lang="es-ES" sz="1400" dirty="0" err="1"/>
              <a:t>Limitations</a:t>
            </a:r>
            <a:r>
              <a:rPr lang="es-ES" sz="1400" dirty="0"/>
              <a:t> Mann et al. </a:t>
            </a:r>
            <a:r>
              <a:rPr lang="es-ES" sz="1400" dirty="0" err="1"/>
              <a:t>Geophysical</a:t>
            </a:r>
            <a:r>
              <a:rPr lang="es-ES" sz="1400" dirty="0"/>
              <a:t> </a:t>
            </a:r>
            <a:r>
              <a:rPr lang="es-ES" sz="1400" dirty="0" err="1"/>
              <a:t>Research</a:t>
            </a:r>
            <a:r>
              <a:rPr lang="es-ES" sz="1400" dirty="0"/>
              <a:t> </a:t>
            </a:r>
            <a:r>
              <a:rPr lang="es-ES" sz="1400" dirty="0" err="1"/>
              <a:t>Letters</a:t>
            </a:r>
            <a:r>
              <a:rPr lang="es-ES" sz="1400" dirty="0"/>
              <a:t>, Vol. 26, No. 6, p.759-762.</a:t>
            </a:r>
            <a:endParaRPr lang="es-CO" sz="1400" dirty="0"/>
          </a:p>
        </p:txBody>
      </p:sp>
    </p:spTree>
    <p:extLst>
      <p:ext uri="{BB962C8B-B14F-4D97-AF65-F5344CB8AC3E}">
        <p14:creationId xmlns:p14="http://schemas.microsoft.com/office/powerpoint/2010/main" val="2704639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687926" y="1259344"/>
            <a:ext cx="7488665"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PLANTEAMIENTO DEL PROBLEMA</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CuadroTexto 8">
            <a:extLst>
              <a:ext uri="{FF2B5EF4-FFF2-40B4-BE49-F238E27FC236}">
                <a16:creationId xmlns:a16="http://schemas.microsoft.com/office/drawing/2014/main" id="{93612BB5-47BD-406D-AE5D-77245A30D6CC}"/>
              </a:ext>
            </a:extLst>
          </p:cNvPr>
          <p:cNvSpPr txBox="1"/>
          <p:nvPr/>
        </p:nvSpPr>
        <p:spPr>
          <a:xfrm>
            <a:off x="5836792" y="2580301"/>
            <a:ext cx="5976730" cy="2031325"/>
          </a:xfrm>
          <a:prstGeom prst="rect">
            <a:avLst/>
          </a:prstGeom>
          <a:noFill/>
        </p:spPr>
        <p:txBody>
          <a:bodyPr wrap="square" rtlCol="0">
            <a:spAutoFit/>
          </a:bodyPr>
          <a:lstStyle/>
          <a:p>
            <a:pPr algn="just"/>
            <a:r>
              <a:rPr lang="es-ES" dirty="0">
                <a:latin typeface="Gill Sans MT" panose="020B0502020104020203" pitchFamily="34" charset="0"/>
              </a:rPr>
              <a:t>La contaminación ambiental ocasionada por el aumento descontrolado de dióxido de carbono (CO2) en la atmosfera de la Tierra, coincide con el incremento de la temperatura justo en el momento en el que el ser humano entra en la era de industrialización a finales del siglo XVIII, donde comienza la quema de combustibles fósiles y una mayor explotación de recursos naturales</a:t>
            </a:r>
            <a:endParaRPr lang="es-CO" dirty="0">
              <a:latin typeface="Gill Sans MT" panose="020B0502020104020203" pitchFamily="34" charset="0"/>
            </a:endParaRPr>
          </a:p>
        </p:txBody>
      </p:sp>
      <p:sp>
        <p:nvSpPr>
          <p:cNvPr id="11" name="CuadroTexto 10">
            <a:extLst>
              <a:ext uri="{FF2B5EF4-FFF2-40B4-BE49-F238E27FC236}">
                <a16:creationId xmlns:a16="http://schemas.microsoft.com/office/drawing/2014/main" id="{ACA4E129-BA36-42FB-9F36-8BC880A6A19C}"/>
              </a:ext>
            </a:extLst>
          </p:cNvPr>
          <p:cNvSpPr txBox="1"/>
          <p:nvPr/>
        </p:nvSpPr>
        <p:spPr>
          <a:xfrm>
            <a:off x="687926" y="5409363"/>
            <a:ext cx="5976730" cy="738664"/>
          </a:xfrm>
          <a:prstGeom prst="rect">
            <a:avLst/>
          </a:prstGeom>
          <a:noFill/>
        </p:spPr>
        <p:txBody>
          <a:bodyPr wrap="square" rtlCol="0">
            <a:spAutoFit/>
          </a:bodyPr>
          <a:lstStyle/>
          <a:p>
            <a:pPr algn="just"/>
            <a:r>
              <a:rPr lang="es-ES" sz="1400" dirty="0"/>
              <a:t>Figure 1 in </a:t>
            </a:r>
            <a:r>
              <a:rPr lang="es-ES" sz="1400" dirty="0" err="1"/>
              <a:t>Northern</a:t>
            </a:r>
            <a:r>
              <a:rPr lang="es-ES" sz="1400" dirty="0"/>
              <a:t> </a:t>
            </a:r>
            <a:r>
              <a:rPr lang="es-ES" sz="1400" dirty="0" err="1"/>
              <a:t>Hemisphere</a:t>
            </a:r>
            <a:r>
              <a:rPr lang="es-ES" sz="1400" dirty="0"/>
              <a:t> </a:t>
            </a:r>
            <a:r>
              <a:rPr lang="es-ES" sz="1400" dirty="0" err="1"/>
              <a:t>Temperatures</a:t>
            </a:r>
            <a:r>
              <a:rPr lang="es-ES" sz="1400" dirty="0"/>
              <a:t> </a:t>
            </a:r>
            <a:r>
              <a:rPr lang="es-ES" sz="1400" dirty="0" err="1"/>
              <a:t>During</a:t>
            </a:r>
            <a:r>
              <a:rPr lang="es-ES" sz="1400" dirty="0"/>
              <a:t> </a:t>
            </a:r>
            <a:r>
              <a:rPr lang="es-ES" sz="1400" dirty="0" err="1"/>
              <a:t>the</a:t>
            </a:r>
            <a:r>
              <a:rPr lang="es-ES" sz="1400" dirty="0"/>
              <a:t> </a:t>
            </a:r>
            <a:r>
              <a:rPr lang="es-ES" sz="1400" dirty="0" err="1"/>
              <a:t>Past</a:t>
            </a:r>
            <a:r>
              <a:rPr lang="es-ES" sz="1400" dirty="0"/>
              <a:t> Millennium: </a:t>
            </a:r>
            <a:r>
              <a:rPr lang="es-ES" sz="1400" dirty="0" err="1"/>
              <a:t>Inferences</a:t>
            </a:r>
            <a:r>
              <a:rPr lang="es-ES" sz="1400" dirty="0"/>
              <a:t>, </a:t>
            </a:r>
            <a:r>
              <a:rPr lang="es-ES" sz="1400" dirty="0" err="1"/>
              <a:t>Uncertainties</a:t>
            </a:r>
            <a:r>
              <a:rPr lang="es-ES" sz="1400" dirty="0"/>
              <a:t>, and </a:t>
            </a:r>
            <a:r>
              <a:rPr lang="es-ES" sz="1400" dirty="0" err="1"/>
              <a:t>Limitations</a:t>
            </a:r>
            <a:r>
              <a:rPr lang="es-ES" sz="1400" dirty="0"/>
              <a:t> Mann et al. </a:t>
            </a:r>
            <a:r>
              <a:rPr lang="es-ES" sz="1400" dirty="0" err="1"/>
              <a:t>Geophysical</a:t>
            </a:r>
            <a:r>
              <a:rPr lang="es-ES" sz="1400" dirty="0"/>
              <a:t> </a:t>
            </a:r>
            <a:r>
              <a:rPr lang="es-ES" sz="1400" dirty="0" err="1"/>
              <a:t>Research</a:t>
            </a:r>
            <a:r>
              <a:rPr lang="es-ES" sz="1400" dirty="0"/>
              <a:t> </a:t>
            </a:r>
            <a:r>
              <a:rPr lang="es-ES" sz="1400" dirty="0" err="1"/>
              <a:t>Letters</a:t>
            </a:r>
            <a:r>
              <a:rPr lang="es-ES" sz="1400" dirty="0"/>
              <a:t>, Vol. 26, No. 6, p.759-762.</a:t>
            </a:r>
            <a:endParaRPr lang="es-CO" sz="1400" dirty="0"/>
          </a:p>
        </p:txBody>
      </p:sp>
      <p:pic>
        <p:nvPicPr>
          <p:cNvPr id="2" name="Imagen 1">
            <a:extLst>
              <a:ext uri="{FF2B5EF4-FFF2-40B4-BE49-F238E27FC236}">
                <a16:creationId xmlns:a16="http://schemas.microsoft.com/office/drawing/2014/main" id="{F3E5B71B-A92C-4B00-90BD-F3E6AC045C0C}"/>
              </a:ext>
            </a:extLst>
          </p:cNvPr>
          <p:cNvPicPr>
            <a:picLocks noChangeAspect="1"/>
          </p:cNvPicPr>
          <p:nvPr/>
        </p:nvPicPr>
        <p:blipFill>
          <a:blip r:embed="rId3"/>
          <a:stretch>
            <a:fillRect/>
          </a:stretch>
        </p:blipFill>
        <p:spPr>
          <a:xfrm>
            <a:off x="279369" y="2293235"/>
            <a:ext cx="5451406" cy="3010605"/>
          </a:xfrm>
          <a:prstGeom prst="rect">
            <a:avLst/>
          </a:prstGeom>
        </p:spPr>
      </p:pic>
    </p:spTree>
    <p:extLst>
      <p:ext uri="{BB962C8B-B14F-4D97-AF65-F5344CB8AC3E}">
        <p14:creationId xmlns:p14="http://schemas.microsoft.com/office/powerpoint/2010/main" val="2747045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687926" y="1259344"/>
            <a:ext cx="7488665"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PLANTEAMIENTO DEL PROBLEMA</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CuadroTexto 10">
            <a:extLst>
              <a:ext uri="{FF2B5EF4-FFF2-40B4-BE49-F238E27FC236}">
                <a16:creationId xmlns:a16="http://schemas.microsoft.com/office/drawing/2014/main" id="{ACA4E129-BA36-42FB-9F36-8BC880A6A19C}"/>
              </a:ext>
            </a:extLst>
          </p:cNvPr>
          <p:cNvSpPr txBox="1"/>
          <p:nvPr/>
        </p:nvSpPr>
        <p:spPr>
          <a:xfrm>
            <a:off x="2948608" y="5157531"/>
            <a:ext cx="5976730" cy="954107"/>
          </a:xfrm>
          <a:prstGeom prst="rect">
            <a:avLst/>
          </a:prstGeom>
          <a:noFill/>
        </p:spPr>
        <p:txBody>
          <a:bodyPr wrap="square" rtlCol="0">
            <a:spAutoFit/>
          </a:bodyPr>
          <a:lstStyle/>
          <a:p>
            <a:pPr algn="ctr"/>
            <a:r>
              <a:rPr lang="es-ES" sz="1400" dirty="0"/>
              <a:t>Figura 12 en Información Técnica sobre gases de efecto invernadero y el cambio climático. </a:t>
            </a:r>
            <a:r>
              <a:rPr lang="es-ES" sz="1400" dirty="0" err="1"/>
              <a:t>Herny</a:t>
            </a:r>
            <a:r>
              <a:rPr lang="es-ES" sz="1400" dirty="0"/>
              <a:t> Oswaldo Benavides Ballesteros, Gloria Esperanza León </a:t>
            </a:r>
            <a:r>
              <a:rPr lang="es-ES" sz="1400" dirty="0" err="1"/>
              <a:t>Aristizabal</a:t>
            </a:r>
            <a:r>
              <a:rPr lang="es-ES" sz="1400" dirty="0"/>
              <a:t>. </a:t>
            </a:r>
            <a:r>
              <a:rPr lang="es-CO" sz="1400" dirty="0"/>
              <a:t>Instituto de Hidrología, Meteorología y Estudios Ambientales – IDEAM.</a:t>
            </a:r>
          </a:p>
        </p:txBody>
      </p:sp>
      <p:pic>
        <p:nvPicPr>
          <p:cNvPr id="3" name="Imagen 2">
            <a:extLst>
              <a:ext uri="{FF2B5EF4-FFF2-40B4-BE49-F238E27FC236}">
                <a16:creationId xmlns:a16="http://schemas.microsoft.com/office/drawing/2014/main" id="{0964D36C-7537-454A-90DC-FBC43D78CA6F}"/>
              </a:ext>
            </a:extLst>
          </p:cNvPr>
          <p:cNvPicPr>
            <a:picLocks noChangeAspect="1"/>
          </p:cNvPicPr>
          <p:nvPr/>
        </p:nvPicPr>
        <p:blipFill>
          <a:blip r:embed="rId3"/>
          <a:stretch>
            <a:fillRect/>
          </a:stretch>
        </p:blipFill>
        <p:spPr>
          <a:xfrm>
            <a:off x="3273879" y="2044134"/>
            <a:ext cx="5432205" cy="3013176"/>
          </a:xfrm>
          <a:prstGeom prst="rect">
            <a:avLst/>
          </a:prstGeom>
        </p:spPr>
      </p:pic>
    </p:spTree>
    <p:extLst>
      <p:ext uri="{BB962C8B-B14F-4D97-AF65-F5344CB8AC3E}">
        <p14:creationId xmlns:p14="http://schemas.microsoft.com/office/powerpoint/2010/main" val="2474426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687926" y="1259344"/>
            <a:ext cx="7488665"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PLANTEAMIENTO DEL PROBLEMA</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CuadroTexto 8">
            <a:extLst>
              <a:ext uri="{FF2B5EF4-FFF2-40B4-BE49-F238E27FC236}">
                <a16:creationId xmlns:a16="http://schemas.microsoft.com/office/drawing/2014/main" id="{93612BB5-47BD-406D-AE5D-77245A30D6CC}"/>
              </a:ext>
            </a:extLst>
          </p:cNvPr>
          <p:cNvSpPr txBox="1"/>
          <p:nvPr/>
        </p:nvSpPr>
        <p:spPr>
          <a:xfrm>
            <a:off x="5836792" y="2580301"/>
            <a:ext cx="5976730" cy="1754326"/>
          </a:xfrm>
          <a:prstGeom prst="rect">
            <a:avLst/>
          </a:prstGeom>
          <a:noFill/>
        </p:spPr>
        <p:txBody>
          <a:bodyPr wrap="square" rtlCol="0">
            <a:spAutoFit/>
          </a:bodyPr>
          <a:lstStyle/>
          <a:p>
            <a:pPr algn="just"/>
            <a:r>
              <a:rPr lang="es-CO" dirty="0">
                <a:latin typeface="Gill Sans MT" panose="020B0502020104020203" pitchFamily="34" charset="0"/>
              </a:rPr>
              <a:t>El cambio climático pone en peligro el orden social a nivel global, ya que ocasionará desordenes en la economía, la salud y en el ecosistema del planeta, tales como la escasez en la producción de alimentos, desaparición de islas a causa del aumento del nivel del mar, extinción de especies animales, aparición de nuevas enfermedades, entre otras. [1]</a:t>
            </a:r>
          </a:p>
        </p:txBody>
      </p:sp>
      <p:sp>
        <p:nvSpPr>
          <p:cNvPr id="11" name="CuadroTexto 10">
            <a:extLst>
              <a:ext uri="{FF2B5EF4-FFF2-40B4-BE49-F238E27FC236}">
                <a16:creationId xmlns:a16="http://schemas.microsoft.com/office/drawing/2014/main" id="{ACA4E129-BA36-42FB-9F36-8BC880A6A19C}"/>
              </a:ext>
            </a:extLst>
          </p:cNvPr>
          <p:cNvSpPr txBox="1"/>
          <p:nvPr/>
        </p:nvSpPr>
        <p:spPr>
          <a:xfrm>
            <a:off x="687926" y="5130922"/>
            <a:ext cx="4868532" cy="738664"/>
          </a:xfrm>
          <a:prstGeom prst="rect">
            <a:avLst/>
          </a:prstGeom>
          <a:noFill/>
        </p:spPr>
        <p:txBody>
          <a:bodyPr wrap="square" rtlCol="0">
            <a:spAutoFit/>
          </a:bodyPr>
          <a:lstStyle/>
          <a:p>
            <a:pPr algn="just"/>
            <a:r>
              <a:rPr lang="es-ES" sz="1400" dirty="0"/>
              <a:t>Imagen obtenida del artículo periodístico de caracol radio: Amazonía en llamas, incendios avanzan a velocidad </a:t>
            </a:r>
            <a:r>
              <a:rPr lang="es-ES" sz="1400" dirty="0" err="1"/>
              <a:t>record</a:t>
            </a:r>
            <a:r>
              <a:rPr lang="es-ES" sz="1400" dirty="0"/>
              <a:t>. 21 de agosto del 2019.</a:t>
            </a:r>
            <a:endParaRPr lang="es-CO" sz="1400" dirty="0"/>
          </a:p>
        </p:txBody>
      </p:sp>
      <p:pic>
        <p:nvPicPr>
          <p:cNvPr id="1028" name="Picture 4" descr="Resultado de imagen para amazonas quemandose">
            <a:extLst>
              <a:ext uri="{FF2B5EF4-FFF2-40B4-BE49-F238E27FC236}">
                <a16:creationId xmlns:a16="http://schemas.microsoft.com/office/drawing/2014/main" id="{B4BD021C-7EFF-4693-B1FE-D5814F9B07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283" y="2249827"/>
            <a:ext cx="4730175" cy="2732990"/>
          </a:xfrm>
          <a:prstGeom prst="rect">
            <a:avLst/>
          </a:prstGeom>
          <a:noFill/>
          <a:extLst>
            <a:ext uri="{909E8E84-426E-40DD-AFC4-6F175D3DCCD1}">
              <a14:hiddenFill xmlns:a14="http://schemas.microsoft.com/office/drawing/2010/main">
                <a:solidFill>
                  <a:srgbClr val="FFFFFF"/>
                </a:solidFill>
              </a14:hiddenFill>
            </a:ext>
          </a:extLst>
        </p:spPr>
      </p:pic>
      <p:sp>
        <p:nvSpPr>
          <p:cNvPr id="12" name="CuadroTexto 11">
            <a:extLst>
              <a:ext uri="{FF2B5EF4-FFF2-40B4-BE49-F238E27FC236}">
                <a16:creationId xmlns:a16="http://schemas.microsoft.com/office/drawing/2014/main" id="{0461170A-AAAB-46F9-9E07-F91DEB68C510}"/>
              </a:ext>
            </a:extLst>
          </p:cNvPr>
          <p:cNvSpPr txBox="1"/>
          <p:nvPr/>
        </p:nvSpPr>
        <p:spPr>
          <a:xfrm>
            <a:off x="5836792" y="5516942"/>
            <a:ext cx="5967948" cy="738664"/>
          </a:xfrm>
          <a:prstGeom prst="rect">
            <a:avLst/>
          </a:prstGeom>
          <a:noFill/>
        </p:spPr>
        <p:txBody>
          <a:bodyPr wrap="square" rtlCol="0">
            <a:spAutoFit/>
          </a:bodyPr>
          <a:lstStyle/>
          <a:p>
            <a:pPr algn="just"/>
            <a:r>
              <a:rPr lang="es-CO" sz="1400" dirty="0"/>
              <a:t>[1] CLIMATE CHANGE: CAUSES AND ENVIRONMENTAL EFFECTS José Luis </a:t>
            </a:r>
            <a:r>
              <a:rPr lang="es-CO" sz="1400" dirty="0" err="1"/>
              <a:t>Useros</a:t>
            </a:r>
            <a:r>
              <a:rPr lang="es-CO" sz="1400" dirty="0"/>
              <a:t> Fernández Académico de Número, Real Academia de Medicina y Cirugía de Valladolid Consejería de Sanidad de la Junta de Castilla y León, Valladolid.</a:t>
            </a:r>
          </a:p>
        </p:txBody>
      </p:sp>
    </p:spTree>
    <p:extLst>
      <p:ext uri="{BB962C8B-B14F-4D97-AF65-F5344CB8AC3E}">
        <p14:creationId xmlns:p14="http://schemas.microsoft.com/office/powerpoint/2010/main" val="1863650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687926" y="1259344"/>
            <a:ext cx="7488665"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PLANTEAMIENTO DEL PROBLEMA</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052" name="Picture 4" descr="paises-que-mas-y-que-menos-cuidan-ambiente-politicas-ambientales-ranking-mexico">
            <a:extLst>
              <a:ext uri="{FF2B5EF4-FFF2-40B4-BE49-F238E27FC236}">
                <a16:creationId xmlns:a16="http://schemas.microsoft.com/office/drawing/2014/main" id="{71F90F8E-95F3-4432-B0B6-F6C3171321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054" y="2063021"/>
            <a:ext cx="3352660" cy="301241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aises-que-mas-y-que-menos-cuidan-ambiente-politicas-ambientales-ranking-mexico">
            <a:extLst>
              <a:ext uri="{FF2B5EF4-FFF2-40B4-BE49-F238E27FC236}">
                <a16:creationId xmlns:a16="http://schemas.microsoft.com/office/drawing/2014/main" id="{E80A8E63-B6AD-4D46-B2CE-145FE978C8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0425" y="2130559"/>
            <a:ext cx="4020222" cy="2965411"/>
          </a:xfrm>
          <a:prstGeom prst="rect">
            <a:avLst/>
          </a:prstGeom>
          <a:noFill/>
          <a:extLst>
            <a:ext uri="{909E8E84-426E-40DD-AFC4-6F175D3DCCD1}">
              <a14:hiddenFill xmlns:a14="http://schemas.microsoft.com/office/drawing/2010/main">
                <a:solidFill>
                  <a:srgbClr val="FFFFFF"/>
                </a:solidFill>
              </a14:hiddenFill>
            </a:ext>
          </a:extLst>
        </p:spPr>
      </p:pic>
      <p:sp>
        <p:nvSpPr>
          <p:cNvPr id="12" name="CuadroTexto 11">
            <a:extLst>
              <a:ext uri="{FF2B5EF4-FFF2-40B4-BE49-F238E27FC236}">
                <a16:creationId xmlns:a16="http://schemas.microsoft.com/office/drawing/2014/main" id="{4476ADF1-58EC-4836-BC10-D355806B0AD1}"/>
              </a:ext>
            </a:extLst>
          </p:cNvPr>
          <p:cNvSpPr txBox="1"/>
          <p:nvPr/>
        </p:nvSpPr>
        <p:spPr>
          <a:xfrm>
            <a:off x="994053" y="5300596"/>
            <a:ext cx="7696593" cy="523220"/>
          </a:xfrm>
          <a:prstGeom prst="rect">
            <a:avLst/>
          </a:prstGeom>
          <a:noFill/>
        </p:spPr>
        <p:txBody>
          <a:bodyPr wrap="square" rtlCol="0">
            <a:spAutoFit/>
          </a:bodyPr>
          <a:lstStyle/>
          <a:p>
            <a:pPr algn="just"/>
            <a:r>
              <a:rPr lang="es-CO" sz="1400" dirty="0"/>
              <a:t>Lista tomada del Índice de Desempeño Ambiental elaborado por el Centro de Política y Ley Ambiental de la Universidad de Yale.</a:t>
            </a:r>
          </a:p>
        </p:txBody>
      </p:sp>
      <p:sp>
        <p:nvSpPr>
          <p:cNvPr id="13" name="CuadroTexto 12">
            <a:extLst>
              <a:ext uri="{FF2B5EF4-FFF2-40B4-BE49-F238E27FC236}">
                <a16:creationId xmlns:a16="http://schemas.microsoft.com/office/drawing/2014/main" id="{88191BAD-90BD-4DC8-8C6E-7EC5D2F69918}"/>
              </a:ext>
            </a:extLst>
          </p:cNvPr>
          <p:cNvSpPr txBox="1"/>
          <p:nvPr/>
        </p:nvSpPr>
        <p:spPr>
          <a:xfrm>
            <a:off x="8878958" y="1853498"/>
            <a:ext cx="2928729" cy="3970318"/>
          </a:xfrm>
          <a:prstGeom prst="rect">
            <a:avLst/>
          </a:prstGeom>
          <a:noFill/>
        </p:spPr>
        <p:txBody>
          <a:bodyPr wrap="square" rtlCol="0">
            <a:spAutoFit/>
          </a:bodyPr>
          <a:lstStyle/>
          <a:p>
            <a:pPr algn="just"/>
            <a:r>
              <a:rPr lang="es-CO" dirty="0">
                <a:latin typeface="Gill Sans MT" panose="020B0502020104020203" pitchFamily="34" charset="0"/>
              </a:rPr>
              <a:t>Entre las estrategias colectivas se encuentran la implementación de políticas a cargo de miembros pertenecientes a entidades gubernamentales, que involucran la creación de nuevos tipos de energía más amigables para el medio ambiente, prohibiciones o control de la explotación de recursos naturales y control sobre la quema de combustibles fósiles. </a:t>
            </a:r>
          </a:p>
        </p:txBody>
      </p:sp>
    </p:spTree>
    <p:extLst>
      <p:ext uri="{BB962C8B-B14F-4D97-AF65-F5344CB8AC3E}">
        <p14:creationId xmlns:p14="http://schemas.microsoft.com/office/powerpoint/2010/main" val="1790934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687926" y="1259344"/>
            <a:ext cx="7488665"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PLANTEAMIENTO DEL PROBLEMA</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 name="Imagen 1">
            <a:extLst>
              <a:ext uri="{FF2B5EF4-FFF2-40B4-BE49-F238E27FC236}">
                <a16:creationId xmlns:a16="http://schemas.microsoft.com/office/drawing/2014/main" id="{3867672C-B48D-421D-A0BB-B48FF35FD0A0}"/>
              </a:ext>
            </a:extLst>
          </p:cNvPr>
          <p:cNvPicPr>
            <a:picLocks noChangeAspect="1"/>
          </p:cNvPicPr>
          <p:nvPr/>
        </p:nvPicPr>
        <p:blipFill>
          <a:blip r:embed="rId3"/>
          <a:stretch>
            <a:fillRect/>
          </a:stretch>
        </p:blipFill>
        <p:spPr>
          <a:xfrm>
            <a:off x="821774" y="2093461"/>
            <a:ext cx="4691130" cy="3127420"/>
          </a:xfrm>
          <a:prstGeom prst="rect">
            <a:avLst/>
          </a:prstGeom>
        </p:spPr>
      </p:pic>
      <p:pic>
        <p:nvPicPr>
          <p:cNvPr id="3" name="Imagen 2">
            <a:extLst>
              <a:ext uri="{FF2B5EF4-FFF2-40B4-BE49-F238E27FC236}">
                <a16:creationId xmlns:a16="http://schemas.microsoft.com/office/drawing/2014/main" id="{2E5F76B9-46F2-4A4E-A562-47A031A5DDE3}"/>
              </a:ext>
            </a:extLst>
          </p:cNvPr>
          <p:cNvPicPr>
            <a:picLocks noChangeAspect="1"/>
          </p:cNvPicPr>
          <p:nvPr/>
        </p:nvPicPr>
        <p:blipFill>
          <a:blip r:embed="rId4"/>
          <a:stretch>
            <a:fillRect/>
          </a:stretch>
        </p:blipFill>
        <p:spPr>
          <a:xfrm>
            <a:off x="5512904" y="2236575"/>
            <a:ext cx="5945938" cy="2269164"/>
          </a:xfrm>
          <a:prstGeom prst="rect">
            <a:avLst/>
          </a:prstGeom>
        </p:spPr>
      </p:pic>
    </p:spTree>
    <p:extLst>
      <p:ext uri="{BB962C8B-B14F-4D97-AF65-F5344CB8AC3E}">
        <p14:creationId xmlns:p14="http://schemas.microsoft.com/office/powerpoint/2010/main" val="636333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1047062" y="1193083"/>
            <a:ext cx="3392556"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JUSTIFICACIÓN</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CuadroTexto 7">
            <a:extLst>
              <a:ext uri="{FF2B5EF4-FFF2-40B4-BE49-F238E27FC236}">
                <a16:creationId xmlns:a16="http://schemas.microsoft.com/office/drawing/2014/main" id="{FB50F1D9-AABE-410D-9572-21504E5D6DA2}"/>
              </a:ext>
            </a:extLst>
          </p:cNvPr>
          <p:cNvSpPr txBox="1"/>
          <p:nvPr/>
        </p:nvSpPr>
        <p:spPr>
          <a:xfrm>
            <a:off x="1047062" y="2104053"/>
            <a:ext cx="4545355" cy="2862322"/>
          </a:xfrm>
          <a:prstGeom prst="rect">
            <a:avLst/>
          </a:prstGeom>
          <a:noFill/>
        </p:spPr>
        <p:txBody>
          <a:bodyPr wrap="square" rtlCol="0">
            <a:spAutoFit/>
          </a:bodyPr>
          <a:lstStyle/>
          <a:p>
            <a:pPr algn="just"/>
            <a:r>
              <a:rPr lang="es-CO" dirty="0">
                <a:latin typeface="Gill Sans MT" panose="020B0502020104020203" pitchFamily="34" charset="0"/>
              </a:rPr>
              <a:t>La necesidad de concientizar a los encargados de promover políticas que logren disminuir el impacto de la contaminación en el medio ambiente, y que los resultados de tales decisiones se vean reflejados de manera pronta para analizar y comprobar su efectividad, requiere de la utilización de una herramienta cuantitativa que sea capaz de explicar los procesos que llevan al calentamiento global de nuestro planeta.</a:t>
            </a:r>
          </a:p>
        </p:txBody>
      </p:sp>
      <p:sp>
        <p:nvSpPr>
          <p:cNvPr id="10" name="CuadroTexto 9">
            <a:extLst>
              <a:ext uri="{FF2B5EF4-FFF2-40B4-BE49-F238E27FC236}">
                <a16:creationId xmlns:a16="http://schemas.microsoft.com/office/drawing/2014/main" id="{FCE4F692-26DD-4A9D-B92B-64AD09505449}"/>
              </a:ext>
            </a:extLst>
          </p:cNvPr>
          <p:cNvSpPr txBox="1"/>
          <p:nvPr/>
        </p:nvSpPr>
        <p:spPr>
          <a:xfrm>
            <a:off x="6993904" y="3425794"/>
            <a:ext cx="3637582" cy="646331"/>
          </a:xfrm>
          <a:prstGeom prst="rect">
            <a:avLst/>
          </a:prstGeom>
          <a:noFill/>
        </p:spPr>
        <p:txBody>
          <a:bodyPr wrap="square" rtlCol="0">
            <a:spAutoFit/>
          </a:bodyPr>
          <a:lstStyle/>
          <a:p>
            <a:pPr marL="285750" indent="-285750" algn="just">
              <a:buFont typeface="Arial" panose="020B0604020202020204" pitchFamily="34" charset="0"/>
              <a:buChar char="•"/>
            </a:pPr>
            <a:r>
              <a:rPr lang="es-CO" dirty="0">
                <a:latin typeface="Gill Sans MT" panose="020B0502020104020203" pitchFamily="34" charset="0"/>
              </a:rPr>
              <a:t>DINAMICA DE SISTEMAS</a:t>
            </a:r>
          </a:p>
          <a:p>
            <a:pPr marL="285750" indent="-285750" algn="just">
              <a:buFont typeface="Arial" panose="020B0604020202020204" pitchFamily="34" charset="0"/>
              <a:buChar char="•"/>
            </a:pPr>
            <a:r>
              <a:rPr lang="es-CO" dirty="0">
                <a:latin typeface="Gill Sans MT" panose="020B0502020104020203" pitchFamily="34" charset="0"/>
              </a:rPr>
              <a:t>DIAGRAMAS DE FORRESTER</a:t>
            </a:r>
          </a:p>
        </p:txBody>
      </p:sp>
    </p:spTree>
    <p:extLst>
      <p:ext uri="{BB962C8B-B14F-4D97-AF65-F5344CB8AC3E}">
        <p14:creationId xmlns:p14="http://schemas.microsoft.com/office/powerpoint/2010/main" val="4069003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1047062" y="1193083"/>
            <a:ext cx="3392556"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JUSTIFICACIÓN</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CuadroTexto 7">
            <a:extLst>
              <a:ext uri="{FF2B5EF4-FFF2-40B4-BE49-F238E27FC236}">
                <a16:creationId xmlns:a16="http://schemas.microsoft.com/office/drawing/2014/main" id="{FB50F1D9-AABE-410D-9572-21504E5D6DA2}"/>
              </a:ext>
            </a:extLst>
          </p:cNvPr>
          <p:cNvSpPr txBox="1"/>
          <p:nvPr/>
        </p:nvSpPr>
        <p:spPr>
          <a:xfrm>
            <a:off x="1047062" y="2408853"/>
            <a:ext cx="4545355" cy="2585323"/>
          </a:xfrm>
          <a:prstGeom prst="rect">
            <a:avLst/>
          </a:prstGeom>
          <a:noFill/>
        </p:spPr>
        <p:txBody>
          <a:bodyPr wrap="square" rtlCol="0">
            <a:spAutoFit/>
          </a:bodyPr>
          <a:lstStyle/>
          <a:p>
            <a:pPr algn="just"/>
            <a:r>
              <a:rPr lang="es-CO" dirty="0">
                <a:latin typeface="Gill Sans MT" panose="020B0502020104020203" pitchFamily="34" charset="0"/>
              </a:rPr>
              <a:t>Lo anteriormente mencionado, hace que, además de la dinámica de sistemas, sea pertinente implementar una segunda herramienta que logre juntar algunos de los modelos relacionados con el estudio y simulación de la contaminación y el cambio climático, para luego otorgar una solución al desconocimiento de la población respecto al tema.</a:t>
            </a:r>
          </a:p>
        </p:txBody>
      </p:sp>
      <p:sp>
        <p:nvSpPr>
          <p:cNvPr id="10" name="CuadroTexto 9">
            <a:extLst>
              <a:ext uri="{FF2B5EF4-FFF2-40B4-BE49-F238E27FC236}">
                <a16:creationId xmlns:a16="http://schemas.microsoft.com/office/drawing/2014/main" id="{FCE4F692-26DD-4A9D-B92B-64AD09505449}"/>
              </a:ext>
            </a:extLst>
          </p:cNvPr>
          <p:cNvSpPr txBox="1"/>
          <p:nvPr/>
        </p:nvSpPr>
        <p:spPr>
          <a:xfrm>
            <a:off x="6993904" y="3425794"/>
            <a:ext cx="3637582" cy="923330"/>
          </a:xfrm>
          <a:prstGeom prst="rect">
            <a:avLst/>
          </a:prstGeom>
          <a:noFill/>
        </p:spPr>
        <p:txBody>
          <a:bodyPr wrap="square" rtlCol="0">
            <a:spAutoFit/>
          </a:bodyPr>
          <a:lstStyle/>
          <a:p>
            <a:pPr marL="285750" indent="-285750" algn="just">
              <a:buFont typeface="Arial" panose="020B0604020202020204" pitchFamily="34" charset="0"/>
              <a:buChar char="•"/>
            </a:pPr>
            <a:r>
              <a:rPr lang="es-CO" dirty="0">
                <a:latin typeface="Gill Sans MT" panose="020B0502020104020203" pitchFamily="34" charset="0"/>
              </a:rPr>
              <a:t>VIDEOJUEGOS SERIOS</a:t>
            </a:r>
          </a:p>
          <a:p>
            <a:pPr marL="285750" indent="-285750" algn="just">
              <a:buFont typeface="Arial" panose="020B0604020202020204" pitchFamily="34" charset="0"/>
              <a:buChar char="•"/>
            </a:pPr>
            <a:r>
              <a:rPr lang="es-CO" dirty="0">
                <a:latin typeface="Gill Sans MT" panose="020B0502020104020203" pitchFamily="34" charset="0"/>
              </a:rPr>
              <a:t>ENTORNOS DE SIMULACIÓN VIRTUAL</a:t>
            </a:r>
          </a:p>
        </p:txBody>
      </p:sp>
    </p:spTree>
    <p:extLst>
      <p:ext uri="{BB962C8B-B14F-4D97-AF65-F5344CB8AC3E}">
        <p14:creationId xmlns:p14="http://schemas.microsoft.com/office/powerpoint/2010/main" val="4044192860"/>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TM02900769[[fn=Retrospección]]</Template>
  <TotalTime>150</TotalTime>
  <Words>1631</Words>
  <Application>Microsoft Office PowerPoint</Application>
  <PresentationFormat>Panorámica</PresentationFormat>
  <Paragraphs>108</Paragraphs>
  <Slides>17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Arial</vt:lpstr>
      <vt:lpstr>Calibri</vt:lpstr>
      <vt:lpstr>Calibri Light</vt:lpstr>
      <vt:lpstr>Gill Sans MT</vt:lpstr>
      <vt:lpstr>Times New Roman</vt:lpstr>
      <vt:lpstr>Retrospección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Andrés Casadiegos</dc:creator>
  <cp:lastModifiedBy>Andrés Casadiegos</cp:lastModifiedBy>
  <cp:revision>15</cp:revision>
  <dcterms:created xsi:type="dcterms:W3CDTF">2019-09-17T05:15:23Z</dcterms:created>
  <dcterms:modified xsi:type="dcterms:W3CDTF">2019-09-17T07:45:24Z</dcterms:modified>
</cp:coreProperties>
</file>