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77" r:id="rId5"/>
    <p:sldId id="273" r:id="rId6"/>
    <p:sldId id="262" r:id="rId7"/>
    <p:sldId id="271" r:id="rId8"/>
    <p:sldId id="264" r:id="rId9"/>
    <p:sldId id="265" r:id="rId10"/>
    <p:sldId id="274" r:id="rId11"/>
    <p:sldId id="266" r:id="rId12"/>
    <p:sldId id="267" r:id="rId13"/>
    <p:sldId id="278" r:id="rId14"/>
    <p:sldId id="280" r:id="rId15"/>
    <p:sldId id="282" r:id="rId16"/>
    <p:sldId id="272" r:id="rId17"/>
    <p:sldId id="283" r:id="rId18"/>
    <p:sldId id="294" r:id="rId19"/>
    <p:sldId id="287" r:id="rId20"/>
    <p:sldId id="288" r:id="rId21"/>
    <p:sldId id="289" r:id="rId22"/>
    <p:sldId id="293" r:id="rId23"/>
    <p:sldId id="292"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660"/>
  </p:normalViewPr>
  <p:slideViewPr>
    <p:cSldViewPr snapToGrid="0">
      <p:cViewPr varScale="1">
        <p:scale>
          <a:sx n="83" d="100"/>
          <a:sy n="83" d="100"/>
        </p:scale>
        <p:origin x="6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EC58CD-4593-436C-BB04-68BD0D812AA0}" type="datetimeFigureOut">
              <a:rPr lang="es-CO" smtClean="0"/>
              <a:t>20/11/2019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145D64-81BA-4CAC-9433-272D43EF4933}"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50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EC58CD-4593-436C-BB04-68BD0D812AA0}" type="datetimeFigureOut">
              <a:rPr lang="es-CO" smtClean="0"/>
              <a:t>20/11/2019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204472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EC58CD-4593-436C-BB04-68BD0D812AA0}" type="datetimeFigureOut">
              <a:rPr lang="es-CO" smtClean="0"/>
              <a:t>20/11/2019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296226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EC58CD-4593-436C-BB04-68BD0D812AA0}" type="datetimeFigureOut">
              <a:rPr lang="es-CO" smtClean="0"/>
              <a:t>20/11/2019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853629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EC58CD-4593-436C-BB04-68BD0D812AA0}" type="datetimeFigureOut">
              <a:rPr lang="es-CO" smtClean="0"/>
              <a:t>20/11/2019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C145D64-81BA-4CAC-9433-272D43EF4933}"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62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EC58CD-4593-436C-BB04-68BD0D812AA0}" type="datetimeFigureOut">
              <a:rPr lang="es-CO" smtClean="0"/>
              <a:t>20/11/2019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339823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EC58CD-4593-436C-BB04-68BD0D812AA0}" type="datetimeFigureOut">
              <a:rPr lang="es-CO" smtClean="0"/>
              <a:t>20/11/2019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400448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EC58CD-4593-436C-BB04-68BD0D812AA0}" type="datetimeFigureOut">
              <a:rPr lang="es-CO" smtClean="0"/>
              <a:t>20/11/2019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404074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EC58CD-4593-436C-BB04-68BD0D812AA0}" type="datetimeFigureOut">
              <a:rPr lang="es-CO" smtClean="0"/>
              <a:t>20/11/2019</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299423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EC58CD-4593-436C-BB04-68BD0D812AA0}" type="datetimeFigureOut">
              <a:rPr lang="es-CO" smtClean="0"/>
              <a:t>20/11/2019</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145D64-81BA-4CAC-9433-272D43EF4933}" type="slidenum">
              <a:rPr lang="es-CO" smtClean="0"/>
              <a:t>‹Nº›</a:t>
            </a:fld>
            <a:endParaRPr lang="es-CO"/>
          </a:p>
        </p:txBody>
      </p:sp>
    </p:spTree>
    <p:extLst>
      <p:ext uri="{BB962C8B-B14F-4D97-AF65-F5344CB8AC3E}">
        <p14:creationId xmlns:p14="http://schemas.microsoft.com/office/powerpoint/2010/main" val="382046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EC58CD-4593-436C-BB04-68BD0D812AA0}" type="datetimeFigureOut">
              <a:rPr lang="es-CO" smtClean="0"/>
              <a:t>20/11/2019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C145D64-81BA-4CAC-9433-272D43EF4933}" type="slidenum">
              <a:rPr lang="es-CO" smtClean="0"/>
              <a:t>‹Nº›</a:t>
            </a:fld>
            <a:endParaRPr lang="es-CO"/>
          </a:p>
        </p:txBody>
      </p:sp>
    </p:spTree>
    <p:extLst>
      <p:ext uri="{BB962C8B-B14F-4D97-AF65-F5344CB8AC3E}">
        <p14:creationId xmlns:p14="http://schemas.microsoft.com/office/powerpoint/2010/main" val="265392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EC58CD-4593-436C-BB04-68BD0D812AA0}" type="datetimeFigureOut">
              <a:rPr lang="es-CO" smtClean="0"/>
              <a:t>20/11/2019</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145D64-81BA-4CAC-9433-272D43EF4933}"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8778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E20C2B14-D672-479E-94A6-121681B86265}"/>
              </a:ext>
            </a:extLst>
          </p:cNvPr>
          <p:cNvSpPr txBox="1"/>
          <p:nvPr/>
        </p:nvSpPr>
        <p:spPr>
          <a:xfrm>
            <a:off x="768626" y="2279374"/>
            <a:ext cx="10416209" cy="1815882"/>
          </a:xfrm>
          <a:prstGeom prst="rect">
            <a:avLst/>
          </a:prstGeom>
          <a:noFill/>
        </p:spPr>
        <p:txBody>
          <a:bodyPr wrap="square" rtlCol="0">
            <a:spAutoFit/>
          </a:bodyPr>
          <a:lstStyle/>
          <a:p>
            <a:pPr algn="ctr"/>
            <a:r>
              <a:rPr lang="es-ES" sz="2800" b="1" dirty="0">
                <a:latin typeface="Gill Sans MT" panose="020B0502020104020203" pitchFamily="34" charset="0"/>
                <a:cs typeface="Times New Roman" panose="02020603050405020304" pitchFamily="18" charset="0"/>
              </a:rPr>
              <a:t>PROTOTIPO DE VIDEOJUEGO SERIO BASADO EN MODELOS DE DINÁMICA DE SISTEMAS PARA LA SIMULACIÓN DE POLÍTICAS QUE IMPACTEN EN EL CAMBIO CLIMÁTICO</a:t>
            </a:r>
            <a:endParaRPr lang="es-CO" sz="2800" dirty="0">
              <a:latin typeface="Gill Sans MT" panose="020B0502020104020203" pitchFamily="34" charset="0"/>
              <a:cs typeface="Times New Roman" panose="02020603050405020304" pitchFamily="18" charset="0"/>
            </a:endParaRPr>
          </a:p>
        </p:txBody>
      </p:sp>
      <p:sp>
        <p:nvSpPr>
          <p:cNvPr id="10" name="CuadroTexto 9">
            <a:extLst>
              <a:ext uri="{FF2B5EF4-FFF2-40B4-BE49-F238E27FC236}">
                <a16:creationId xmlns:a16="http://schemas.microsoft.com/office/drawing/2014/main" id="{A0760177-E731-4455-B834-7DB441578B09}"/>
              </a:ext>
            </a:extLst>
          </p:cNvPr>
          <p:cNvSpPr txBox="1"/>
          <p:nvPr/>
        </p:nvSpPr>
        <p:spPr>
          <a:xfrm>
            <a:off x="3409120" y="4558748"/>
            <a:ext cx="5135219" cy="830997"/>
          </a:xfrm>
          <a:prstGeom prst="rect">
            <a:avLst/>
          </a:prstGeom>
          <a:noFill/>
        </p:spPr>
        <p:txBody>
          <a:bodyPr wrap="square" rtlCol="0">
            <a:spAutoFit/>
          </a:bodyPr>
          <a:lstStyle/>
          <a:p>
            <a:pPr algn="ctr"/>
            <a:r>
              <a:rPr lang="es-CO" sz="2400" dirty="0">
                <a:latin typeface="Gill Sans MT" panose="020B0502020104020203" pitchFamily="34" charset="0"/>
              </a:rPr>
              <a:t>Brayan Mauricio Díaz Bermúdez</a:t>
            </a:r>
          </a:p>
          <a:p>
            <a:pPr algn="ctr"/>
            <a:r>
              <a:rPr lang="es-CO" sz="2400" dirty="0">
                <a:latin typeface="Gill Sans MT" panose="020B0502020104020203" pitchFamily="34" charset="0"/>
              </a:rPr>
              <a:t>Andrés Eduardo Casadiegos Gómez</a:t>
            </a:r>
          </a:p>
        </p:txBody>
      </p:sp>
      <p:sp>
        <p:nvSpPr>
          <p:cNvPr id="11" name="CuadroTexto 10">
            <a:extLst>
              <a:ext uri="{FF2B5EF4-FFF2-40B4-BE49-F238E27FC236}">
                <a16:creationId xmlns:a16="http://schemas.microsoft.com/office/drawing/2014/main" id="{7208407E-D54D-4F77-8AB2-E483ED8409F9}"/>
              </a:ext>
            </a:extLst>
          </p:cNvPr>
          <p:cNvSpPr txBox="1"/>
          <p:nvPr/>
        </p:nvSpPr>
        <p:spPr>
          <a:xfrm>
            <a:off x="609600" y="506991"/>
            <a:ext cx="12695584" cy="307777"/>
          </a:xfrm>
          <a:prstGeom prst="rect">
            <a:avLst/>
          </a:prstGeom>
          <a:noFill/>
        </p:spPr>
        <p:txBody>
          <a:bodyPr wrap="square" rtlCol="0">
            <a:spAutoFit/>
          </a:bodyPr>
          <a:lstStyle/>
          <a:p>
            <a:r>
              <a:rPr lang="es-CO" sz="1400" b="1" dirty="0">
                <a:latin typeface="Gill Sans MT" panose="020B0502020104020203" pitchFamily="34" charset="0"/>
              </a:rPr>
              <a:t>UNIVERSIDAD AUTONÓMA DE BUCARAMANGA – FACULTAD DE INGENIERÍA DE SISTEMAS – PROYECTO DE GRADO I</a:t>
            </a:r>
          </a:p>
        </p:txBody>
      </p:sp>
      <p:sp>
        <p:nvSpPr>
          <p:cNvPr id="12" name="Rectángulo 11">
            <a:extLst>
              <a:ext uri="{FF2B5EF4-FFF2-40B4-BE49-F238E27FC236}">
                <a16:creationId xmlns:a16="http://schemas.microsoft.com/office/drawing/2014/main" id="{D72C5401-1572-4AF3-A537-55256369EDF4}"/>
              </a:ext>
            </a:extLst>
          </p:cNvPr>
          <p:cNvSpPr/>
          <p:nvPr/>
        </p:nvSpPr>
        <p:spPr>
          <a:xfrm>
            <a:off x="1007165" y="892625"/>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14" name="Imagen 13" descr="Imagen que contiene texto, dibujo&#10;&#10;Descripción generada automáticamente">
            <a:extLst>
              <a:ext uri="{FF2B5EF4-FFF2-40B4-BE49-F238E27FC236}">
                <a16:creationId xmlns:a16="http://schemas.microsoft.com/office/drawing/2014/main" id="{BD183F1B-56E0-44A0-BB36-41350DA0F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59" y="5336457"/>
            <a:ext cx="1566411" cy="909253"/>
          </a:xfrm>
          <a:prstGeom prst="rect">
            <a:avLst/>
          </a:prstGeom>
        </p:spPr>
      </p:pic>
      <p:sp>
        <p:nvSpPr>
          <p:cNvPr id="7" name="CuadroTexto 6">
            <a:extLst>
              <a:ext uri="{FF2B5EF4-FFF2-40B4-BE49-F238E27FC236}">
                <a16:creationId xmlns:a16="http://schemas.microsoft.com/office/drawing/2014/main" id="{DD22F3DB-7189-4BB1-B663-7355D0491D82}"/>
              </a:ext>
            </a:extLst>
          </p:cNvPr>
          <p:cNvSpPr txBox="1"/>
          <p:nvPr/>
        </p:nvSpPr>
        <p:spPr>
          <a:xfrm>
            <a:off x="3104850" y="5675672"/>
            <a:ext cx="5779269" cy="461665"/>
          </a:xfrm>
          <a:prstGeom prst="rect">
            <a:avLst/>
          </a:prstGeom>
          <a:noFill/>
        </p:spPr>
        <p:txBody>
          <a:bodyPr wrap="square" rtlCol="0">
            <a:spAutoFit/>
          </a:bodyPr>
          <a:lstStyle/>
          <a:p>
            <a:pPr algn="ctr"/>
            <a:r>
              <a:rPr lang="es-CO" sz="2400" dirty="0">
                <a:latin typeface="Gill Sans MT" panose="020B0502020104020203" pitchFamily="34" charset="0"/>
              </a:rPr>
              <a:t>Director: </a:t>
            </a:r>
            <a:r>
              <a:rPr lang="es-CO" sz="2400" dirty="0" err="1">
                <a:latin typeface="Gill Sans MT" panose="020B0502020104020203" pitchFamily="34" charset="0"/>
              </a:rPr>
              <a:t>Ph.D</a:t>
            </a:r>
            <a:r>
              <a:rPr lang="es-CO" sz="2400" dirty="0">
                <a:latin typeface="Gill Sans MT" panose="020B0502020104020203" pitchFamily="34" charset="0"/>
              </a:rPr>
              <a:t>. Jorge Andrick Parra Valencia</a:t>
            </a:r>
          </a:p>
        </p:txBody>
      </p:sp>
    </p:spTree>
    <p:extLst>
      <p:ext uri="{BB962C8B-B14F-4D97-AF65-F5344CB8AC3E}">
        <p14:creationId xmlns:p14="http://schemas.microsoft.com/office/powerpoint/2010/main" val="863116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047062" y="1193083"/>
            <a:ext cx="339255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JUSTIFICACIÓN</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a:extLst>
              <a:ext uri="{FF2B5EF4-FFF2-40B4-BE49-F238E27FC236}">
                <a16:creationId xmlns:a16="http://schemas.microsoft.com/office/drawing/2014/main" id="{0E8E6502-FE34-44F5-B243-F87D43CACBE7}"/>
              </a:ext>
            </a:extLst>
          </p:cNvPr>
          <p:cNvSpPr/>
          <p:nvPr/>
        </p:nvSpPr>
        <p:spPr>
          <a:xfrm>
            <a:off x="595253" y="1919387"/>
            <a:ext cx="4296174" cy="369332"/>
          </a:xfrm>
          <a:prstGeom prst="rect">
            <a:avLst/>
          </a:prstGeom>
        </p:spPr>
        <p:txBody>
          <a:bodyPr wrap="square">
            <a:spAutoFit/>
          </a:bodyPr>
          <a:lstStyle/>
          <a:p>
            <a:pPr algn="ctr"/>
            <a:r>
              <a:rPr lang="es-ES" b="1" dirty="0">
                <a:latin typeface="Gill Sans MT" panose="020B0502020104020203" pitchFamily="34" charset="0"/>
                <a:cs typeface="Times New Roman" panose="02020603050405020304" pitchFamily="18" charset="0"/>
              </a:rPr>
              <a:t>Posibles herramientas: </a:t>
            </a:r>
            <a:endParaRPr lang="es-CO" dirty="0">
              <a:latin typeface="Gill Sans MT" panose="020B0502020104020203" pitchFamily="34" charset="0"/>
              <a:cs typeface="Times New Roman" panose="02020603050405020304" pitchFamily="18" charset="0"/>
            </a:endParaRPr>
          </a:p>
        </p:txBody>
      </p:sp>
      <p:pic>
        <p:nvPicPr>
          <p:cNvPr id="2050" name="Picture 2" descr="Resultado de imagen para Vensim logo">
            <a:extLst>
              <a:ext uri="{FF2B5EF4-FFF2-40B4-BE49-F238E27FC236}">
                <a16:creationId xmlns:a16="http://schemas.microsoft.com/office/drawing/2014/main" id="{AA551179-4990-4F69-9F93-1590E5F21F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268" y="2378852"/>
            <a:ext cx="2605463" cy="13258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Unity logo">
            <a:extLst>
              <a:ext uri="{FF2B5EF4-FFF2-40B4-BE49-F238E27FC236}">
                <a16:creationId xmlns:a16="http://schemas.microsoft.com/office/drawing/2014/main" id="{D3B7A45B-6CB5-40A0-94F7-CD32E83EF6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157" y="4479148"/>
            <a:ext cx="2881457" cy="151363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D0A6913D-08EE-474A-9358-3B146BA23988}"/>
              </a:ext>
            </a:extLst>
          </p:cNvPr>
          <p:cNvSpPr/>
          <p:nvPr/>
        </p:nvSpPr>
        <p:spPr>
          <a:xfrm>
            <a:off x="4708271" y="4114975"/>
            <a:ext cx="6096000" cy="2126480"/>
          </a:xfrm>
          <a:prstGeom prst="rect">
            <a:avLst/>
          </a:prstGeom>
        </p:spPr>
        <p:txBody>
          <a:bodyPr>
            <a:spAutoFit/>
          </a:bodyPr>
          <a:lstStyle/>
          <a:p>
            <a:pPr marL="171450" indent="-171450" algn="just">
              <a:lnSpc>
                <a:spcPct val="115000"/>
              </a:lnSpc>
              <a:spcBef>
                <a:spcPts val="1800"/>
              </a:spcBef>
              <a:spcAft>
                <a:spcPts val="600"/>
              </a:spcAft>
              <a:buFont typeface="Arial" panose="020B0604020202020204" pitchFamily="34" charset="0"/>
              <a:buChar char="•"/>
            </a:pPr>
            <a:r>
              <a:rPr lang="es-MX" sz="1600" dirty="0">
                <a:latin typeface="Gill Sans MT" panose="020B0502020104020203" pitchFamily="34" charset="0"/>
              </a:rPr>
              <a:t>Optimización de tiempo y característica multiplataforma</a:t>
            </a:r>
          </a:p>
          <a:p>
            <a:pPr marL="171450" indent="-171450" algn="just">
              <a:lnSpc>
                <a:spcPct val="115000"/>
              </a:lnSpc>
              <a:spcBef>
                <a:spcPts val="1800"/>
              </a:spcBef>
              <a:spcAft>
                <a:spcPts val="600"/>
              </a:spcAft>
              <a:buFont typeface="Arial" panose="020B0604020202020204" pitchFamily="34" charset="0"/>
              <a:buChar char="•"/>
            </a:pPr>
            <a:r>
              <a:rPr lang="es-MX" sz="1600" dirty="0">
                <a:latin typeface="Gill Sans MT" panose="020B0502020104020203" pitchFamily="34" charset="0"/>
              </a:rPr>
              <a:t>Store de </a:t>
            </a:r>
            <a:r>
              <a:rPr lang="es-MX" sz="1600" dirty="0" err="1">
                <a:latin typeface="Gill Sans MT" panose="020B0502020104020203" pitchFamily="34" charset="0"/>
              </a:rPr>
              <a:t>assets</a:t>
            </a:r>
            <a:endParaRPr lang="es-MX" sz="1600" dirty="0">
              <a:latin typeface="Gill Sans MT" panose="020B0502020104020203" pitchFamily="34" charset="0"/>
            </a:endParaRPr>
          </a:p>
          <a:p>
            <a:pPr marL="171450" indent="-171450" algn="just">
              <a:lnSpc>
                <a:spcPct val="115000"/>
              </a:lnSpc>
              <a:spcBef>
                <a:spcPts val="1800"/>
              </a:spcBef>
              <a:spcAft>
                <a:spcPts val="600"/>
              </a:spcAft>
              <a:buFont typeface="Arial" panose="020B0604020202020204" pitchFamily="34" charset="0"/>
              <a:buChar char="•"/>
            </a:pPr>
            <a:r>
              <a:rPr lang="es-MX" sz="1600" dirty="0">
                <a:latin typeface="Gill Sans MT" panose="020B0502020104020203" pitchFamily="34" charset="0"/>
              </a:rPr>
              <a:t>Potencia en todos los entornos</a:t>
            </a:r>
          </a:p>
          <a:p>
            <a:pPr marL="171450" indent="-171450" algn="just">
              <a:lnSpc>
                <a:spcPct val="115000"/>
              </a:lnSpc>
              <a:spcBef>
                <a:spcPts val="1800"/>
              </a:spcBef>
              <a:spcAft>
                <a:spcPts val="600"/>
              </a:spcAft>
              <a:buFont typeface="Arial" panose="020B0604020202020204" pitchFamily="34" charset="0"/>
              <a:buChar char="•"/>
            </a:pPr>
            <a:r>
              <a:rPr lang="es-MX" sz="1600" dirty="0">
                <a:latin typeface="Gill Sans MT" panose="020B0502020104020203" pitchFamily="34" charset="0"/>
              </a:rPr>
              <a:t>Sencilla interfaz y fácil manejo</a:t>
            </a:r>
          </a:p>
        </p:txBody>
      </p:sp>
      <p:sp>
        <p:nvSpPr>
          <p:cNvPr id="12" name="Rectángulo 11">
            <a:extLst>
              <a:ext uri="{FF2B5EF4-FFF2-40B4-BE49-F238E27FC236}">
                <a16:creationId xmlns:a16="http://schemas.microsoft.com/office/drawing/2014/main" id="{9DF75858-BE79-4FE3-8B74-9E3C70376DE2}"/>
              </a:ext>
            </a:extLst>
          </p:cNvPr>
          <p:cNvSpPr/>
          <p:nvPr/>
        </p:nvSpPr>
        <p:spPr>
          <a:xfrm>
            <a:off x="4577614" y="2383959"/>
            <a:ext cx="6096000" cy="784318"/>
          </a:xfrm>
          <a:prstGeom prst="rect">
            <a:avLst/>
          </a:prstGeom>
        </p:spPr>
        <p:txBody>
          <a:bodyPr>
            <a:noAutofit/>
          </a:bodyPr>
          <a:lstStyle/>
          <a:p>
            <a:pPr marL="171450" indent="-171450" algn="just">
              <a:lnSpc>
                <a:spcPct val="115000"/>
              </a:lnSpc>
              <a:spcBef>
                <a:spcPts val="1800"/>
              </a:spcBef>
              <a:spcAft>
                <a:spcPts val="600"/>
              </a:spcAft>
              <a:buFont typeface="Arial" panose="020B0604020202020204" pitchFamily="34" charset="0"/>
              <a:buChar char="•"/>
            </a:pPr>
            <a:r>
              <a:rPr lang="es-MX" sz="1600" dirty="0">
                <a:latin typeface="Gill Sans MT" panose="020B0502020104020203" pitchFamily="34" charset="0"/>
              </a:rPr>
              <a:t>Utilidades avanzadas, como son el calibrado de parámetros, análisis de sensibilidad, optimización de funciones y valoración de decisiones a través de juegos interactivos entre otras posibilidades.</a:t>
            </a:r>
          </a:p>
        </p:txBody>
      </p:sp>
    </p:spTree>
    <p:extLst>
      <p:ext uri="{BB962C8B-B14F-4D97-AF65-F5344CB8AC3E}">
        <p14:creationId xmlns:p14="http://schemas.microsoft.com/office/powerpoint/2010/main" val="312505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556731" y="1219587"/>
            <a:ext cx="339255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OBJETIVOS</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584E5625-F86A-4319-897D-F546C4678941}"/>
              </a:ext>
            </a:extLst>
          </p:cNvPr>
          <p:cNvSpPr/>
          <p:nvPr/>
        </p:nvSpPr>
        <p:spPr>
          <a:xfrm>
            <a:off x="623131" y="3004103"/>
            <a:ext cx="10614852" cy="1148007"/>
          </a:xfrm>
          <a:prstGeom prst="rect">
            <a:avLst/>
          </a:prstGeom>
        </p:spPr>
        <p:txBody>
          <a:bodyPr wrap="square">
            <a:spAutoFit/>
          </a:bodyPr>
          <a:lstStyle/>
          <a:p>
            <a:pPr algn="just">
              <a:lnSpc>
                <a:spcPct val="115000"/>
              </a:lnSpc>
              <a:spcBef>
                <a:spcPts val="1800"/>
              </a:spcBef>
              <a:spcAft>
                <a:spcPts val="600"/>
              </a:spcAft>
            </a:pPr>
            <a:r>
              <a:rPr lang="es-ES" sz="2400" b="1" dirty="0">
                <a:latin typeface="Gill Sans MT" panose="020B0502020104020203" pitchFamily="34" charset="0"/>
              </a:rPr>
              <a:t>Objetivo General</a:t>
            </a:r>
            <a:endParaRPr lang="es-CO" sz="2400" b="1" dirty="0">
              <a:latin typeface="Gill Sans MT" panose="020B0502020104020203" pitchFamily="34" charset="0"/>
            </a:endParaRPr>
          </a:p>
          <a:p>
            <a:r>
              <a:rPr lang="es-ES" dirty="0"/>
              <a:t>Desarrollar un prototipo de video juego serio basado en un modelo en dinámica de sistemas que mejore la comprensión de los efectos de las políticas orientadas a mitigar el cambio climático. </a:t>
            </a:r>
            <a:endParaRPr lang="es-CO" dirty="0"/>
          </a:p>
        </p:txBody>
      </p:sp>
    </p:spTree>
    <p:extLst>
      <p:ext uri="{BB962C8B-B14F-4D97-AF65-F5344CB8AC3E}">
        <p14:creationId xmlns:p14="http://schemas.microsoft.com/office/powerpoint/2010/main" val="462951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556731" y="1219587"/>
            <a:ext cx="339255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OBJETIVOS</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584E5625-F86A-4319-897D-F546C4678941}"/>
              </a:ext>
            </a:extLst>
          </p:cNvPr>
          <p:cNvSpPr/>
          <p:nvPr/>
        </p:nvSpPr>
        <p:spPr>
          <a:xfrm>
            <a:off x="1047062" y="2256073"/>
            <a:ext cx="10608437" cy="2810000"/>
          </a:xfrm>
          <a:prstGeom prst="rect">
            <a:avLst/>
          </a:prstGeom>
        </p:spPr>
        <p:txBody>
          <a:bodyPr wrap="square">
            <a:spAutoFit/>
          </a:bodyPr>
          <a:lstStyle/>
          <a:p>
            <a:pPr algn="just">
              <a:lnSpc>
                <a:spcPct val="115000"/>
              </a:lnSpc>
              <a:spcBef>
                <a:spcPts val="1800"/>
              </a:spcBef>
              <a:spcAft>
                <a:spcPts val="600"/>
              </a:spcAft>
            </a:pPr>
            <a:r>
              <a:rPr lang="es-CO" sz="2400" b="1" dirty="0">
                <a:latin typeface="Gill Sans MT" panose="020B0502020104020203" pitchFamily="34" charset="0"/>
              </a:rPr>
              <a:t>Objetivos Específicos </a:t>
            </a:r>
          </a:p>
          <a:p>
            <a:pPr marL="285750" lvl="0" indent="-285750">
              <a:buFont typeface="Arial" panose="020B0604020202020204" pitchFamily="34" charset="0"/>
              <a:buChar char="•"/>
            </a:pPr>
            <a:r>
              <a:rPr lang="es-ES" dirty="0">
                <a:latin typeface="Gill Sans MT" panose="020B0502020104020203" pitchFamily="34" charset="0"/>
              </a:rPr>
              <a:t>Diseñar el prototipo de video juego serio teniendo en cuenta el análisis de herramientas, metodologías y estrategias empleadas en los videojuegos serios para llamar la atención del jugador. </a:t>
            </a:r>
          </a:p>
          <a:p>
            <a:pPr marL="285750" lvl="0" indent="-285750">
              <a:buFont typeface="Arial" panose="020B0604020202020204" pitchFamily="34" charset="0"/>
              <a:buChar char="•"/>
            </a:pPr>
            <a:endParaRPr lang="es-CO" dirty="0">
              <a:latin typeface="Gill Sans MT" panose="020B0502020104020203" pitchFamily="34" charset="0"/>
            </a:endParaRPr>
          </a:p>
          <a:p>
            <a:pPr marL="285750" lvl="0" indent="-285750">
              <a:buFont typeface="Arial" panose="020B0604020202020204" pitchFamily="34" charset="0"/>
              <a:buChar char="•"/>
            </a:pPr>
            <a:r>
              <a:rPr lang="es-CO" dirty="0">
                <a:latin typeface="Gill Sans MT" panose="020B0502020104020203" pitchFamily="34" charset="0"/>
              </a:rPr>
              <a:t>Desarrollar una versión de prueba del prototipo de video juego serio con las mecánicas de juego más importantes implementadas.</a:t>
            </a:r>
          </a:p>
          <a:p>
            <a:pPr lvl="0"/>
            <a:endParaRPr lang="es-CO" dirty="0">
              <a:latin typeface="Gill Sans MT" panose="020B0502020104020203" pitchFamily="34" charset="0"/>
            </a:endParaRPr>
          </a:p>
          <a:p>
            <a:pPr marL="285750" lvl="0" indent="-285750">
              <a:buFont typeface="Arial" panose="020B0604020202020204" pitchFamily="34" charset="0"/>
              <a:buChar char="•"/>
            </a:pPr>
            <a:r>
              <a:rPr lang="es-CO" dirty="0">
                <a:latin typeface="Gill Sans MT" panose="020B0502020104020203" pitchFamily="34" charset="0"/>
              </a:rPr>
              <a:t>Evaluar la funcionalidad de la versión de prueba del prototipo de video juego serio.</a:t>
            </a:r>
          </a:p>
          <a:p>
            <a:pPr lvl="0"/>
            <a:endParaRPr lang="es-CO" dirty="0">
              <a:latin typeface="Gill Sans MT" panose="020B0502020104020203" pitchFamily="34" charset="0"/>
            </a:endParaRPr>
          </a:p>
        </p:txBody>
      </p:sp>
    </p:spTree>
    <p:extLst>
      <p:ext uri="{BB962C8B-B14F-4D97-AF65-F5344CB8AC3E}">
        <p14:creationId xmlns:p14="http://schemas.microsoft.com/office/powerpoint/2010/main" val="363788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898476" y="1219587"/>
            <a:ext cx="5539269"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RESULTADOS ESPERADOS</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584E5625-F86A-4319-897D-F546C4678941}"/>
              </a:ext>
            </a:extLst>
          </p:cNvPr>
          <p:cNvSpPr/>
          <p:nvPr/>
        </p:nvSpPr>
        <p:spPr>
          <a:xfrm>
            <a:off x="1047062" y="2256073"/>
            <a:ext cx="10608437" cy="1754326"/>
          </a:xfrm>
          <a:prstGeom prst="rect">
            <a:avLst/>
          </a:prstGeom>
        </p:spPr>
        <p:txBody>
          <a:bodyPr wrap="square">
            <a:spAutoFit/>
          </a:bodyPr>
          <a:lstStyle/>
          <a:p>
            <a:pPr marL="285750" lvl="0" indent="-285750" fontAlgn="base">
              <a:buFont typeface="Arial" panose="020B0604020202020204" pitchFamily="34" charset="0"/>
              <a:buChar char="•"/>
            </a:pPr>
            <a:r>
              <a:rPr lang="es-CO" dirty="0"/>
              <a:t>Un diseño del prototipo de videojuego serio, con el uso de las mejores herramientas, metodologías y estrategias usadas en los video juegos serios.</a:t>
            </a:r>
          </a:p>
          <a:p>
            <a:pPr fontAlgn="base"/>
            <a:r>
              <a:rPr lang="es-CO" dirty="0"/>
              <a:t> </a:t>
            </a:r>
          </a:p>
          <a:p>
            <a:pPr marL="285750" lvl="0" indent="-285750" fontAlgn="base">
              <a:buFont typeface="Arial" panose="020B0604020202020204" pitchFamily="34" charset="0"/>
              <a:buChar char="•"/>
            </a:pPr>
            <a:r>
              <a:rPr lang="es-CO" dirty="0"/>
              <a:t>Una versión de prueba del prototipo de videojuego serio con sus principales mecánicas de juego.</a:t>
            </a:r>
          </a:p>
          <a:p>
            <a:pPr fontAlgn="base"/>
            <a:r>
              <a:rPr lang="es-CO" dirty="0"/>
              <a:t> </a:t>
            </a:r>
          </a:p>
          <a:p>
            <a:pPr marL="285750" indent="-285750">
              <a:buFont typeface="Arial" panose="020B0604020202020204" pitchFamily="34" charset="0"/>
              <a:buChar char="•"/>
            </a:pPr>
            <a:r>
              <a:rPr lang="es-ES" dirty="0"/>
              <a:t>Un documento con los resultados de la evaluación de funcionalidad.</a:t>
            </a:r>
            <a:endParaRPr lang="es-CO" dirty="0">
              <a:latin typeface="Gill Sans MT" panose="020B0502020104020203" pitchFamily="34" charset="0"/>
            </a:endParaRPr>
          </a:p>
        </p:txBody>
      </p:sp>
    </p:spTree>
    <p:extLst>
      <p:ext uri="{BB962C8B-B14F-4D97-AF65-F5344CB8AC3E}">
        <p14:creationId xmlns:p14="http://schemas.microsoft.com/office/powerpoint/2010/main" val="1656754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584E5625-F86A-4319-897D-F546C4678941}"/>
              </a:ext>
            </a:extLst>
          </p:cNvPr>
          <p:cNvSpPr/>
          <p:nvPr/>
        </p:nvSpPr>
        <p:spPr>
          <a:xfrm>
            <a:off x="1047062" y="3152000"/>
            <a:ext cx="4670247" cy="646331"/>
          </a:xfrm>
          <a:prstGeom prst="rect">
            <a:avLst/>
          </a:prstGeom>
        </p:spPr>
        <p:txBody>
          <a:bodyPr wrap="square">
            <a:spAutoFit/>
          </a:bodyPr>
          <a:lstStyle/>
          <a:p>
            <a:pPr marL="285750" lvl="0" indent="-285750" fontAlgn="base">
              <a:buFont typeface="Arial" panose="020B0604020202020204" pitchFamily="34" charset="0"/>
              <a:buChar char="•"/>
            </a:pPr>
            <a:r>
              <a:rPr lang="es-MX" dirty="0">
                <a:latin typeface="Gill Sans MT" panose="020B0502020104020203" pitchFamily="34" charset="0"/>
              </a:rPr>
              <a:t>Videojuegos y modelos dinámico-sistémicos sobre el cambio climático</a:t>
            </a:r>
            <a:endParaRPr lang="es-CO" dirty="0">
              <a:latin typeface="Gill Sans MT" panose="020B0502020104020203" pitchFamily="34" charset="0"/>
            </a:endParaRPr>
          </a:p>
        </p:txBody>
      </p:sp>
      <p:sp>
        <p:nvSpPr>
          <p:cNvPr id="8" name="Rectángulo 7">
            <a:extLst>
              <a:ext uri="{FF2B5EF4-FFF2-40B4-BE49-F238E27FC236}">
                <a16:creationId xmlns:a16="http://schemas.microsoft.com/office/drawing/2014/main" id="{BA0E715B-8707-433F-9239-461EF6CB9AAA}"/>
              </a:ext>
            </a:extLst>
          </p:cNvPr>
          <p:cNvSpPr/>
          <p:nvPr/>
        </p:nvSpPr>
        <p:spPr>
          <a:xfrm>
            <a:off x="0" y="1185617"/>
            <a:ext cx="5539269"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ANTECEDENTES</a:t>
            </a:r>
            <a:endParaRPr lang="es-CO" sz="2800" dirty="0">
              <a:latin typeface="Gill Sans MT" panose="020B0502020104020203" pitchFamily="34" charset="0"/>
              <a:cs typeface="Times New Roman" panose="02020603050405020304" pitchFamily="18" charset="0"/>
            </a:endParaRPr>
          </a:p>
        </p:txBody>
      </p:sp>
      <p:sp>
        <p:nvSpPr>
          <p:cNvPr id="3" name="CuadroTexto 2">
            <a:extLst>
              <a:ext uri="{FF2B5EF4-FFF2-40B4-BE49-F238E27FC236}">
                <a16:creationId xmlns:a16="http://schemas.microsoft.com/office/drawing/2014/main" id="{3829908A-67FF-4E24-B3E3-FB737DFB918E}"/>
              </a:ext>
            </a:extLst>
          </p:cNvPr>
          <p:cNvSpPr txBox="1"/>
          <p:nvPr/>
        </p:nvSpPr>
        <p:spPr>
          <a:xfrm>
            <a:off x="7340022" y="4520121"/>
            <a:ext cx="2558473" cy="523220"/>
          </a:xfrm>
          <a:prstGeom prst="rect">
            <a:avLst/>
          </a:prstGeom>
          <a:noFill/>
        </p:spPr>
        <p:txBody>
          <a:bodyPr wrap="square" rtlCol="0">
            <a:spAutoFit/>
          </a:bodyPr>
          <a:lstStyle/>
          <a:p>
            <a:pPr algn="ctr"/>
            <a:r>
              <a:rPr lang="es-MX" sz="1400" i="1" dirty="0"/>
              <a:t>Simulador de variables del cambio climático: CROADS.</a:t>
            </a:r>
            <a:endParaRPr lang="es-CO" sz="1400" i="1" dirty="0"/>
          </a:p>
        </p:txBody>
      </p:sp>
      <p:pic>
        <p:nvPicPr>
          <p:cNvPr id="3074" name="Picture 2" descr="Resultado de imagen para Croads">
            <a:extLst>
              <a:ext uri="{FF2B5EF4-FFF2-40B4-BE49-F238E27FC236}">
                <a16:creationId xmlns:a16="http://schemas.microsoft.com/office/drawing/2014/main" id="{7D71B809-176F-488D-956A-DABCCD7E9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473" y="2337879"/>
            <a:ext cx="3814618" cy="2145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383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192697" y="1219587"/>
            <a:ext cx="3644348"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ESTADO DEL ARTE</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9" name="Tabla 9">
            <a:extLst>
              <a:ext uri="{FF2B5EF4-FFF2-40B4-BE49-F238E27FC236}">
                <a16:creationId xmlns:a16="http://schemas.microsoft.com/office/drawing/2014/main" id="{901041D4-FBFD-4184-B94C-2DFD4D842589}"/>
              </a:ext>
            </a:extLst>
          </p:cNvPr>
          <p:cNvGraphicFramePr>
            <a:graphicFrameLocks noGrp="1"/>
          </p:cNvGraphicFramePr>
          <p:nvPr/>
        </p:nvGraphicFramePr>
        <p:xfrm>
          <a:off x="682487" y="1951000"/>
          <a:ext cx="10827025" cy="4272280"/>
        </p:xfrm>
        <a:graphic>
          <a:graphicData uri="http://schemas.openxmlformats.org/drawingml/2006/table">
            <a:tbl>
              <a:tblPr firstRow="1" bandRow="1">
                <a:tableStyleId>{912C8C85-51F0-491E-9774-3900AFEF0FD7}</a:tableStyleId>
              </a:tblPr>
              <a:tblGrid>
                <a:gridCol w="2160104">
                  <a:extLst>
                    <a:ext uri="{9D8B030D-6E8A-4147-A177-3AD203B41FA5}">
                      <a16:colId xmlns:a16="http://schemas.microsoft.com/office/drawing/2014/main" val="3265465740"/>
                    </a:ext>
                  </a:extLst>
                </a:gridCol>
                <a:gridCol w="1424609">
                  <a:extLst>
                    <a:ext uri="{9D8B030D-6E8A-4147-A177-3AD203B41FA5}">
                      <a16:colId xmlns:a16="http://schemas.microsoft.com/office/drawing/2014/main" val="2825459823"/>
                    </a:ext>
                  </a:extLst>
                </a:gridCol>
                <a:gridCol w="4499784">
                  <a:extLst>
                    <a:ext uri="{9D8B030D-6E8A-4147-A177-3AD203B41FA5}">
                      <a16:colId xmlns:a16="http://schemas.microsoft.com/office/drawing/2014/main" val="4131679439"/>
                    </a:ext>
                  </a:extLst>
                </a:gridCol>
                <a:gridCol w="2742528">
                  <a:extLst>
                    <a:ext uri="{9D8B030D-6E8A-4147-A177-3AD203B41FA5}">
                      <a16:colId xmlns:a16="http://schemas.microsoft.com/office/drawing/2014/main" val="986328357"/>
                    </a:ext>
                  </a:extLst>
                </a:gridCol>
              </a:tblGrid>
              <a:tr h="370840">
                <a:tc>
                  <a:txBody>
                    <a:bodyPr/>
                    <a:lstStyle/>
                    <a:p>
                      <a:pPr algn="ctr"/>
                      <a:r>
                        <a:rPr lang="es-CO" dirty="0">
                          <a:solidFill>
                            <a:schemeClr val="tx1"/>
                          </a:solidFill>
                        </a:rPr>
                        <a:t>TITULO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O" dirty="0">
                          <a:solidFill>
                            <a:schemeClr val="tx1"/>
                          </a:solidFill>
                        </a:rPr>
                        <a:t>AUTOR/ES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solidFill>
                            <a:schemeClr val="tx1"/>
                          </a:solidFill>
                        </a:rPr>
                        <a:t>TEMA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solidFill>
                            <a:schemeClr val="tx1"/>
                          </a:solidFill>
                        </a:rPr>
                        <a:t>REFERENCIA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565335"/>
                  </a:ext>
                </a:extLst>
              </a:tr>
              <a:tr h="370840">
                <a:tc>
                  <a:txBody>
                    <a:bodyPr/>
                    <a:lstStyle/>
                    <a:p>
                      <a:pPr algn="just"/>
                      <a:r>
                        <a:rPr lang="es-CO" sz="1600" kern="1200" dirty="0">
                          <a:solidFill>
                            <a:schemeClr val="tx1"/>
                          </a:solidFill>
                          <a:effectLst/>
                          <a:latin typeface="+mn-lt"/>
                          <a:ea typeface="+mn-ea"/>
                          <a:cs typeface="+mn-cs"/>
                        </a:rPr>
                        <a:t>Videojuegos para aprender Historia: una experiencia con Age </a:t>
                      </a:r>
                      <a:r>
                        <a:rPr lang="es-CO" sz="1600" kern="1200" dirty="0" err="1">
                          <a:solidFill>
                            <a:schemeClr val="tx1"/>
                          </a:solidFill>
                          <a:effectLst/>
                          <a:latin typeface="+mn-lt"/>
                          <a:ea typeface="+mn-ea"/>
                          <a:cs typeface="+mn-cs"/>
                        </a:rPr>
                        <a:t>of</a:t>
                      </a:r>
                      <a:r>
                        <a:rPr lang="es-CO" sz="1600" kern="1200" dirty="0">
                          <a:solidFill>
                            <a:schemeClr val="tx1"/>
                          </a:solidFill>
                          <a:effectLst/>
                          <a:latin typeface="+mn-lt"/>
                          <a:ea typeface="+mn-ea"/>
                          <a:cs typeface="+mn-cs"/>
                        </a:rPr>
                        <a:t> </a:t>
                      </a:r>
                      <a:r>
                        <a:rPr lang="es-CO" sz="1600" kern="1200" dirty="0" err="1">
                          <a:solidFill>
                            <a:schemeClr val="tx1"/>
                          </a:solidFill>
                          <a:effectLst/>
                          <a:latin typeface="+mn-lt"/>
                          <a:ea typeface="+mn-ea"/>
                          <a:cs typeface="+mn-cs"/>
                        </a:rPr>
                        <a:t>Empires</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err="1">
                          <a:solidFill>
                            <a:schemeClr val="tx1"/>
                          </a:solidFill>
                          <a:effectLst/>
                          <a:latin typeface="+mn-lt"/>
                          <a:ea typeface="+mn-ea"/>
                          <a:cs typeface="+mn-cs"/>
                        </a:rPr>
                        <a:t>Mugueta</a:t>
                      </a:r>
                      <a:r>
                        <a:rPr lang="es-CO" sz="1600" kern="1200" dirty="0">
                          <a:solidFill>
                            <a:schemeClr val="tx1"/>
                          </a:solidFill>
                          <a:effectLst/>
                          <a:latin typeface="+mn-lt"/>
                          <a:ea typeface="+mn-ea"/>
                          <a:cs typeface="+mn-cs"/>
                        </a:rPr>
                        <a:t>, Í., Manzano, A., Alonso, P., &amp; </a:t>
                      </a:r>
                      <a:r>
                        <a:rPr lang="es-CO" sz="1600" kern="1200" dirty="0" err="1">
                          <a:solidFill>
                            <a:schemeClr val="tx1"/>
                          </a:solidFill>
                          <a:effectLst/>
                          <a:latin typeface="+mn-lt"/>
                          <a:ea typeface="+mn-ea"/>
                          <a:cs typeface="+mn-cs"/>
                        </a:rPr>
                        <a:t>Labiano</a:t>
                      </a:r>
                      <a:r>
                        <a:rPr lang="es-CO" sz="1600" kern="1200" dirty="0">
                          <a:solidFill>
                            <a:schemeClr val="tx1"/>
                          </a:solidFill>
                          <a:effectLst/>
                          <a:latin typeface="+mn-lt"/>
                          <a:ea typeface="+mn-ea"/>
                          <a:cs typeface="+mn-cs"/>
                        </a:rPr>
                        <a:t>, L. </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dirty="0">
                          <a:solidFill>
                            <a:schemeClr val="tx1"/>
                          </a:solidFill>
                        </a:rPr>
                        <a:t>Trabajo </a:t>
                      </a:r>
                      <a:r>
                        <a:rPr lang="es-CO" sz="1600" kern="1200" dirty="0">
                          <a:solidFill>
                            <a:schemeClr val="tx1"/>
                          </a:solidFill>
                          <a:effectLst/>
                          <a:latin typeface="+mn-lt"/>
                          <a:ea typeface="+mn-ea"/>
                          <a:cs typeface="+mn-cs"/>
                        </a:rPr>
                        <a:t>en donde se mostraban los resultados obtenidos luego de llevar a cabo seis talleres de enseñanza sobre la historia de las civilizaciones mediante el uso de un videojuego, basado en el manejo de recursos y la estrategia, llamado Age </a:t>
                      </a:r>
                      <a:r>
                        <a:rPr lang="es-CO" sz="1600" kern="1200" dirty="0" err="1">
                          <a:solidFill>
                            <a:schemeClr val="tx1"/>
                          </a:solidFill>
                          <a:effectLst/>
                          <a:latin typeface="+mn-lt"/>
                          <a:ea typeface="+mn-ea"/>
                          <a:cs typeface="+mn-cs"/>
                        </a:rPr>
                        <a:t>Of</a:t>
                      </a:r>
                      <a:r>
                        <a:rPr lang="es-CO" sz="1600" kern="1200" dirty="0">
                          <a:solidFill>
                            <a:schemeClr val="tx1"/>
                          </a:solidFill>
                          <a:effectLst/>
                          <a:latin typeface="+mn-lt"/>
                          <a:ea typeface="+mn-ea"/>
                          <a:cs typeface="+mn-cs"/>
                        </a:rPr>
                        <a:t> </a:t>
                      </a:r>
                      <a:r>
                        <a:rPr lang="es-CO" sz="1600" kern="1200" dirty="0" err="1">
                          <a:solidFill>
                            <a:schemeClr val="tx1"/>
                          </a:solidFill>
                          <a:effectLst/>
                          <a:latin typeface="+mn-lt"/>
                          <a:ea typeface="+mn-ea"/>
                          <a:cs typeface="+mn-cs"/>
                        </a:rPr>
                        <a:t>Empires</a:t>
                      </a:r>
                      <a:r>
                        <a:rPr lang="es-CO" sz="1600" kern="1200" dirty="0">
                          <a:solidFill>
                            <a:schemeClr val="tx1"/>
                          </a:solidFill>
                          <a:effectLst/>
                          <a:latin typeface="+mn-lt"/>
                          <a:ea typeface="+mn-ea"/>
                          <a:cs typeface="+mn-cs"/>
                        </a:rPr>
                        <a:t>. </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CO" sz="1600" kern="1200" dirty="0" err="1">
                          <a:solidFill>
                            <a:schemeClr val="tx1"/>
                          </a:solidFill>
                          <a:effectLst/>
                          <a:latin typeface="+mn-lt"/>
                          <a:ea typeface="+mn-ea"/>
                          <a:cs typeface="+mn-cs"/>
                        </a:rPr>
                        <a:t>Mugueta</a:t>
                      </a:r>
                      <a:r>
                        <a:rPr lang="es-CO" sz="1600" kern="1200" dirty="0">
                          <a:solidFill>
                            <a:schemeClr val="tx1"/>
                          </a:solidFill>
                          <a:effectLst/>
                          <a:latin typeface="+mn-lt"/>
                          <a:ea typeface="+mn-ea"/>
                          <a:cs typeface="+mn-cs"/>
                        </a:rPr>
                        <a:t>, Í., Manzano, A., Alonso, P., &amp; </a:t>
                      </a:r>
                      <a:r>
                        <a:rPr lang="es-CO" sz="1600" kern="1200" dirty="0" err="1">
                          <a:solidFill>
                            <a:schemeClr val="tx1"/>
                          </a:solidFill>
                          <a:effectLst/>
                          <a:latin typeface="+mn-lt"/>
                          <a:ea typeface="+mn-ea"/>
                          <a:cs typeface="+mn-cs"/>
                        </a:rPr>
                        <a:t>Labiano</a:t>
                      </a:r>
                      <a:r>
                        <a:rPr lang="es-CO" sz="1600" kern="1200" dirty="0">
                          <a:solidFill>
                            <a:schemeClr val="tx1"/>
                          </a:solidFill>
                          <a:effectLst/>
                          <a:latin typeface="+mn-lt"/>
                          <a:ea typeface="+mn-ea"/>
                          <a:cs typeface="+mn-cs"/>
                        </a:rPr>
                        <a:t>, L. (2015). Videojuegos para aprender Historia: una experiencia con Age </a:t>
                      </a:r>
                      <a:r>
                        <a:rPr lang="es-CO" sz="1600" kern="1200" dirty="0" err="1">
                          <a:solidFill>
                            <a:schemeClr val="tx1"/>
                          </a:solidFill>
                          <a:effectLst/>
                          <a:latin typeface="+mn-lt"/>
                          <a:ea typeface="+mn-ea"/>
                          <a:cs typeface="+mn-cs"/>
                        </a:rPr>
                        <a:t>of</a:t>
                      </a:r>
                      <a:r>
                        <a:rPr lang="es-CO" sz="1600" kern="1200" dirty="0">
                          <a:solidFill>
                            <a:schemeClr val="tx1"/>
                          </a:solidFill>
                          <a:effectLst/>
                          <a:latin typeface="+mn-lt"/>
                          <a:ea typeface="+mn-ea"/>
                          <a:cs typeface="+mn-cs"/>
                        </a:rPr>
                        <a:t> </a:t>
                      </a:r>
                      <a:r>
                        <a:rPr lang="es-CO" sz="1600" kern="1200" dirty="0" err="1">
                          <a:solidFill>
                            <a:schemeClr val="tx1"/>
                          </a:solidFill>
                          <a:effectLst/>
                          <a:latin typeface="+mn-lt"/>
                          <a:ea typeface="+mn-ea"/>
                          <a:cs typeface="+mn-cs"/>
                        </a:rPr>
                        <a:t>Empires</a:t>
                      </a:r>
                      <a:r>
                        <a:rPr lang="es-CO" sz="1600" kern="1200" dirty="0">
                          <a:solidFill>
                            <a:schemeClr val="tx1"/>
                          </a:solidFill>
                          <a:effectLst/>
                          <a:latin typeface="+mn-lt"/>
                          <a:ea typeface="+mn-ea"/>
                          <a:cs typeface="+mn-cs"/>
                        </a:rPr>
                        <a:t>. </a:t>
                      </a:r>
                      <a:r>
                        <a:rPr lang="es-CO" sz="1600" i="1" kern="1200" dirty="0">
                          <a:solidFill>
                            <a:schemeClr val="tx1"/>
                          </a:solidFill>
                          <a:effectLst/>
                          <a:latin typeface="+mn-lt"/>
                          <a:ea typeface="+mn-ea"/>
                          <a:cs typeface="+mn-cs"/>
                        </a:rPr>
                        <a:t>Revista Didáctica, Innovación y Multimedia</a:t>
                      </a:r>
                      <a:r>
                        <a:rPr lang="es-CO" sz="1600" kern="1200" dirty="0">
                          <a:solidFill>
                            <a:schemeClr val="tx1"/>
                          </a:solidFill>
                          <a:effectLst/>
                          <a:latin typeface="+mn-lt"/>
                          <a:ea typeface="+mn-ea"/>
                          <a:cs typeface="+mn-cs"/>
                        </a:rPr>
                        <a:t>, </a:t>
                      </a:r>
                      <a:r>
                        <a:rPr lang="es-CO" sz="1600" i="1" kern="1200" dirty="0">
                          <a:solidFill>
                            <a:schemeClr val="tx1"/>
                          </a:solidFill>
                          <a:effectLst/>
                          <a:latin typeface="+mn-lt"/>
                          <a:ea typeface="+mn-ea"/>
                          <a:cs typeface="+mn-cs"/>
                        </a:rPr>
                        <a:t>32</a:t>
                      </a:r>
                      <a:r>
                        <a:rPr lang="es-CO" sz="1600" kern="1200" dirty="0">
                          <a:solidFill>
                            <a:schemeClr val="tx1"/>
                          </a:solidFill>
                          <a:effectLst/>
                          <a:latin typeface="+mn-lt"/>
                          <a:ea typeface="+mn-ea"/>
                          <a:cs typeface="+mn-cs"/>
                        </a:rPr>
                        <a:t>.</a:t>
                      </a:r>
                    </a:p>
                    <a:p>
                      <a:pPr algn="just"/>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964446"/>
                  </a:ext>
                </a:extLst>
              </a:tr>
              <a:tr h="370840">
                <a:tc>
                  <a:txBody>
                    <a:bodyPr/>
                    <a:lstStyle/>
                    <a:p>
                      <a:pPr algn="just"/>
                      <a:r>
                        <a:rPr lang="es-CO" sz="1600" kern="1200" dirty="0">
                          <a:solidFill>
                            <a:schemeClr val="tx1"/>
                          </a:solidFill>
                          <a:effectLst/>
                          <a:latin typeface="+mn-lt"/>
                          <a:ea typeface="+mn-ea"/>
                          <a:cs typeface="+mn-cs"/>
                        </a:rPr>
                        <a:t>La transmisión de valores y responsabilidad social a partir de los videojuegos</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Pérez, J. F. H., &amp; Gómez, Á. P. C. </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Investigación en la que buscaban exponer las ventajas que tiene el uso de videojuegos para la educación medio ambiental.</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CO" sz="1600" kern="1200" dirty="0">
                          <a:solidFill>
                            <a:schemeClr val="tx1"/>
                          </a:solidFill>
                          <a:effectLst/>
                          <a:latin typeface="+mn-lt"/>
                          <a:ea typeface="+mn-ea"/>
                          <a:cs typeface="+mn-cs"/>
                        </a:rPr>
                        <a:t>Pérez, J. F. H., &amp; Gómez, Á. P. C. (2016). La transmisión de valores y responsabilidad social a partir de los videojuegos. </a:t>
                      </a:r>
                      <a:r>
                        <a:rPr lang="es-CO" sz="1600" i="1" kern="1200" dirty="0" err="1">
                          <a:solidFill>
                            <a:schemeClr val="tx1"/>
                          </a:solidFill>
                          <a:effectLst/>
                          <a:latin typeface="+mn-lt"/>
                          <a:ea typeface="+mn-ea"/>
                          <a:cs typeface="+mn-cs"/>
                        </a:rPr>
                        <a:t>Sphera</a:t>
                      </a:r>
                      <a:r>
                        <a:rPr lang="es-CO" sz="1600" i="1" kern="1200" dirty="0">
                          <a:solidFill>
                            <a:schemeClr val="tx1"/>
                          </a:solidFill>
                          <a:effectLst/>
                          <a:latin typeface="+mn-lt"/>
                          <a:ea typeface="+mn-ea"/>
                          <a:cs typeface="+mn-cs"/>
                        </a:rPr>
                        <a:t> Publica</a:t>
                      </a:r>
                      <a:r>
                        <a:rPr lang="es-CO" sz="1600" kern="1200" dirty="0">
                          <a:solidFill>
                            <a:schemeClr val="tx1"/>
                          </a:solidFill>
                          <a:effectLst/>
                          <a:latin typeface="+mn-lt"/>
                          <a:ea typeface="+mn-ea"/>
                          <a:cs typeface="+mn-cs"/>
                        </a:rPr>
                        <a:t>, </a:t>
                      </a:r>
                      <a:r>
                        <a:rPr lang="es-CO" sz="1600" i="1" kern="1200" dirty="0">
                          <a:solidFill>
                            <a:schemeClr val="tx1"/>
                          </a:solidFill>
                          <a:effectLst/>
                          <a:latin typeface="+mn-lt"/>
                          <a:ea typeface="+mn-ea"/>
                          <a:cs typeface="+mn-cs"/>
                        </a:rPr>
                        <a:t>1</a:t>
                      </a:r>
                      <a:r>
                        <a:rPr lang="es-CO" sz="1600" kern="1200" dirty="0">
                          <a:solidFill>
                            <a:schemeClr val="tx1"/>
                          </a:solidFill>
                          <a:effectLst/>
                          <a:latin typeface="+mn-lt"/>
                          <a:ea typeface="+mn-ea"/>
                          <a:cs typeface="+mn-cs"/>
                        </a:rPr>
                        <a:t>(16), 114-131.</a:t>
                      </a:r>
                    </a:p>
                    <a:p>
                      <a:pPr algn="just"/>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5582462"/>
                  </a:ext>
                </a:extLst>
              </a:tr>
            </a:tbl>
          </a:graphicData>
        </a:graphic>
      </p:graphicFrame>
    </p:spTree>
    <p:extLst>
      <p:ext uri="{BB962C8B-B14F-4D97-AF65-F5344CB8AC3E}">
        <p14:creationId xmlns:p14="http://schemas.microsoft.com/office/powerpoint/2010/main" val="242490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192697" y="1219587"/>
            <a:ext cx="3644348"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ESTADO DEL ARTE</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9" name="Tabla 9">
            <a:extLst>
              <a:ext uri="{FF2B5EF4-FFF2-40B4-BE49-F238E27FC236}">
                <a16:creationId xmlns:a16="http://schemas.microsoft.com/office/drawing/2014/main" id="{901041D4-FBFD-4184-B94C-2DFD4D842589}"/>
              </a:ext>
            </a:extLst>
          </p:cNvPr>
          <p:cNvGraphicFramePr>
            <a:graphicFrameLocks noGrp="1"/>
          </p:cNvGraphicFramePr>
          <p:nvPr/>
        </p:nvGraphicFramePr>
        <p:xfrm>
          <a:off x="682487" y="1951000"/>
          <a:ext cx="10827025" cy="4028440"/>
        </p:xfrm>
        <a:graphic>
          <a:graphicData uri="http://schemas.openxmlformats.org/drawingml/2006/table">
            <a:tbl>
              <a:tblPr firstRow="1" bandRow="1">
                <a:tableStyleId>{912C8C85-51F0-491E-9774-3900AFEF0FD7}</a:tableStyleId>
              </a:tblPr>
              <a:tblGrid>
                <a:gridCol w="2160104">
                  <a:extLst>
                    <a:ext uri="{9D8B030D-6E8A-4147-A177-3AD203B41FA5}">
                      <a16:colId xmlns:a16="http://schemas.microsoft.com/office/drawing/2014/main" val="3265465740"/>
                    </a:ext>
                  </a:extLst>
                </a:gridCol>
                <a:gridCol w="1424609">
                  <a:extLst>
                    <a:ext uri="{9D8B030D-6E8A-4147-A177-3AD203B41FA5}">
                      <a16:colId xmlns:a16="http://schemas.microsoft.com/office/drawing/2014/main" val="2825459823"/>
                    </a:ext>
                  </a:extLst>
                </a:gridCol>
                <a:gridCol w="4499784">
                  <a:extLst>
                    <a:ext uri="{9D8B030D-6E8A-4147-A177-3AD203B41FA5}">
                      <a16:colId xmlns:a16="http://schemas.microsoft.com/office/drawing/2014/main" val="4131679439"/>
                    </a:ext>
                  </a:extLst>
                </a:gridCol>
                <a:gridCol w="2742528">
                  <a:extLst>
                    <a:ext uri="{9D8B030D-6E8A-4147-A177-3AD203B41FA5}">
                      <a16:colId xmlns:a16="http://schemas.microsoft.com/office/drawing/2014/main" val="986328357"/>
                    </a:ext>
                  </a:extLst>
                </a:gridCol>
              </a:tblGrid>
              <a:tr h="370840">
                <a:tc>
                  <a:txBody>
                    <a:bodyPr/>
                    <a:lstStyle/>
                    <a:p>
                      <a:pPr algn="ctr"/>
                      <a:r>
                        <a:rPr lang="es-CO" dirty="0">
                          <a:solidFill>
                            <a:schemeClr val="tx1"/>
                          </a:solidFill>
                        </a:rPr>
                        <a:t>TITULO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O" dirty="0">
                          <a:solidFill>
                            <a:schemeClr val="tx1"/>
                          </a:solidFill>
                        </a:rPr>
                        <a:t>AUTOR/ES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solidFill>
                            <a:schemeClr val="tx1"/>
                          </a:solidFill>
                        </a:rPr>
                        <a:t>TEMA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solidFill>
                            <a:schemeClr val="tx1"/>
                          </a:solidFill>
                        </a:rPr>
                        <a:t>REFERENCIA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565335"/>
                  </a:ext>
                </a:extLst>
              </a:tr>
              <a:tr h="370840">
                <a:tc>
                  <a:txBody>
                    <a:bodyPr/>
                    <a:lstStyle/>
                    <a:p>
                      <a:pPr algn="just"/>
                      <a:r>
                        <a:rPr lang="es-CO" sz="1600" kern="1200" dirty="0">
                          <a:solidFill>
                            <a:schemeClr val="tx1"/>
                          </a:solidFill>
                          <a:effectLst/>
                          <a:latin typeface="+mn-lt"/>
                          <a:ea typeface="+mn-ea"/>
                          <a:cs typeface="+mn-cs"/>
                        </a:rPr>
                        <a:t>El videojuego digital como mediador del aprendizaje en la etapa de Educación Infantil</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Sampedro Requena, B. E., Muñoz González, J. M., &amp; Vega Gea, E. </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Investigación en donde se recolectó la opinión de todos los alumnos de un curso en la etapa de educación infantil de seis colegios diferentes acerca de un videojuego basado en el medio ambiente y con el fin de educar en temas como reciclaje, el cuidado del agua y la electricidad.</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Sampedro Requena, B. E., Muñoz González, J. M., &amp; Vega Gea, E. (2017). El videojuego digital como mediador del aprendizaje en la etapa de Educación Infantil. </a:t>
                      </a:r>
                      <a:r>
                        <a:rPr lang="es-CO" sz="1600" i="1" kern="1200" dirty="0">
                          <a:solidFill>
                            <a:schemeClr val="tx1"/>
                          </a:solidFill>
                          <a:effectLst/>
                          <a:latin typeface="+mn-lt"/>
                          <a:ea typeface="+mn-ea"/>
                          <a:cs typeface="+mn-cs"/>
                        </a:rPr>
                        <a:t>Educar</a:t>
                      </a:r>
                      <a:r>
                        <a:rPr lang="es-CO" sz="1600" kern="1200" dirty="0">
                          <a:solidFill>
                            <a:schemeClr val="tx1"/>
                          </a:solidFill>
                          <a:effectLst/>
                          <a:latin typeface="+mn-lt"/>
                          <a:ea typeface="+mn-ea"/>
                          <a:cs typeface="+mn-cs"/>
                        </a:rPr>
                        <a:t>, </a:t>
                      </a:r>
                      <a:r>
                        <a:rPr lang="es-CO" sz="1600" i="1" kern="1200" dirty="0">
                          <a:solidFill>
                            <a:schemeClr val="tx1"/>
                          </a:solidFill>
                          <a:effectLst/>
                          <a:latin typeface="+mn-lt"/>
                          <a:ea typeface="+mn-ea"/>
                          <a:cs typeface="+mn-cs"/>
                        </a:rPr>
                        <a:t>53</a:t>
                      </a:r>
                      <a:r>
                        <a:rPr lang="es-CO" sz="1600" kern="1200" dirty="0">
                          <a:solidFill>
                            <a:schemeClr val="tx1"/>
                          </a:solidFill>
                          <a:effectLst/>
                          <a:latin typeface="+mn-lt"/>
                          <a:ea typeface="+mn-ea"/>
                          <a:cs typeface="+mn-cs"/>
                        </a:rPr>
                        <a:t>(1), 0089-107.</a:t>
                      </a:r>
                    </a:p>
                    <a:p>
                      <a:pPr algn="just"/>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964446"/>
                  </a:ext>
                </a:extLst>
              </a:tr>
              <a:tr h="370840">
                <a:tc>
                  <a:txBody>
                    <a:bodyPr/>
                    <a:lstStyle/>
                    <a:p>
                      <a:pPr algn="just"/>
                      <a:r>
                        <a:rPr lang="es-CO" sz="1600" kern="1200" dirty="0" err="1">
                          <a:solidFill>
                            <a:schemeClr val="tx1"/>
                          </a:solidFill>
                          <a:effectLst/>
                          <a:latin typeface="+mn-lt"/>
                          <a:ea typeface="+mn-ea"/>
                          <a:cs typeface="+mn-cs"/>
                        </a:rPr>
                        <a:t>Serious</a:t>
                      </a:r>
                      <a:r>
                        <a:rPr lang="es-CO" sz="1600" kern="1200" dirty="0">
                          <a:solidFill>
                            <a:schemeClr val="tx1"/>
                          </a:solidFill>
                          <a:effectLst/>
                          <a:latin typeface="+mn-lt"/>
                          <a:ea typeface="+mn-ea"/>
                          <a:cs typeface="+mn-cs"/>
                        </a:rPr>
                        <a:t> </a:t>
                      </a:r>
                      <a:r>
                        <a:rPr lang="es-CO" sz="1600" kern="1200" dirty="0" err="1">
                          <a:solidFill>
                            <a:schemeClr val="tx1"/>
                          </a:solidFill>
                          <a:effectLst/>
                          <a:latin typeface="+mn-lt"/>
                          <a:ea typeface="+mn-ea"/>
                          <a:cs typeface="+mn-cs"/>
                        </a:rPr>
                        <a:t>Games</a:t>
                      </a:r>
                      <a:r>
                        <a:rPr lang="es-CO" sz="1600" kern="1200" dirty="0">
                          <a:solidFill>
                            <a:schemeClr val="tx1"/>
                          </a:solidFill>
                          <a:effectLst/>
                          <a:latin typeface="+mn-lt"/>
                          <a:ea typeface="+mn-ea"/>
                          <a:cs typeface="+mn-cs"/>
                        </a:rPr>
                        <a:t> </a:t>
                      </a:r>
                      <a:r>
                        <a:rPr lang="es-CO" sz="1600" kern="1200" dirty="0" err="1">
                          <a:solidFill>
                            <a:schemeClr val="tx1"/>
                          </a:solidFill>
                          <a:effectLst/>
                          <a:latin typeface="+mn-lt"/>
                          <a:ea typeface="+mn-ea"/>
                          <a:cs typeface="+mn-cs"/>
                        </a:rPr>
                        <a:t>Environmental</a:t>
                      </a:r>
                      <a:r>
                        <a:rPr lang="es-CO" sz="1600" kern="1200" dirty="0">
                          <a:solidFill>
                            <a:schemeClr val="tx1"/>
                          </a:solidFill>
                          <a:effectLst/>
                          <a:latin typeface="+mn-lt"/>
                          <a:ea typeface="+mn-ea"/>
                          <a:cs typeface="+mn-cs"/>
                        </a:rPr>
                        <a:t> Management</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Madani, K., Pierce, T. W., &amp; </a:t>
                      </a:r>
                      <a:r>
                        <a:rPr lang="es-CO" sz="1600" kern="1200" dirty="0" err="1">
                          <a:solidFill>
                            <a:schemeClr val="tx1"/>
                          </a:solidFill>
                          <a:effectLst/>
                          <a:latin typeface="+mn-lt"/>
                          <a:ea typeface="+mn-ea"/>
                          <a:cs typeface="+mn-cs"/>
                        </a:rPr>
                        <a:t>Mirchi</a:t>
                      </a:r>
                      <a:r>
                        <a:rPr lang="es-CO" sz="1600" kern="1200" dirty="0">
                          <a:solidFill>
                            <a:schemeClr val="tx1"/>
                          </a:solidFill>
                          <a:effectLst/>
                          <a:latin typeface="+mn-lt"/>
                          <a:ea typeface="+mn-ea"/>
                          <a:cs typeface="+mn-cs"/>
                        </a:rPr>
                        <a:t>, A. </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err="1">
                          <a:solidFill>
                            <a:schemeClr val="tx1"/>
                          </a:solidFill>
                          <a:effectLst/>
                          <a:latin typeface="+mn-lt"/>
                          <a:ea typeface="+mn-ea"/>
                          <a:cs typeface="+mn-cs"/>
                        </a:rPr>
                        <a:t>Paper</a:t>
                      </a:r>
                      <a:r>
                        <a:rPr lang="es-CO" sz="1600" kern="1200" dirty="0">
                          <a:solidFill>
                            <a:schemeClr val="tx1"/>
                          </a:solidFill>
                          <a:effectLst/>
                          <a:latin typeface="+mn-lt"/>
                          <a:ea typeface="+mn-ea"/>
                          <a:cs typeface="+mn-cs"/>
                        </a:rPr>
                        <a:t> que muestra el estado del aprendizaje basado en juegos y los juegos serios basados en la gestión ambiental analizando 25 juegos serios basados en la gestión ambiental y diseñados para ser usados en educación superior.</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Madani, K., Pierce, T. W., &amp; </a:t>
                      </a:r>
                      <a:r>
                        <a:rPr lang="es-CO" sz="1600" kern="1200" dirty="0" err="1">
                          <a:solidFill>
                            <a:schemeClr val="tx1"/>
                          </a:solidFill>
                          <a:effectLst/>
                          <a:latin typeface="+mn-lt"/>
                          <a:ea typeface="+mn-ea"/>
                          <a:cs typeface="+mn-cs"/>
                        </a:rPr>
                        <a:t>Mirchi</a:t>
                      </a:r>
                      <a:r>
                        <a:rPr lang="es-CO" sz="1600" kern="1200" dirty="0">
                          <a:solidFill>
                            <a:schemeClr val="tx1"/>
                          </a:solidFill>
                          <a:effectLst/>
                          <a:latin typeface="+mn-lt"/>
                          <a:ea typeface="+mn-ea"/>
                          <a:cs typeface="+mn-cs"/>
                        </a:rPr>
                        <a:t>, A. (2017). </a:t>
                      </a:r>
                      <a:r>
                        <a:rPr lang="es-CO" sz="1600" kern="1200" dirty="0" err="1">
                          <a:solidFill>
                            <a:schemeClr val="tx1"/>
                          </a:solidFill>
                          <a:effectLst/>
                          <a:latin typeface="+mn-lt"/>
                          <a:ea typeface="+mn-ea"/>
                          <a:cs typeface="+mn-cs"/>
                        </a:rPr>
                        <a:t>Serious</a:t>
                      </a:r>
                      <a:r>
                        <a:rPr lang="es-CO" sz="1600" kern="1200" dirty="0">
                          <a:solidFill>
                            <a:schemeClr val="tx1"/>
                          </a:solidFill>
                          <a:effectLst/>
                          <a:latin typeface="+mn-lt"/>
                          <a:ea typeface="+mn-ea"/>
                          <a:cs typeface="+mn-cs"/>
                        </a:rPr>
                        <a:t> </a:t>
                      </a:r>
                      <a:r>
                        <a:rPr lang="es-CO" sz="1600" kern="1200" dirty="0" err="1">
                          <a:solidFill>
                            <a:schemeClr val="tx1"/>
                          </a:solidFill>
                          <a:effectLst/>
                          <a:latin typeface="+mn-lt"/>
                          <a:ea typeface="+mn-ea"/>
                          <a:cs typeface="+mn-cs"/>
                        </a:rPr>
                        <a:t>games</a:t>
                      </a:r>
                      <a:r>
                        <a:rPr lang="es-CO" sz="1600" kern="1200" dirty="0">
                          <a:solidFill>
                            <a:schemeClr val="tx1"/>
                          </a:solidFill>
                          <a:effectLst/>
                          <a:latin typeface="+mn-lt"/>
                          <a:ea typeface="+mn-ea"/>
                          <a:cs typeface="+mn-cs"/>
                        </a:rPr>
                        <a:t> on </a:t>
                      </a:r>
                      <a:r>
                        <a:rPr lang="es-CO" sz="1600" kern="1200" dirty="0" err="1">
                          <a:solidFill>
                            <a:schemeClr val="tx1"/>
                          </a:solidFill>
                          <a:effectLst/>
                          <a:latin typeface="+mn-lt"/>
                          <a:ea typeface="+mn-ea"/>
                          <a:cs typeface="+mn-cs"/>
                        </a:rPr>
                        <a:t>environmental</a:t>
                      </a:r>
                      <a:r>
                        <a:rPr lang="es-CO" sz="1600" kern="1200" dirty="0">
                          <a:solidFill>
                            <a:schemeClr val="tx1"/>
                          </a:solidFill>
                          <a:effectLst/>
                          <a:latin typeface="+mn-lt"/>
                          <a:ea typeface="+mn-ea"/>
                          <a:cs typeface="+mn-cs"/>
                        </a:rPr>
                        <a:t> </a:t>
                      </a:r>
                      <a:r>
                        <a:rPr lang="es-CO" sz="1600" kern="1200" dirty="0" err="1">
                          <a:solidFill>
                            <a:schemeClr val="tx1"/>
                          </a:solidFill>
                          <a:effectLst/>
                          <a:latin typeface="+mn-lt"/>
                          <a:ea typeface="+mn-ea"/>
                          <a:cs typeface="+mn-cs"/>
                        </a:rPr>
                        <a:t>management</a:t>
                      </a:r>
                      <a:r>
                        <a:rPr lang="es-CO" sz="1600" kern="1200" dirty="0">
                          <a:solidFill>
                            <a:schemeClr val="tx1"/>
                          </a:solidFill>
                          <a:effectLst/>
                          <a:latin typeface="+mn-lt"/>
                          <a:ea typeface="+mn-ea"/>
                          <a:cs typeface="+mn-cs"/>
                        </a:rPr>
                        <a:t>. </a:t>
                      </a:r>
                      <a:r>
                        <a:rPr lang="es-CO" sz="1600" i="1" kern="1200" dirty="0" err="1">
                          <a:solidFill>
                            <a:schemeClr val="tx1"/>
                          </a:solidFill>
                          <a:effectLst/>
                          <a:latin typeface="+mn-lt"/>
                          <a:ea typeface="+mn-ea"/>
                          <a:cs typeface="+mn-cs"/>
                        </a:rPr>
                        <a:t>Sustainable</a:t>
                      </a:r>
                      <a:r>
                        <a:rPr lang="es-CO" sz="1600" i="1" kern="1200" dirty="0">
                          <a:solidFill>
                            <a:schemeClr val="tx1"/>
                          </a:solidFill>
                          <a:effectLst/>
                          <a:latin typeface="+mn-lt"/>
                          <a:ea typeface="+mn-ea"/>
                          <a:cs typeface="+mn-cs"/>
                        </a:rPr>
                        <a:t> </a:t>
                      </a:r>
                      <a:r>
                        <a:rPr lang="es-CO" sz="1600" i="1" kern="1200" dirty="0" err="1">
                          <a:solidFill>
                            <a:schemeClr val="tx1"/>
                          </a:solidFill>
                          <a:effectLst/>
                          <a:latin typeface="+mn-lt"/>
                          <a:ea typeface="+mn-ea"/>
                          <a:cs typeface="+mn-cs"/>
                        </a:rPr>
                        <a:t>Cities</a:t>
                      </a:r>
                      <a:r>
                        <a:rPr lang="es-CO" sz="1600" i="1" kern="1200" dirty="0">
                          <a:solidFill>
                            <a:schemeClr val="tx1"/>
                          </a:solidFill>
                          <a:effectLst/>
                          <a:latin typeface="+mn-lt"/>
                          <a:ea typeface="+mn-ea"/>
                          <a:cs typeface="+mn-cs"/>
                        </a:rPr>
                        <a:t> and </a:t>
                      </a:r>
                      <a:r>
                        <a:rPr lang="es-CO" sz="1600" i="1" kern="1200" dirty="0" err="1">
                          <a:solidFill>
                            <a:schemeClr val="tx1"/>
                          </a:solidFill>
                          <a:effectLst/>
                          <a:latin typeface="+mn-lt"/>
                          <a:ea typeface="+mn-ea"/>
                          <a:cs typeface="+mn-cs"/>
                        </a:rPr>
                        <a:t>Society</a:t>
                      </a:r>
                      <a:r>
                        <a:rPr lang="es-CO" sz="1600" kern="1200" dirty="0">
                          <a:solidFill>
                            <a:schemeClr val="tx1"/>
                          </a:solidFill>
                          <a:effectLst/>
                          <a:latin typeface="+mn-lt"/>
                          <a:ea typeface="+mn-ea"/>
                          <a:cs typeface="+mn-cs"/>
                        </a:rPr>
                        <a:t>, </a:t>
                      </a:r>
                      <a:r>
                        <a:rPr lang="es-CO" sz="1600" i="1" kern="1200" dirty="0">
                          <a:solidFill>
                            <a:schemeClr val="tx1"/>
                          </a:solidFill>
                          <a:effectLst/>
                          <a:latin typeface="+mn-lt"/>
                          <a:ea typeface="+mn-ea"/>
                          <a:cs typeface="+mn-cs"/>
                        </a:rPr>
                        <a:t>29</a:t>
                      </a:r>
                      <a:r>
                        <a:rPr lang="es-CO" sz="1600" kern="1200" dirty="0">
                          <a:solidFill>
                            <a:schemeClr val="tx1"/>
                          </a:solidFill>
                          <a:effectLst/>
                          <a:latin typeface="+mn-lt"/>
                          <a:ea typeface="+mn-ea"/>
                          <a:cs typeface="+mn-cs"/>
                        </a:rPr>
                        <a:t>, 1-11.</a:t>
                      </a:r>
                    </a:p>
                    <a:p>
                      <a:pPr algn="just"/>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5582462"/>
                  </a:ext>
                </a:extLst>
              </a:tr>
            </a:tbl>
          </a:graphicData>
        </a:graphic>
      </p:graphicFrame>
    </p:spTree>
    <p:extLst>
      <p:ext uri="{BB962C8B-B14F-4D97-AF65-F5344CB8AC3E}">
        <p14:creationId xmlns:p14="http://schemas.microsoft.com/office/powerpoint/2010/main" val="2401754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192697" y="1219587"/>
            <a:ext cx="3644348"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ESTADO DEL ARTE</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9" name="Tabla 9">
            <a:extLst>
              <a:ext uri="{FF2B5EF4-FFF2-40B4-BE49-F238E27FC236}">
                <a16:creationId xmlns:a16="http://schemas.microsoft.com/office/drawing/2014/main" id="{901041D4-FBFD-4184-B94C-2DFD4D842589}"/>
              </a:ext>
            </a:extLst>
          </p:cNvPr>
          <p:cNvGraphicFramePr>
            <a:graphicFrameLocks noGrp="1"/>
          </p:cNvGraphicFramePr>
          <p:nvPr/>
        </p:nvGraphicFramePr>
        <p:xfrm>
          <a:off x="682487" y="1951000"/>
          <a:ext cx="10827025" cy="2443480"/>
        </p:xfrm>
        <a:graphic>
          <a:graphicData uri="http://schemas.openxmlformats.org/drawingml/2006/table">
            <a:tbl>
              <a:tblPr firstRow="1" bandRow="1">
                <a:tableStyleId>{912C8C85-51F0-491E-9774-3900AFEF0FD7}</a:tableStyleId>
              </a:tblPr>
              <a:tblGrid>
                <a:gridCol w="2160104">
                  <a:extLst>
                    <a:ext uri="{9D8B030D-6E8A-4147-A177-3AD203B41FA5}">
                      <a16:colId xmlns:a16="http://schemas.microsoft.com/office/drawing/2014/main" val="3265465740"/>
                    </a:ext>
                  </a:extLst>
                </a:gridCol>
                <a:gridCol w="1424609">
                  <a:extLst>
                    <a:ext uri="{9D8B030D-6E8A-4147-A177-3AD203B41FA5}">
                      <a16:colId xmlns:a16="http://schemas.microsoft.com/office/drawing/2014/main" val="2825459823"/>
                    </a:ext>
                  </a:extLst>
                </a:gridCol>
                <a:gridCol w="4499784">
                  <a:extLst>
                    <a:ext uri="{9D8B030D-6E8A-4147-A177-3AD203B41FA5}">
                      <a16:colId xmlns:a16="http://schemas.microsoft.com/office/drawing/2014/main" val="4131679439"/>
                    </a:ext>
                  </a:extLst>
                </a:gridCol>
                <a:gridCol w="2742528">
                  <a:extLst>
                    <a:ext uri="{9D8B030D-6E8A-4147-A177-3AD203B41FA5}">
                      <a16:colId xmlns:a16="http://schemas.microsoft.com/office/drawing/2014/main" val="986328357"/>
                    </a:ext>
                  </a:extLst>
                </a:gridCol>
              </a:tblGrid>
              <a:tr h="370840">
                <a:tc>
                  <a:txBody>
                    <a:bodyPr/>
                    <a:lstStyle/>
                    <a:p>
                      <a:pPr algn="ctr"/>
                      <a:r>
                        <a:rPr lang="es-CO" dirty="0">
                          <a:solidFill>
                            <a:schemeClr val="tx1"/>
                          </a:solidFill>
                        </a:rPr>
                        <a:t>TITULO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O" dirty="0">
                          <a:solidFill>
                            <a:schemeClr val="tx1"/>
                          </a:solidFill>
                        </a:rPr>
                        <a:t>AUTOR/ES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solidFill>
                            <a:schemeClr val="tx1"/>
                          </a:solidFill>
                        </a:rPr>
                        <a:t>TEMA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CO" dirty="0">
                          <a:solidFill>
                            <a:schemeClr val="tx1"/>
                          </a:solidFill>
                        </a:rPr>
                        <a:t>REFERENCIA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565335"/>
                  </a:ext>
                </a:extLst>
              </a:tr>
              <a:tr h="370840">
                <a:tc>
                  <a:txBody>
                    <a:bodyPr/>
                    <a:lstStyle/>
                    <a:p>
                      <a:pPr algn="just"/>
                      <a:r>
                        <a:rPr lang="es-CO" sz="1600" kern="1200" dirty="0">
                          <a:solidFill>
                            <a:schemeClr val="tx1"/>
                          </a:solidFill>
                          <a:effectLst/>
                          <a:latin typeface="+mn-lt"/>
                          <a:ea typeface="+mn-ea"/>
                          <a:cs typeface="+mn-cs"/>
                        </a:rPr>
                        <a:t>Los videojuegos en la implementación de políticas de mitigación del cambio climático.</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Rojo, T., &amp; </a:t>
                      </a:r>
                      <a:r>
                        <a:rPr lang="es-CO" sz="1600" kern="1200" dirty="0" err="1">
                          <a:solidFill>
                            <a:schemeClr val="tx1"/>
                          </a:solidFill>
                          <a:effectLst/>
                          <a:latin typeface="+mn-lt"/>
                          <a:ea typeface="+mn-ea"/>
                          <a:cs typeface="+mn-cs"/>
                        </a:rPr>
                        <a:t>Dudu</a:t>
                      </a:r>
                      <a:r>
                        <a:rPr lang="es-CO" sz="1600" kern="1200" dirty="0">
                          <a:solidFill>
                            <a:schemeClr val="tx1"/>
                          </a:solidFill>
                          <a:effectLst/>
                          <a:latin typeface="+mn-lt"/>
                          <a:ea typeface="+mn-ea"/>
                          <a:cs typeface="+mn-cs"/>
                        </a:rPr>
                        <a:t>, S.</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b="0" i="0" u="none" strike="noStrike" kern="1200" dirty="0">
                          <a:solidFill>
                            <a:schemeClr val="tx1"/>
                          </a:solidFill>
                          <a:effectLst/>
                          <a:latin typeface="+mn-lt"/>
                          <a:ea typeface="+mn-ea"/>
                          <a:cs typeface="+mn-cs"/>
                        </a:rPr>
                        <a:t>Investigación donde enseñan el impacto de los videojuegos serios sobre la actitud que se tiene en España hacía el medio ambiente, así como también dan algunas opciones para mejorar los videojuegos serios medioambientales en España. </a:t>
                      </a:r>
                      <a:endParaRPr lang="es-CO"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s-CO" sz="1600" kern="1200" dirty="0">
                          <a:solidFill>
                            <a:schemeClr val="tx1"/>
                          </a:solidFill>
                          <a:effectLst/>
                          <a:latin typeface="+mn-lt"/>
                          <a:ea typeface="+mn-ea"/>
                          <a:cs typeface="+mn-cs"/>
                        </a:rPr>
                        <a:t>Rojo, T., &amp; </a:t>
                      </a:r>
                      <a:r>
                        <a:rPr lang="es-CO" sz="1600" kern="1200" dirty="0" err="1">
                          <a:solidFill>
                            <a:schemeClr val="tx1"/>
                          </a:solidFill>
                          <a:effectLst/>
                          <a:latin typeface="+mn-lt"/>
                          <a:ea typeface="+mn-ea"/>
                          <a:cs typeface="+mn-cs"/>
                        </a:rPr>
                        <a:t>Dudu</a:t>
                      </a:r>
                      <a:r>
                        <a:rPr lang="es-CO" sz="1600" kern="1200" dirty="0">
                          <a:solidFill>
                            <a:schemeClr val="tx1"/>
                          </a:solidFill>
                          <a:effectLst/>
                          <a:latin typeface="+mn-lt"/>
                          <a:ea typeface="+mn-ea"/>
                          <a:cs typeface="+mn-cs"/>
                        </a:rPr>
                        <a:t>, S. (2017). Los videojuegos en la implementación de políticas de mitigación del cambio climático. </a:t>
                      </a:r>
                      <a:r>
                        <a:rPr lang="es-CO" sz="1600" i="1" kern="1200" dirty="0">
                          <a:solidFill>
                            <a:schemeClr val="tx1"/>
                          </a:solidFill>
                          <a:effectLst/>
                          <a:latin typeface="+mn-lt"/>
                          <a:ea typeface="+mn-ea"/>
                          <a:cs typeface="+mn-cs"/>
                        </a:rPr>
                        <a:t>Ámbitos. Revista Internacional de Comunicación</a:t>
                      </a:r>
                      <a:r>
                        <a:rPr lang="es-CO" sz="1600" kern="1200" dirty="0">
                          <a:solidFill>
                            <a:schemeClr val="tx1"/>
                          </a:solidFill>
                          <a:effectLst/>
                          <a:latin typeface="+mn-lt"/>
                          <a:ea typeface="+mn-ea"/>
                          <a:cs typeface="+mn-cs"/>
                        </a:rPr>
                        <a:t>, (37), 1-25.</a:t>
                      </a:r>
                    </a:p>
                    <a:p>
                      <a:pPr algn="just"/>
                      <a:endParaRPr lang="es-C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964446"/>
                  </a:ext>
                </a:extLst>
              </a:tr>
            </a:tbl>
          </a:graphicData>
        </a:graphic>
      </p:graphicFrame>
    </p:spTree>
    <p:extLst>
      <p:ext uri="{BB962C8B-B14F-4D97-AF65-F5344CB8AC3E}">
        <p14:creationId xmlns:p14="http://schemas.microsoft.com/office/powerpoint/2010/main" val="2753245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192697" y="1219587"/>
            <a:ext cx="3644348"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MARCO TEORICO</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CuadroTexto 1">
            <a:extLst>
              <a:ext uri="{FF2B5EF4-FFF2-40B4-BE49-F238E27FC236}">
                <a16:creationId xmlns:a16="http://schemas.microsoft.com/office/drawing/2014/main" id="{071D3830-10C8-4421-A97D-89D718801D32}"/>
              </a:ext>
            </a:extLst>
          </p:cNvPr>
          <p:cNvSpPr txBox="1"/>
          <p:nvPr/>
        </p:nvSpPr>
        <p:spPr>
          <a:xfrm>
            <a:off x="1551708" y="2767280"/>
            <a:ext cx="8765309" cy="1323439"/>
          </a:xfrm>
          <a:prstGeom prst="rect">
            <a:avLst/>
          </a:prstGeom>
          <a:noFill/>
        </p:spPr>
        <p:txBody>
          <a:bodyPr wrap="square" rtlCol="0">
            <a:spAutoFit/>
          </a:bodyPr>
          <a:lstStyle/>
          <a:p>
            <a:pPr marL="285750" indent="-285750">
              <a:buFont typeface="Arial" panose="020B0604020202020204" pitchFamily="34" charset="0"/>
              <a:buChar char="•"/>
            </a:pPr>
            <a:r>
              <a:rPr lang="es-CO" sz="2000" dirty="0"/>
              <a:t>Dinámica de sistemas.</a:t>
            </a:r>
          </a:p>
          <a:p>
            <a:pPr marL="285750" indent="-285750">
              <a:buFont typeface="Arial" panose="020B0604020202020204" pitchFamily="34" charset="0"/>
              <a:buChar char="•"/>
            </a:pPr>
            <a:r>
              <a:rPr lang="es-CO" sz="2000" dirty="0"/>
              <a:t>Videojuegos.</a:t>
            </a:r>
          </a:p>
          <a:p>
            <a:pPr marL="285750" indent="-285750">
              <a:buFont typeface="Arial" panose="020B0604020202020204" pitchFamily="34" charset="0"/>
              <a:buChar char="•"/>
            </a:pPr>
            <a:r>
              <a:rPr lang="es-CO" sz="2000" dirty="0"/>
              <a:t>Contaminación ambiental.</a:t>
            </a:r>
          </a:p>
          <a:p>
            <a:pPr marL="285750" indent="-285750">
              <a:buFont typeface="Arial" panose="020B0604020202020204" pitchFamily="34" charset="0"/>
              <a:buChar char="•"/>
            </a:pPr>
            <a:r>
              <a:rPr lang="es-CO" sz="2000" dirty="0"/>
              <a:t>Calentamiento global.</a:t>
            </a:r>
          </a:p>
        </p:txBody>
      </p:sp>
    </p:spTree>
    <p:extLst>
      <p:ext uri="{BB962C8B-B14F-4D97-AF65-F5344CB8AC3E}">
        <p14:creationId xmlns:p14="http://schemas.microsoft.com/office/powerpoint/2010/main" val="2574012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192697" y="1219587"/>
            <a:ext cx="522657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DISEÑO METODOLOGICO</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09E30D5A-8741-44BF-B825-BDF6C841486F}"/>
              </a:ext>
            </a:extLst>
          </p:cNvPr>
          <p:cNvSpPr/>
          <p:nvPr/>
        </p:nvSpPr>
        <p:spPr>
          <a:xfrm>
            <a:off x="3048000" y="2510631"/>
            <a:ext cx="6096000" cy="369332"/>
          </a:xfrm>
          <a:prstGeom prst="rect">
            <a:avLst/>
          </a:prstGeom>
        </p:spPr>
        <p:txBody>
          <a:bodyPr>
            <a:spAutoFit/>
          </a:bodyPr>
          <a:lstStyle/>
          <a:p>
            <a:r>
              <a:rPr lang="es-ES" b="1" dirty="0"/>
              <a:t>Etapas para el desarrollo del primer objetivo específico</a:t>
            </a:r>
            <a:endParaRPr lang="es-CO" dirty="0"/>
          </a:p>
        </p:txBody>
      </p:sp>
      <p:sp>
        <p:nvSpPr>
          <p:cNvPr id="9" name="Rectángulo 8">
            <a:extLst>
              <a:ext uri="{FF2B5EF4-FFF2-40B4-BE49-F238E27FC236}">
                <a16:creationId xmlns:a16="http://schemas.microsoft.com/office/drawing/2014/main" id="{92C7580E-2990-439E-868B-B19075ACE64C}"/>
              </a:ext>
            </a:extLst>
          </p:cNvPr>
          <p:cNvSpPr/>
          <p:nvPr/>
        </p:nvSpPr>
        <p:spPr>
          <a:xfrm>
            <a:off x="4178653" y="3547117"/>
            <a:ext cx="6096000" cy="923330"/>
          </a:xfrm>
          <a:prstGeom prst="rect">
            <a:avLst/>
          </a:prstGeom>
        </p:spPr>
        <p:txBody>
          <a:bodyPr>
            <a:spAutoFit/>
          </a:bodyPr>
          <a:lstStyle/>
          <a:p>
            <a:pPr marL="285750" indent="-285750">
              <a:buFont typeface="Arial" panose="020B0604020202020204" pitchFamily="34" charset="0"/>
              <a:buChar char="•"/>
            </a:pPr>
            <a:r>
              <a:rPr lang="es-ES" dirty="0"/>
              <a:t>Etapa de Investigación</a:t>
            </a:r>
          </a:p>
          <a:p>
            <a:pPr marL="285750" indent="-285750">
              <a:buFont typeface="Arial" panose="020B0604020202020204" pitchFamily="34" charset="0"/>
              <a:buChar char="•"/>
            </a:pPr>
            <a:r>
              <a:rPr lang="es-ES" dirty="0"/>
              <a:t>Etapa de Modelado y Simulación</a:t>
            </a:r>
          </a:p>
          <a:p>
            <a:pPr marL="285750" indent="-285750">
              <a:buFont typeface="Arial" panose="020B0604020202020204" pitchFamily="34" charset="0"/>
              <a:buChar char="•"/>
            </a:pPr>
            <a:r>
              <a:rPr lang="es-ES" dirty="0"/>
              <a:t>Etapa de Diseño</a:t>
            </a:r>
            <a:endParaRPr lang="es-CO" dirty="0"/>
          </a:p>
        </p:txBody>
      </p:sp>
    </p:spTree>
    <p:extLst>
      <p:ext uri="{BB962C8B-B14F-4D97-AF65-F5344CB8AC3E}">
        <p14:creationId xmlns:p14="http://schemas.microsoft.com/office/powerpoint/2010/main" val="1007602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93612BB5-47BD-406D-AE5D-77245A30D6CC}"/>
              </a:ext>
            </a:extLst>
          </p:cNvPr>
          <p:cNvSpPr txBox="1"/>
          <p:nvPr/>
        </p:nvSpPr>
        <p:spPr>
          <a:xfrm>
            <a:off x="5799898" y="2960708"/>
            <a:ext cx="5976730" cy="1754326"/>
          </a:xfrm>
          <a:prstGeom prst="rect">
            <a:avLst/>
          </a:prstGeom>
          <a:noFill/>
        </p:spPr>
        <p:txBody>
          <a:bodyPr wrap="square" rtlCol="0">
            <a:spAutoFit/>
          </a:bodyPr>
          <a:lstStyle/>
          <a:p>
            <a:pPr algn="just"/>
            <a:r>
              <a:rPr lang="es-ES" dirty="0">
                <a:latin typeface="Gill Sans MT" panose="020B0502020104020203" pitchFamily="34" charset="0"/>
              </a:rPr>
              <a:t>La temperatura de la superficie del planeta ha presentado un comportamiento anómalo desde la década de 1990, habiendo aumentado 1 grado Celsius respecto al comienzo del siglo XX, y del cual se estima que seguirá incrementando hasta 1.5 grados durante el transcurso del siglo XXI </a:t>
            </a:r>
            <a:r>
              <a:rPr lang="es-CO" dirty="0">
                <a:latin typeface="Gill Sans MT" panose="020B0502020104020203" pitchFamily="34" charset="0"/>
              </a:rPr>
              <a:t>(Mann &amp; Bradley, 1999)</a:t>
            </a:r>
            <a:r>
              <a:rPr lang="es-ES" dirty="0">
                <a:latin typeface="Gill Sans MT" panose="020B0502020104020203" pitchFamily="34" charset="0"/>
              </a:rPr>
              <a:t>.</a:t>
            </a:r>
            <a:endParaRPr lang="es-CO" dirty="0">
              <a:latin typeface="Gill Sans MT" panose="020B0502020104020203" pitchFamily="34" charset="0"/>
            </a:endParaRPr>
          </a:p>
        </p:txBody>
      </p:sp>
      <p:pic>
        <p:nvPicPr>
          <p:cNvPr id="10" name="Imagen 9">
            <a:extLst>
              <a:ext uri="{FF2B5EF4-FFF2-40B4-BE49-F238E27FC236}">
                <a16:creationId xmlns:a16="http://schemas.microsoft.com/office/drawing/2014/main" id="{93C4D09B-3AEA-46FD-AB94-F513C0A145D4}"/>
              </a:ext>
            </a:extLst>
          </p:cNvPr>
          <p:cNvPicPr>
            <a:picLocks noChangeAspect="1"/>
          </p:cNvPicPr>
          <p:nvPr/>
        </p:nvPicPr>
        <p:blipFill>
          <a:blip r:embed="rId3"/>
          <a:stretch>
            <a:fillRect/>
          </a:stretch>
        </p:blipFill>
        <p:spPr>
          <a:xfrm>
            <a:off x="689113" y="2143811"/>
            <a:ext cx="5110785" cy="3187998"/>
          </a:xfrm>
          <a:prstGeom prst="rect">
            <a:avLst/>
          </a:prstGeom>
        </p:spPr>
      </p:pic>
      <p:sp>
        <p:nvSpPr>
          <p:cNvPr id="11" name="CuadroTexto 10">
            <a:extLst>
              <a:ext uri="{FF2B5EF4-FFF2-40B4-BE49-F238E27FC236}">
                <a16:creationId xmlns:a16="http://schemas.microsoft.com/office/drawing/2014/main" id="{ACA4E129-BA36-42FB-9F36-8BC880A6A19C}"/>
              </a:ext>
            </a:extLst>
          </p:cNvPr>
          <p:cNvSpPr txBox="1"/>
          <p:nvPr/>
        </p:nvSpPr>
        <p:spPr>
          <a:xfrm>
            <a:off x="687926" y="5409363"/>
            <a:ext cx="5976730" cy="738664"/>
          </a:xfrm>
          <a:prstGeom prst="rect">
            <a:avLst/>
          </a:prstGeom>
          <a:noFill/>
        </p:spPr>
        <p:txBody>
          <a:bodyPr wrap="square" rtlCol="0">
            <a:spAutoFit/>
          </a:bodyPr>
          <a:lstStyle/>
          <a:p>
            <a:pPr algn="just"/>
            <a:r>
              <a:rPr lang="es-ES" sz="1400" dirty="0"/>
              <a:t>Figure 3 in </a:t>
            </a:r>
            <a:r>
              <a:rPr lang="es-ES" sz="1400" dirty="0" err="1"/>
              <a:t>Northern</a:t>
            </a:r>
            <a:r>
              <a:rPr lang="es-ES" sz="1400" dirty="0"/>
              <a:t> </a:t>
            </a:r>
            <a:r>
              <a:rPr lang="es-ES" sz="1400" dirty="0" err="1"/>
              <a:t>Hemisphere</a:t>
            </a:r>
            <a:r>
              <a:rPr lang="es-ES" sz="1400" dirty="0"/>
              <a:t> </a:t>
            </a:r>
            <a:r>
              <a:rPr lang="es-ES" sz="1400" dirty="0" err="1"/>
              <a:t>Temperatures</a:t>
            </a:r>
            <a:r>
              <a:rPr lang="es-ES" sz="1400" dirty="0"/>
              <a:t> </a:t>
            </a:r>
            <a:r>
              <a:rPr lang="es-ES" sz="1400" dirty="0" err="1"/>
              <a:t>During</a:t>
            </a:r>
            <a:r>
              <a:rPr lang="es-ES" sz="1400" dirty="0"/>
              <a:t> </a:t>
            </a:r>
            <a:r>
              <a:rPr lang="es-ES" sz="1400" dirty="0" err="1"/>
              <a:t>the</a:t>
            </a:r>
            <a:r>
              <a:rPr lang="es-ES" sz="1400" dirty="0"/>
              <a:t> </a:t>
            </a:r>
            <a:r>
              <a:rPr lang="es-ES" sz="1400" dirty="0" err="1"/>
              <a:t>Past</a:t>
            </a:r>
            <a:r>
              <a:rPr lang="es-ES" sz="1400" dirty="0"/>
              <a:t> Millennium: </a:t>
            </a:r>
            <a:r>
              <a:rPr lang="es-ES" sz="1400" dirty="0" err="1"/>
              <a:t>Inferences</a:t>
            </a:r>
            <a:r>
              <a:rPr lang="es-ES" sz="1400" dirty="0"/>
              <a:t>, </a:t>
            </a:r>
            <a:r>
              <a:rPr lang="es-ES" sz="1400" dirty="0" err="1"/>
              <a:t>Uncertainties</a:t>
            </a:r>
            <a:r>
              <a:rPr lang="es-ES" sz="1400" dirty="0"/>
              <a:t>, and </a:t>
            </a:r>
            <a:r>
              <a:rPr lang="es-ES" sz="1400" dirty="0" err="1"/>
              <a:t>Limitations</a:t>
            </a:r>
            <a:r>
              <a:rPr lang="es-ES" sz="1400" dirty="0"/>
              <a:t> Mann et al. </a:t>
            </a:r>
            <a:r>
              <a:rPr lang="es-ES" sz="1400" dirty="0" err="1"/>
              <a:t>Geophysical</a:t>
            </a:r>
            <a:r>
              <a:rPr lang="es-ES" sz="1400" dirty="0"/>
              <a:t> </a:t>
            </a:r>
            <a:r>
              <a:rPr lang="es-ES" sz="1400" dirty="0" err="1"/>
              <a:t>Research</a:t>
            </a:r>
            <a:r>
              <a:rPr lang="es-ES" sz="1400" dirty="0"/>
              <a:t> </a:t>
            </a:r>
            <a:r>
              <a:rPr lang="es-ES" sz="1400" dirty="0" err="1"/>
              <a:t>Letters</a:t>
            </a:r>
            <a:r>
              <a:rPr lang="es-ES" sz="1400" dirty="0"/>
              <a:t>, Vol. 26, No. 6, p.759-762.</a:t>
            </a:r>
            <a:endParaRPr lang="es-CO" sz="1400" dirty="0"/>
          </a:p>
        </p:txBody>
      </p:sp>
    </p:spTree>
    <p:extLst>
      <p:ext uri="{BB962C8B-B14F-4D97-AF65-F5344CB8AC3E}">
        <p14:creationId xmlns:p14="http://schemas.microsoft.com/office/powerpoint/2010/main" val="270463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192697" y="1219587"/>
            <a:ext cx="522657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DISEÑO METODOLOGICO</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09E30D5A-8741-44BF-B825-BDF6C841486F}"/>
              </a:ext>
            </a:extLst>
          </p:cNvPr>
          <p:cNvSpPr/>
          <p:nvPr/>
        </p:nvSpPr>
        <p:spPr>
          <a:xfrm>
            <a:off x="3288145" y="2513879"/>
            <a:ext cx="6096000" cy="369332"/>
          </a:xfrm>
          <a:prstGeom prst="rect">
            <a:avLst/>
          </a:prstGeom>
        </p:spPr>
        <p:txBody>
          <a:bodyPr>
            <a:spAutoFit/>
          </a:bodyPr>
          <a:lstStyle/>
          <a:p>
            <a:r>
              <a:rPr lang="es-ES" b="1" dirty="0"/>
              <a:t>Etapas para el desarrollo del segundo objetivo específico</a:t>
            </a:r>
            <a:endParaRPr lang="es-CO" dirty="0"/>
          </a:p>
        </p:txBody>
      </p:sp>
      <p:sp>
        <p:nvSpPr>
          <p:cNvPr id="9" name="Rectángulo 8">
            <a:extLst>
              <a:ext uri="{FF2B5EF4-FFF2-40B4-BE49-F238E27FC236}">
                <a16:creationId xmlns:a16="http://schemas.microsoft.com/office/drawing/2014/main" id="{92C7580E-2990-439E-868B-B19075ACE64C}"/>
              </a:ext>
            </a:extLst>
          </p:cNvPr>
          <p:cNvSpPr/>
          <p:nvPr/>
        </p:nvSpPr>
        <p:spPr>
          <a:xfrm>
            <a:off x="3485926" y="3661931"/>
            <a:ext cx="6096000" cy="923330"/>
          </a:xfrm>
          <a:prstGeom prst="rect">
            <a:avLst/>
          </a:prstGeom>
        </p:spPr>
        <p:txBody>
          <a:bodyPr>
            <a:spAutoFit/>
          </a:bodyPr>
          <a:lstStyle/>
          <a:p>
            <a:pPr marL="285750" indent="-285750">
              <a:buFont typeface="Arial" panose="020B0604020202020204" pitchFamily="34" charset="0"/>
              <a:buChar char="•"/>
            </a:pPr>
            <a:r>
              <a:rPr lang="es-ES" dirty="0"/>
              <a:t>Etapa de desarrollo del primer prototipo jugable</a:t>
            </a:r>
            <a:endParaRPr lang="es-CO" dirty="0"/>
          </a:p>
          <a:p>
            <a:pPr marL="285750" indent="-285750">
              <a:buFont typeface="Arial" panose="020B0604020202020204" pitchFamily="34" charset="0"/>
              <a:buChar char="•"/>
            </a:pPr>
            <a:r>
              <a:rPr lang="es-ES" dirty="0"/>
              <a:t>Etapa de desarrollo del prototipo en versión Alpha</a:t>
            </a:r>
          </a:p>
          <a:p>
            <a:pPr marL="285750" indent="-285750">
              <a:buFont typeface="Arial" panose="020B0604020202020204" pitchFamily="34" charset="0"/>
              <a:buChar char="•"/>
            </a:pPr>
            <a:r>
              <a:rPr lang="es-ES" dirty="0"/>
              <a:t>Etapa de desarrollo del prototipo en versión Beta</a:t>
            </a:r>
            <a:endParaRPr lang="es-CO" dirty="0"/>
          </a:p>
        </p:txBody>
      </p:sp>
    </p:spTree>
    <p:extLst>
      <p:ext uri="{BB962C8B-B14F-4D97-AF65-F5344CB8AC3E}">
        <p14:creationId xmlns:p14="http://schemas.microsoft.com/office/powerpoint/2010/main" val="3347894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192697" y="1219587"/>
            <a:ext cx="522657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DISEÑO METODOLOGICO</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09E30D5A-8741-44BF-B825-BDF6C841486F}"/>
              </a:ext>
            </a:extLst>
          </p:cNvPr>
          <p:cNvSpPr/>
          <p:nvPr/>
        </p:nvSpPr>
        <p:spPr>
          <a:xfrm>
            <a:off x="3288145" y="2513879"/>
            <a:ext cx="6096000" cy="369332"/>
          </a:xfrm>
          <a:prstGeom prst="rect">
            <a:avLst/>
          </a:prstGeom>
        </p:spPr>
        <p:txBody>
          <a:bodyPr>
            <a:spAutoFit/>
          </a:bodyPr>
          <a:lstStyle/>
          <a:p>
            <a:r>
              <a:rPr lang="es-ES" b="1" dirty="0"/>
              <a:t>Etapas para el desarrollo del tercer objetivo específico</a:t>
            </a:r>
            <a:endParaRPr lang="es-CO" dirty="0"/>
          </a:p>
        </p:txBody>
      </p:sp>
      <p:sp>
        <p:nvSpPr>
          <p:cNvPr id="9" name="Rectángulo 8">
            <a:extLst>
              <a:ext uri="{FF2B5EF4-FFF2-40B4-BE49-F238E27FC236}">
                <a16:creationId xmlns:a16="http://schemas.microsoft.com/office/drawing/2014/main" id="{92C7580E-2990-439E-868B-B19075ACE64C}"/>
              </a:ext>
            </a:extLst>
          </p:cNvPr>
          <p:cNvSpPr/>
          <p:nvPr/>
        </p:nvSpPr>
        <p:spPr>
          <a:xfrm>
            <a:off x="4548108" y="3654283"/>
            <a:ext cx="3893929" cy="646331"/>
          </a:xfrm>
          <a:prstGeom prst="rect">
            <a:avLst/>
          </a:prstGeom>
        </p:spPr>
        <p:txBody>
          <a:bodyPr wrap="square">
            <a:spAutoFit/>
          </a:bodyPr>
          <a:lstStyle/>
          <a:p>
            <a:pPr marL="285750" indent="-285750">
              <a:buFont typeface="Arial" panose="020B0604020202020204" pitchFamily="34" charset="0"/>
              <a:buChar char="•"/>
            </a:pPr>
            <a:r>
              <a:rPr lang="es-ES" dirty="0"/>
              <a:t>Etapa de prueba funcional</a:t>
            </a:r>
            <a:endParaRPr lang="es-CO" dirty="0"/>
          </a:p>
          <a:p>
            <a:pPr marL="285750" indent="-285750">
              <a:buFont typeface="Arial" panose="020B0604020202020204" pitchFamily="34" charset="0"/>
              <a:buChar char="•"/>
            </a:pPr>
            <a:r>
              <a:rPr lang="es-ES" dirty="0"/>
              <a:t>Etapa de prueba de Seguridad</a:t>
            </a:r>
            <a:endParaRPr lang="es-CO" dirty="0"/>
          </a:p>
        </p:txBody>
      </p:sp>
    </p:spTree>
    <p:extLst>
      <p:ext uri="{BB962C8B-B14F-4D97-AF65-F5344CB8AC3E}">
        <p14:creationId xmlns:p14="http://schemas.microsoft.com/office/powerpoint/2010/main" val="287613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192697" y="1219587"/>
            <a:ext cx="522657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ESTRUCTURA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92C7580E-2990-439E-868B-B19075ACE64C}"/>
              </a:ext>
            </a:extLst>
          </p:cNvPr>
          <p:cNvSpPr/>
          <p:nvPr/>
        </p:nvSpPr>
        <p:spPr>
          <a:xfrm>
            <a:off x="7298411" y="2313937"/>
            <a:ext cx="3893929" cy="369332"/>
          </a:xfrm>
          <a:prstGeom prst="rect">
            <a:avLst/>
          </a:prstGeom>
        </p:spPr>
        <p:txBody>
          <a:bodyPr wrap="square">
            <a:spAutoFit/>
          </a:bodyPr>
          <a:lstStyle/>
          <a:p>
            <a:pPr marL="285750" indent="-285750">
              <a:buFont typeface="Arial" panose="020B0604020202020204" pitchFamily="34" charset="0"/>
              <a:buChar char="•"/>
            </a:pPr>
            <a:r>
              <a:rPr lang="es-CO" dirty="0"/>
              <a:t>Variable</a:t>
            </a:r>
          </a:p>
        </p:txBody>
      </p:sp>
      <p:pic>
        <p:nvPicPr>
          <p:cNvPr id="3" name="Imagen 2">
            <a:extLst>
              <a:ext uri="{FF2B5EF4-FFF2-40B4-BE49-F238E27FC236}">
                <a16:creationId xmlns:a16="http://schemas.microsoft.com/office/drawing/2014/main" id="{5D1F2224-21A2-4977-B20D-184926E12367}"/>
              </a:ext>
            </a:extLst>
          </p:cNvPr>
          <p:cNvPicPr>
            <a:picLocks noChangeAspect="1"/>
          </p:cNvPicPr>
          <p:nvPr/>
        </p:nvPicPr>
        <p:blipFill>
          <a:blip r:embed="rId3"/>
          <a:stretch>
            <a:fillRect/>
          </a:stretch>
        </p:blipFill>
        <p:spPr>
          <a:xfrm>
            <a:off x="2956859" y="2008219"/>
            <a:ext cx="1634612" cy="980767"/>
          </a:xfrm>
          <a:prstGeom prst="rect">
            <a:avLst/>
          </a:prstGeom>
        </p:spPr>
      </p:pic>
      <p:pic>
        <p:nvPicPr>
          <p:cNvPr id="8" name="Imagen 7">
            <a:extLst>
              <a:ext uri="{FF2B5EF4-FFF2-40B4-BE49-F238E27FC236}">
                <a16:creationId xmlns:a16="http://schemas.microsoft.com/office/drawing/2014/main" id="{7D3D1D59-CB18-4ABA-88B4-C73892497EF6}"/>
              </a:ext>
            </a:extLst>
          </p:cNvPr>
          <p:cNvPicPr>
            <a:picLocks noChangeAspect="1"/>
          </p:cNvPicPr>
          <p:nvPr/>
        </p:nvPicPr>
        <p:blipFill>
          <a:blip r:embed="rId4"/>
          <a:stretch>
            <a:fillRect/>
          </a:stretch>
        </p:blipFill>
        <p:spPr>
          <a:xfrm>
            <a:off x="3249540" y="3231432"/>
            <a:ext cx="1112890" cy="1361654"/>
          </a:xfrm>
          <a:prstGeom prst="rect">
            <a:avLst/>
          </a:prstGeom>
        </p:spPr>
      </p:pic>
      <p:sp>
        <p:nvSpPr>
          <p:cNvPr id="10" name="Flecha: a la derecha 9">
            <a:extLst>
              <a:ext uri="{FF2B5EF4-FFF2-40B4-BE49-F238E27FC236}">
                <a16:creationId xmlns:a16="http://schemas.microsoft.com/office/drawing/2014/main" id="{68358D69-0005-47C2-B7A3-5BB103B1FE3D}"/>
              </a:ext>
            </a:extLst>
          </p:cNvPr>
          <p:cNvSpPr/>
          <p:nvPr/>
        </p:nvSpPr>
        <p:spPr>
          <a:xfrm>
            <a:off x="5463309" y="2256240"/>
            <a:ext cx="1265382" cy="484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17923DBE-96A8-4C33-BB43-9E667CD5B772}"/>
              </a:ext>
            </a:extLst>
          </p:cNvPr>
          <p:cNvSpPr/>
          <p:nvPr/>
        </p:nvSpPr>
        <p:spPr>
          <a:xfrm>
            <a:off x="7298411" y="3727593"/>
            <a:ext cx="3893929" cy="369332"/>
          </a:xfrm>
          <a:prstGeom prst="rect">
            <a:avLst/>
          </a:prstGeom>
        </p:spPr>
        <p:txBody>
          <a:bodyPr wrap="square">
            <a:spAutoFit/>
          </a:bodyPr>
          <a:lstStyle/>
          <a:p>
            <a:pPr marL="285750" indent="-285750">
              <a:buFont typeface="Arial" panose="020B0604020202020204" pitchFamily="34" charset="0"/>
              <a:buChar char="•"/>
            </a:pPr>
            <a:r>
              <a:rPr lang="es-CO" dirty="0"/>
              <a:t>Método</a:t>
            </a:r>
          </a:p>
        </p:txBody>
      </p:sp>
      <p:sp>
        <p:nvSpPr>
          <p:cNvPr id="12" name="Flecha: a la derecha 11">
            <a:extLst>
              <a:ext uri="{FF2B5EF4-FFF2-40B4-BE49-F238E27FC236}">
                <a16:creationId xmlns:a16="http://schemas.microsoft.com/office/drawing/2014/main" id="{9112181A-2EE0-4006-BBF6-F8945D4BFA4E}"/>
              </a:ext>
            </a:extLst>
          </p:cNvPr>
          <p:cNvSpPr/>
          <p:nvPr/>
        </p:nvSpPr>
        <p:spPr>
          <a:xfrm>
            <a:off x="5463309" y="3699823"/>
            <a:ext cx="1265382" cy="4248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Imagen 12">
            <a:extLst>
              <a:ext uri="{FF2B5EF4-FFF2-40B4-BE49-F238E27FC236}">
                <a16:creationId xmlns:a16="http://schemas.microsoft.com/office/drawing/2014/main" id="{5BED178D-8B3D-40CD-99AA-C461DB8982D6}"/>
              </a:ext>
            </a:extLst>
          </p:cNvPr>
          <p:cNvPicPr>
            <a:picLocks noChangeAspect="1"/>
          </p:cNvPicPr>
          <p:nvPr/>
        </p:nvPicPr>
        <p:blipFill>
          <a:blip r:embed="rId5"/>
          <a:stretch>
            <a:fillRect/>
          </a:stretch>
        </p:blipFill>
        <p:spPr>
          <a:xfrm>
            <a:off x="2851162" y="4835532"/>
            <a:ext cx="1846006" cy="1193453"/>
          </a:xfrm>
          <a:prstGeom prst="rect">
            <a:avLst/>
          </a:prstGeom>
        </p:spPr>
      </p:pic>
      <p:sp>
        <p:nvSpPr>
          <p:cNvPr id="14" name="Flecha: a la derecha 13">
            <a:extLst>
              <a:ext uri="{FF2B5EF4-FFF2-40B4-BE49-F238E27FC236}">
                <a16:creationId xmlns:a16="http://schemas.microsoft.com/office/drawing/2014/main" id="{8843A8B8-D8B3-4CD9-B8E9-25C877B9107F}"/>
              </a:ext>
            </a:extLst>
          </p:cNvPr>
          <p:cNvSpPr/>
          <p:nvPr/>
        </p:nvSpPr>
        <p:spPr>
          <a:xfrm>
            <a:off x="5463309" y="5213540"/>
            <a:ext cx="1265382" cy="4248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a:extLst>
              <a:ext uri="{FF2B5EF4-FFF2-40B4-BE49-F238E27FC236}">
                <a16:creationId xmlns:a16="http://schemas.microsoft.com/office/drawing/2014/main" id="{7CB31D61-C1C7-4128-B99B-9F95B9B1B177}"/>
              </a:ext>
            </a:extLst>
          </p:cNvPr>
          <p:cNvSpPr/>
          <p:nvPr/>
        </p:nvSpPr>
        <p:spPr>
          <a:xfrm>
            <a:off x="7298410" y="5056644"/>
            <a:ext cx="3893929" cy="369332"/>
          </a:xfrm>
          <a:prstGeom prst="rect">
            <a:avLst/>
          </a:prstGeom>
        </p:spPr>
        <p:txBody>
          <a:bodyPr wrap="square">
            <a:spAutoFit/>
          </a:bodyPr>
          <a:lstStyle/>
          <a:p>
            <a:pPr marL="285750" indent="-285750">
              <a:buFont typeface="Arial" panose="020B0604020202020204" pitchFamily="34" charset="0"/>
              <a:buChar char="•"/>
            </a:pPr>
            <a:r>
              <a:rPr lang="es-CO" dirty="0"/>
              <a:t>Relación entre variables</a:t>
            </a:r>
          </a:p>
        </p:txBody>
      </p:sp>
    </p:spTree>
    <p:extLst>
      <p:ext uri="{BB962C8B-B14F-4D97-AF65-F5344CB8AC3E}">
        <p14:creationId xmlns:p14="http://schemas.microsoft.com/office/powerpoint/2010/main" val="2414406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869424" y="1219587"/>
            <a:ext cx="3979668"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BIBLIOGRAFÍA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angle 1">
            <a:extLst>
              <a:ext uri="{FF2B5EF4-FFF2-40B4-BE49-F238E27FC236}">
                <a16:creationId xmlns:a16="http://schemas.microsoft.com/office/drawing/2014/main" id="{34FD84EE-D04F-4AD4-9365-289C18398186}"/>
              </a:ext>
            </a:extLst>
          </p:cNvPr>
          <p:cNvSpPr>
            <a:spLocks noChangeArrowheads="1"/>
          </p:cNvSpPr>
          <p:nvPr/>
        </p:nvSpPr>
        <p:spPr bwMode="auto">
          <a:xfrm>
            <a:off x="1153023" y="1821438"/>
            <a:ext cx="1042014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Abraham, B. (2018). Video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Visions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of Climate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Futures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ARMA 3 and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Implications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for</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and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Persuasion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Games</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and Culture, Vol. 13(1)</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71-91.</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Albert, L. (2004). Contaminación ambiental. Origen, clases, fuentes y efectos.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México</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Tóxico</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Capítulo</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4</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38–52.</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Ballesteros, H., &amp;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Aristizabal</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G. (2007). Información técnica sobre Gases de Efecto Invernadero y el cambio climático .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Bogotá DC: Nota Técnica Del IDEAM</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Belli, S., &amp; López, C. (2008). Breve Historia de los Videojuegos.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Athenea</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Digital. Revista de Pensamiento e Investigación Social,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num</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14</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159-179.</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Campos, J., Canto, S., &amp;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Garcia</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F. (2005). Fundamentos de la dinámica de sistemas y Modelos de dinámica de sistemas en epidemiología. 5.</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Carter, N. (2006). Party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politicization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of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environment</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in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Britain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Party Politics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747-766.</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Corner</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 Roberts, O., Chiari, S.,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Voller</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S.,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Mayrhuber</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E.,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Mandi</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S., &amp; Monson, K. (2015).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How</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do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young</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people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engage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with</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climate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change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role of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knowledge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values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message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framing</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and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trusted</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communicators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Wiley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Interdisciplinary</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Reviews</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Climate Change.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523-534.</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Crawford, C. (1984).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art of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computer</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design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Crawford, C. (1984).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art of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computer</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design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Donado, J., Dormido, S., &amp; Morilla, F. (2005). Fundamentos de la dinámica de sistemas y Modelos de dinámica de sistemas en epidemiología.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Curso de Experto Universitario en Epidemiología y nuevas tecnologías aplicadas, Universidad Nacional de Educación a Distancia (UNED) y Escuela Nacional de Sanidad del Instituto de Salud Carlos III</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Douglas, &amp; Sutton. (2015).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limate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change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Why</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conspiracy</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theories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are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dangerous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Bulletin</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of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Atomic</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Scientists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98-106.</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Egenfeldt</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-Nielsen, S., Smith, J., &amp; Tosca, S. (2019).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Understanding</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video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essential</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introduction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Routledge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Etxeberria, X. (1998). Videojuegos y educación.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Comunicar, núm. 10</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171-180.</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Forrester, J. (1968). Industrial Dynamics-After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First</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Decade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Science</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14(7)</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398-415.</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Forrester, J. (2009).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Some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basic</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concepts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in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system</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dynamics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Sloan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School</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of Management, Massachusetts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Institute</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of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Technology</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Cambridge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9.</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Giddens, A. (2010). La política del cambio climático.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Alianza Editorial</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15.</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Gómez, A., &amp; Pérez, J. (2016). La transmisión de valores y responsabilidad social a partir de los videojuegos.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Sphera</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Publica, 1(16)</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114-131.</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Gonzalez</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M., Jurado, E.,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Gonzalez</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S., Aguirre, O.,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Jimenez</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J., &amp;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Navar</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J. (2003). Cambio climático mundial: origen y consecuencias.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Ciencia UANL /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Vol</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VI, No.3</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377.</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Hill, M. (2010).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Understanding</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environmental</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pollution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Cambridge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University</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Press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IPCC. (2018). Climate Change 2013: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Physical</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Science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Basis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Anexe III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Glossary</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1450.</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Keeling, C., Adams, A.,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Ekdahl</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C., &amp;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Guenther</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P. (1976).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Atmospheric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carbon</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dioxide</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variations</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South Pole.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University</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of California at San Diego, La Jolla, California, USA.: IPCC.</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Madani, K., Pierce, T., &amp;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Mirchi</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 (2017).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Serious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on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environmental</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management</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Sustainable</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Cities</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and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Society</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29</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1-11.</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Mann, M., &amp; Bradley, R. (1999).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Northern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Hemisphere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Temperatures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During</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Past</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Millennium: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Inferences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Uncertainties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and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Limitations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Geophysical</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Research</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Letters</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Vol. 26, No. 6.</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759-762.</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Michael, D., &amp; Chen, S. (2005).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Serious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that</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educate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train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and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inform.</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Muska</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&amp; Lipman/Premier-</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Trade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Mugueta</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I., Manzano, A., Alonso, P., &amp;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Labiano</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L. (2015). Videojuegos para aprender Historia: una experiencia con Age of Empires.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Revista Didáctica, Innovación y Multimedia</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32.</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Ramadan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R., &amp;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Widyani</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Y. (2013).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development</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life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cycle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guidelines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2013 International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Conference</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on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Advanced</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Computer</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Science</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and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Information</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Systems</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(ICACSIS)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95–100.</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Requena, S., González, M., &amp; Gea, V. (2017). El videojuego digital como mediador del aprendizaje en la etapa de Educación Infantil.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Educar, 53(1)</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80-107.</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Rojo, T., &amp;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Dudu</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S. (2017). Los videojuegos en la implementación de políticas de mitigación del cambio climático.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Ámbitos. Revista Internacional de Comunicación, (37)</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1-25.</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Ryan, D. (2017). POLÍTICA Y CAMBIO CLIMÁTICO: EXPLORANDO LA RELACIÓN ENTRE PARTIDOS POLÍTICOS.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Ambiente y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Sociedade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277.</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Salazar, M., Mitre, H., Olalde, C., &amp; Sánchez, J. (2012).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Proposal</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of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Design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Document</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from</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software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engineering</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requirements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perspective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2012 17th International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Conference</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on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Computer</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Games</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(CGAMES)</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81-85.</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Sterman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J.,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Fiddaman</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Franck</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T., Jones, A.,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McCauley</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S., Rice, P., . . . Siegel, L. (2012). Climate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interactive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the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C-ROADS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climate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policy</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model</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System</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Dynamics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Review</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r>
              <a:rPr kumimoji="0" lang="es-ES" altLang="es-CO" sz="800" b="0" i="1" u="none" strike="noStrike" cap="none" normalizeH="0" baseline="0" dirty="0" err="1">
                <a:ln>
                  <a:noFill/>
                </a:ln>
                <a:solidFill>
                  <a:schemeClr val="tx1"/>
                </a:solidFill>
                <a:effectLst/>
                <a:latin typeface="Arial" panose="020B0604020202020204" pitchFamily="34" charset="0"/>
                <a:ea typeface="Arial" panose="020B0604020202020204" pitchFamily="34" charset="0"/>
              </a:rPr>
              <a:t>vol</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 28, No 3</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295-305.</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Unity. (29 de Octubre de 2019).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Unity</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Obtenido de Unity 2019: Performance </a:t>
            </a:r>
            <a:r>
              <a:rPr kumimoji="0" lang="es-ES" altLang="es-CO" sz="800" b="0"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by</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Default, gráficos de alta fidelidad en tiempo real y herramientas para artistas: https://unity.com/es</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VENSIM. (29 de Octubre de 2015). </a:t>
            </a:r>
            <a:r>
              <a:rPr kumimoji="0" lang="es-ES" altLang="es-CO" sz="800" b="0" i="1" u="none" strike="noStrike" cap="none" normalizeH="0" baseline="0" dirty="0">
                <a:ln>
                  <a:noFill/>
                </a:ln>
                <a:solidFill>
                  <a:schemeClr val="tx1"/>
                </a:solidFill>
                <a:effectLst/>
                <a:latin typeface="Arial" panose="020B0604020202020204" pitchFamily="34" charset="0"/>
                <a:ea typeface="Arial" panose="020B0604020202020204" pitchFamily="34" charset="0"/>
              </a:rPr>
              <a:t>Vensim Software</a:t>
            </a:r>
            <a:r>
              <a:rPr kumimoji="0" lang="es-ES" altLang="es-CO"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Obtenido de https://vensim.com/vensim-software/</a:t>
            </a:r>
            <a:endParaRPr kumimoji="0" lang="es-CO" altLang="es-CO"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1579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A1FDA8A4-B731-48F6-8EF7-2D434D124DED}"/>
              </a:ext>
            </a:extLst>
          </p:cNvPr>
          <p:cNvSpPr/>
          <p:nvPr/>
        </p:nvSpPr>
        <p:spPr>
          <a:xfrm>
            <a:off x="4371811" y="3318164"/>
            <a:ext cx="3448377" cy="830997"/>
          </a:xfrm>
          <a:prstGeom prst="rect">
            <a:avLst/>
          </a:prstGeom>
        </p:spPr>
        <p:txBody>
          <a:bodyPr wrap="square">
            <a:spAutoFit/>
          </a:bodyPr>
          <a:lstStyle/>
          <a:p>
            <a:pPr algn="ctr"/>
            <a:r>
              <a:rPr lang="es-ES" sz="4800" b="1" dirty="0">
                <a:latin typeface="Gill Sans MT" panose="020B0502020104020203" pitchFamily="34" charset="0"/>
                <a:cs typeface="Times New Roman" panose="02020603050405020304" pitchFamily="18" charset="0"/>
              </a:rPr>
              <a:t>¡GRACIAS!</a:t>
            </a:r>
            <a:endParaRPr lang="es-CO" sz="48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152805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93612BB5-47BD-406D-AE5D-77245A30D6CC}"/>
              </a:ext>
            </a:extLst>
          </p:cNvPr>
          <p:cNvSpPr txBox="1"/>
          <p:nvPr/>
        </p:nvSpPr>
        <p:spPr>
          <a:xfrm>
            <a:off x="5836792" y="2580301"/>
            <a:ext cx="5976730" cy="2308324"/>
          </a:xfrm>
          <a:prstGeom prst="rect">
            <a:avLst/>
          </a:prstGeom>
          <a:noFill/>
        </p:spPr>
        <p:txBody>
          <a:bodyPr wrap="square" rtlCol="0">
            <a:spAutoFit/>
          </a:bodyPr>
          <a:lstStyle/>
          <a:p>
            <a:pPr algn="just"/>
            <a:r>
              <a:rPr lang="es-ES" dirty="0">
                <a:latin typeface="Gill Sans MT" panose="020B0502020104020203" pitchFamily="34" charset="0"/>
              </a:rPr>
              <a:t>El calentamiento global ocasionado por el aumento descontrolado de dióxido de carbono (CO2) en la atmosfera de la Tierra </a:t>
            </a:r>
            <a:r>
              <a:rPr lang="es-CO" dirty="0">
                <a:latin typeface="Gill Sans MT" panose="020B0502020104020203" pitchFamily="34" charset="0"/>
              </a:rPr>
              <a:t>(Keeling, Adams, </a:t>
            </a:r>
            <a:r>
              <a:rPr lang="es-CO" dirty="0" err="1">
                <a:latin typeface="Gill Sans MT" panose="020B0502020104020203" pitchFamily="34" charset="0"/>
              </a:rPr>
              <a:t>Ekdahl</a:t>
            </a:r>
            <a:r>
              <a:rPr lang="es-CO" dirty="0">
                <a:latin typeface="Gill Sans MT" panose="020B0502020104020203" pitchFamily="34" charset="0"/>
              </a:rPr>
              <a:t>, &amp; </a:t>
            </a:r>
            <a:r>
              <a:rPr lang="es-CO" dirty="0" err="1">
                <a:latin typeface="Gill Sans MT" panose="020B0502020104020203" pitchFamily="34" charset="0"/>
              </a:rPr>
              <a:t>Guenther</a:t>
            </a:r>
            <a:r>
              <a:rPr lang="es-CO" dirty="0">
                <a:latin typeface="Gill Sans MT" panose="020B0502020104020203" pitchFamily="34" charset="0"/>
              </a:rPr>
              <a:t>, 1976)</a:t>
            </a:r>
            <a:r>
              <a:rPr lang="es-ES" dirty="0">
                <a:latin typeface="Gill Sans MT" panose="020B0502020104020203" pitchFamily="34" charset="0"/>
              </a:rPr>
              <a:t>, coincide con el incremento de la temperatura justo en el momento en el que el ser humano entra en la era de industrialización a finales del siglo XVIII, donde comienza la quema de combustibles fósiles y una mayor explotación de recursos naturales</a:t>
            </a:r>
            <a:endParaRPr lang="es-CO" dirty="0">
              <a:latin typeface="Gill Sans MT" panose="020B0502020104020203" pitchFamily="34" charset="0"/>
            </a:endParaRPr>
          </a:p>
        </p:txBody>
      </p:sp>
      <p:sp>
        <p:nvSpPr>
          <p:cNvPr id="11" name="CuadroTexto 10">
            <a:extLst>
              <a:ext uri="{FF2B5EF4-FFF2-40B4-BE49-F238E27FC236}">
                <a16:creationId xmlns:a16="http://schemas.microsoft.com/office/drawing/2014/main" id="{ACA4E129-BA36-42FB-9F36-8BC880A6A19C}"/>
              </a:ext>
            </a:extLst>
          </p:cNvPr>
          <p:cNvSpPr txBox="1"/>
          <p:nvPr/>
        </p:nvSpPr>
        <p:spPr>
          <a:xfrm>
            <a:off x="687926" y="5409363"/>
            <a:ext cx="5976730" cy="738664"/>
          </a:xfrm>
          <a:prstGeom prst="rect">
            <a:avLst/>
          </a:prstGeom>
          <a:noFill/>
        </p:spPr>
        <p:txBody>
          <a:bodyPr wrap="square" rtlCol="0">
            <a:spAutoFit/>
          </a:bodyPr>
          <a:lstStyle/>
          <a:p>
            <a:pPr algn="just"/>
            <a:r>
              <a:rPr lang="es-ES" sz="1400" dirty="0"/>
              <a:t>Figure 1 in </a:t>
            </a:r>
            <a:r>
              <a:rPr lang="es-ES" sz="1400" dirty="0" err="1"/>
              <a:t>Northern</a:t>
            </a:r>
            <a:r>
              <a:rPr lang="es-ES" sz="1400" dirty="0"/>
              <a:t> </a:t>
            </a:r>
            <a:r>
              <a:rPr lang="es-ES" sz="1400" dirty="0" err="1"/>
              <a:t>Hemisphere</a:t>
            </a:r>
            <a:r>
              <a:rPr lang="es-ES" sz="1400" dirty="0"/>
              <a:t> </a:t>
            </a:r>
            <a:r>
              <a:rPr lang="es-ES" sz="1400" dirty="0" err="1"/>
              <a:t>Temperatures</a:t>
            </a:r>
            <a:r>
              <a:rPr lang="es-ES" sz="1400" dirty="0"/>
              <a:t> </a:t>
            </a:r>
            <a:r>
              <a:rPr lang="es-ES" sz="1400" dirty="0" err="1"/>
              <a:t>During</a:t>
            </a:r>
            <a:r>
              <a:rPr lang="es-ES" sz="1400" dirty="0"/>
              <a:t> </a:t>
            </a:r>
            <a:r>
              <a:rPr lang="es-ES" sz="1400" dirty="0" err="1"/>
              <a:t>the</a:t>
            </a:r>
            <a:r>
              <a:rPr lang="es-ES" sz="1400" dirty="0"/>
              <a:t> </a:t>
            </a:r>
            <a:r>
              <a:rPr lang="es-ES" sz="1400" dirty="0" err="1"/>
              <a:t>Past</a:t>
            </a:r>
            <a:r>
              <a:rPr lang="es-ES" sz="1400" dirty="0"/>
              <a:t> Millennium: </a:t>
            </a:r>
            <a:r>
              <a:rPr lang="es-ES" sz="1400" dirty="0" err="1"/>
              <a:t>Inferences</a:t>
            </a:r>
            <a:r>
              <a:rPr lang="es-ES" sz="1400" dirty="0"/>
              <a:t>, </a:t>
            </a:r>
            <a:r>
              <a:rPr lang="es-ES" sz="1400" dirty="0" err="1"/>
              <a:t>Uncertainties</a:t>
            </a:r>
            <a:r>
              <a:rPr lang="es-ES" sz="1400" dirty="0"/>
              <a:t>, and </a:t>
            </a:r>
            <a:r>
              <a:rPr lang="es-ES" sz="1400" dirty="0" err="1"/>
              <a:t>Limitations</a:t>
            </a:r>
            <a:r>
              <a:rPr lang="es-ES" sz="1400" dirty="0"/>
              <a:t> Mann et al. </a:t>
            </a:r>
            <a:r>
              <a:rPr lang="es-ES" sz="1400" dirty="0" err="1"/>
              <a:t>Geophysical</a:t>
            </a:r>
            <a:r>
              <a:rPr lang="es-ES" sz="1400" dirty="0"/>
              <a:t> </a:t>
            </a:r>
            <a:r>
              <a:rPr lang="es-ES" sz="1400" dirty="0" err="1"/>
              <a:t>Research</a:t>
            </a:r>
            <a:r>
              <a:rPr lang="es-ES" sz="1400" dirty="0"/>
              <a:t> </a:t>
            </a:r>
            <a:r>
              <a:rPr lang="es-ES" sz="1400" dirty="0" err="1"/>
              <a:t>Letters</a:t>
            </a:r>
            <a:r>
              <a:rPr lang="es-ES" sz="1400" dirty="0"/>
              <a:t>, Vol. 26, No. 6, p.759-762.</a:t>
            </a:r>
            <a:endParaRPr lang="es-CO" sz="1400" dirty="0"/>
          </a:p>
        </p:txBody>
      </p:sp>
      <p:pic>
        <p:nvPicPr>
          <p:cNvPr id="2" name="Imagen 1">
            <a:extLst>
              <a:ext uri="{FF2B5EF4-FFF2-40B4-BE49-F238E27FC236}">
                <a16:creationId xmlns:a16="http://schemas.microsoft.com/office/drawing/2014/main" id="{F3E5B71B-A92C-4B00-90BD-F3E6AC045C0C}"/>
              </a:ext>
            </a:extLst>
          </p:cNvPr>
          <p:cNvPicPr>
            <a:picLocks noChangeAspect="1"/>
          </p:cNvPicPr>
          <p:nvPr/>
        </p:nvPicPr>
        <p:blipFill>
          <a:blip r:embed="rId3"/>
          <a:stretch>
            <a:fillRect/>
          </a:stretch>
        </p:blipFill>
        <p:spPr>
          <a:xfrm>
            <a:off x="279369" y="2293235"/>
            <a:ext cx="5451406" cy="3010605"/>
          </a:xfrm>
          <a:prstGeom prst="rect">
            <a:avLst/>
          </a:prstGeom>
        </p:spPr>
      </p:pic>
    </p:spTree>
    <p:extLst>
      <p:ext uri="{BB962C8B-B14F-4D97-AF65-F5344CB8AC3E}">
        <p14:creationId xmlns:p14="http://schemas.microsoft.com/office/powerpoint/2010/main" val="274704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 name="Imagen 1">
            <a:extLst>
              <a:ext uri="{FF2B5EF4-FFF2-40B4-BE49-F238E27FC236}">
                <a16:creationId xmlns:a16="http://schemas.microsoft.com/office/drawing/2014/main" id="{5BE80227-D771-47FF-8AA4-8E39EC5FBDCE}"/>
              </a:ext>
            </a:extLst>
          </p:cNvPr>
          <p:cNvPicPr>
            <a:picLocks noChangeAspect="1"/>
          </p:cNvPicPr>
          <p:nvPr/>
        </p:nvPicPr>
        <p:blipFill>
          <a:blip r:embed="rId3"/>
          <a:stretch>
            <a:fillRect/>
          </a:stretch>
        </p:blipFill>
        <p:spPr>
          <a:xfrm>
            <a:off x="2304176" y="2429408"/>
            <a:ext cx="7769600" cy="3668978"/>
          </a:xfrm>
          <a:prstGeom prst="rect">
            <a:avLst/>
          </a:prstGeom>
        </p:spPr>
      </p:pic>
      <p:sp>
        <p:nvSpPr>
          <p:cNvPr id="13" name="Rectángulo 12">
            <a:extLst>
              <a:ext uri="{FF2B5EF4-FFF2-40B4-BE49-F238E27FC236}">
                <a16:creationId xmlns:a16="http://schemas.microsoft.com/office/drawing/2014/main" id="{BB9CFD8C-6A0F-47BC-A45E-4A250A209B09}"/>
              </a:ext>
            </a:extLst>
          </p:cNvPr>
          <p:cNvSpPr/>
          <p:nvPr/>
        </p:nvSpPr>
        <p:spPr>
          <a:xfrm>
            <a:off x="1047062" y="2067298"/>
            <a:ext cx="10583650" cy="338554"/>
          </a:xfrm>
          <a:prstGeom prst="rect">
            <a:avLst/>
          </a:prstGeom>
        </p:spPr>
        <p:txBody>
          <a:bodyPr wrap="square">
            <a:spAutoFit/>
          </a:bodyPr>
          <a:lstStyle/>
          <a:p>
            <a:pPr algn="ctr"/>
            <a:r>
              <a:rPr lang="es-ES" sz="1600" b="1" dirty="0">
                <a:latin typeface="Gill Sans MT" panose="020B0502020104020203" pitchFamily="34" charset="0"/>
                <a:cs typeface="Times New Roman" panose="02020603050405020304" pitchFamily="18" charset="0"/>
              </a:rPr>
              <a:t>OBJETIVOS DE DESARROLLO SOSTENIBLE PROPUESTOS POR LA ONU:</a:t>
            </a:r>
            <a:endParaRPr lang="es-CO" sz="1600" dirty="0">
              <a:latin typeface="Gill Sans MT" panose="020B0502020104020203" pitchFamily="34" charset="0"/>
              <a:cs typeface="Times New Roman" panose="02020603050405020304" pitchFamily="18" charset="0"/>
            </a:endParaRPr>
          </a:p>
        </p:txBody>
      </p:sp>
      <p:sp>
        <p:nvSpPr>
          <p:cNvPr id="3" name="Flecha: a la derecha 2">
            <a:extLst>
              <a:ext uri="{FF2B5EF4-FFF2-40B4-BE49-F238E27FC236}">
                <a16:creationId xmlns:a16="http://schemas.microsoft.com/office/drawing/2014/main" id="{7DDDC0B9-67D2-4FEE-A575-EC0F7F5C9936}"/>
              </a:ext>
            </a:extLst>
          </p:cNvPr>
          <p:cNvSpPr/>
          <p:nvPr/>
        </p:nvSpPr>
        <p:spPr>
          <a:xfrm>
            <a:off x="1551794" y="5164387"/>
            <a:ext cx="1132860" cy="646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264285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a:extLst>
              <a:ext uri="{FF2B5EF4-FFF2-40B4-BE49-F238E27FC236}">
                <a16:creationId xmlns:a16="http://schemas.microsoft.com/office/drawing/2014/main" id="{942CCA35-6A8F-43B9-B1F6-92D2D4AABDE5}"/>
              </a:ext>
            </a:extLst>
          </p:cNvPr>
          <p:cNvSpPr txBox="1"/>
          <p:nvPr/>
        </p:nvSpPr>
        <p:spPr>
          <a:xfrm>
            <a:off x="2511696" y="2568296"/>
            <a:ext cx="7602118" cy="2862322"/>
          </a:xfrm>
          <a:prstGeom prst="rect">
            <a:avLst/>
          </a:prstGeom>
          <a:noFill/>
        </p:spPr>
        <p:txBody>
          <a:bodyPr wrap="square" rtlCol="0">
            <a:spAutoFit/>
          </a:bodyPr>
          <a:lstStyle/>
          <a:p>
            <a:pPr marL="285750" indent="-285750" algn="just">
              <a:buFont typeface="Arial" panose="020B0604020202020204" pitchFamily="34" charset="0"/>
              <a:buChar char="•"/>
            </a:pPr>
            <a:r>
              <a:rPr lang="es-CO" dirty="0">
                <a:latin typeface="Gill Sans MT" panose="020B0502020104020203" pitchFamily="34" charset="0"/>
              </a:rPr>
              <a:t>Los jóvenes desconocen sobre el impacto de las políticas contra el cambio climático (</a:t>
            </a:r>
            <a:r>
              <a:rPr lang="es-CO" dirty="0" err="1">
                <a:latin typeface="Gill Sans MT" panose="020B0502020104020203" pitchFamily="34" charset="0"/>
              </a:rPr>
              <a:t>Corner</a:t>
            </a:r>
            <a:r>
              <a:rPr lang="es-CO" dirty="0">
                <a:latin typeface="Gill Sans MT" panose="020B0502020104020203" pitchFamily="34" charset="0"/>
              </a:rPr>
              <a:t>, y otros, 2015)</a:t>
            </a:r>
            <a:r>
              <a:rPr lang="es-ES" dirty="0">
                <a:latin typeface="Gill Sans MT" panose="020B0502020104020203" pitchFamily="34" charset="0"/>
              </a:rPr>
              <a:t>. </a:t>
            </a:r>
          </a:p>
          <a:p>
            <a:pPr algn="just"/>
            <a:endParaRPr lang="es-CO" dirty="0">
              <a:latin typeface="Gill Sans MT" panose="020B0502020104020203" pitchFamily="34" charset="0"/>
            </a:endParaRPr>
          </a:p>
          <a:p>
            <a:pPr marL="285750" indent="-285750" algn="just">
              <a:buFont typeface="Arial" panose="020B0604020202020204" pitchFamily="34" charset="0"/>
              <a:buChar char="•"/>
            </a:pPr>
            <a:r>
              <a:rPr lang="es-CO" dirty="0">
                <a:latin typeface="Gill Sans MT" panose="020B0502020104020203" pitchFamily="34" charset="0"/>
              </a:rPr>
              <a:t>Los jóvenes son atraídos por teorías de conspiración que niegan la existencia del calentamiento global (Douglas &amp; Sutton, 2015)</a:t>
            </a:r>
            <a:r>
              <a:rPr lang="es-ES" dirty="0">
                <a:latin typeface="Gill Sans MT" panose="020B0502020104020203" pitchFamily="34" charset="0"/>
              </a:rPr>
              <a:t>.</a:t>
            </a:r>
          </a:p>
          <a:p>
            <a:pPr marL="285750" indent="-285750" algn="just">
              <a:buFont typeface="Arial" panose="020B0604020202020204" pitchFamily="34" charset="0"/>
              <a:buChar char="•"/>
            </a:pPr>
            <a:endParaRPr lang="es-ES" dirty="0">
              <a:latin typeface="Gill Sans MT" panose="020B0502020104020203" pitchFamily="34" charset="0"/>
            </a:endParaRPr>
          </a:p>
          <a:p>
            <a:pPr marL="285750" indent="-285750" algn="just">
              <a:buFont typeface="Arial" panose="020B0604020202020204" pitchFamily="34" charset="0"/>
              <a:buChar char="•"/>
            </a:pPr>
            <a:r>
              <a:rPr lang="es-CO" dirty="0">
                <a:latin typeface="Gill Sans MT" panose="020B0502020104020203" pitchFamily="34" charset="0"/>
              </a:rPr>
              <a:t>Los jóvenes que si llevan un seguimiento a las políticas no pueden ver los resultados de las mismas debido a que estos se producen a largo plazo  (Mann &amp; Bradley, 1999). </a:t>
            </a:r>
          </a:p>
          <a:p>
            <a:pPr marL="285750" indent="-285750" algn="just">
              <a:buFont typeface="Arial" panose="020B0604020202020204" pitchFamily="34" charset="0"/>
              <a:buChar char="•"/>
            </a:pPr>
            <a:endParaRPr lang="es-CO" dirty="0">
              <a:latin typeface="Gill Sans MT" panose="020B0502020104020203" pitchFamily="34" charset="0"/>
            </a:endParaRPr>
          </a:p>
        </p:txBody>
      </p:sp>
      <p:sp>
        <p:nvSpPr>
          <p:cNvPr id="14" name="Rectángulo 13">
            <a:extLst>
              <a:ext uri="{FF2B5EF4-FFF2-40B4-BE49-F238E27FC236}">
                <a16:creationId xmlns:a16="http://schemas.microsoft.com/office/drawing/2014/main" id="{1CC1FAAE-0DA6-4B11-98EB-91D7A1CCADA6}"/>
              </a:ext>
            </a:extLst>
          </p:cNvPr>
          <p:cNvSpPr/>
          <p:nvPr/>
        </p:nvSpPr>
        <p:spPr>
          <a:xfrm>
            <a:off x="1223920" y="2027810"/>
            <a:ext cx="10177670" cy="307777"/>
          </a:xfrm>
          <a:prstGeom prst="rect">
            <a:avLst/>
          </a:prstGeom>
        </p:spPr>
        <p:txBody>
          <a:bodyPr wrap="square">
            <a:spAutoFit/>
          </a:bodyPr>
          <a:lstStyle/>
          <a:p>
            <a:pPr algn="ctr"/>
            <a:r>
              <a:rPr lang="es-ES" sz="1400" b="1" dirty="0">
                <a:latin typeface="Gill Sans MT" panose="020B0502020104020203" pitchFamily="34" charset="0"/>
                <a:cs typeface="Times New Roman" panose="02020603050405020304" pitchFamily="18" charset="0"/>
              </a:rPr>
              <a:t>PUBLICO OBJETIVO: Estudiantes de secundaria y pregrado</a:t>
            </a:r>
            <a:endParaRPr lang="es-CO" sz="14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394138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2" name="Rectángulo 71">
            <a:extLst>
              <a:ext uri="{FF2B5EF4-FFF2-40B4-BE49-F238E27FC236}">
                <a16:creationId xmlns:a16="http://schemas.microsoft.com/office/drawing/2014/main" id="{78DA6AA9-C148-4AA4-A1F5-546303A93897}"/>
              </a:ext>
            </a:extLst>
          </p:cNvPr>
          <p:cNvSpPr/>
          <p:nvPr/>
        </p:nvSpPr>
        <p:spPr>
          <a:xfrm>
            <a:off x="1047062" y="3581553"/>
            <a:ext cx="3577419" cy="707886"/>
          </a:xfrm>
          <a:prstGeom prst="rect">
            <a:avLst/>
          </a:prstGeom>
        </p:spPr>
        <p:txBody>
          <a:bodyPr wrap="square">
            <a:spAutoFit/>
          </a:bodyPr>
          <a:lstStyle/>
          <a:p>
            <a:pPr algn="ctr"/>
            <a:r>
              <a:rPr lang="es-ES" sz="2000" b="1" dirty="0">
                <a:latin typeface="Gill Sans MT" panose="020B0502020104020203" pitchFamily="34" charset="0"/>
                <a:cs typeface="Times New Roman" panose="02020603050405020304" pitchFamily="18" charset="0"/>
              </a:rPr>
              <a:t>ARBOL DE PROBLEMAS: CAUSAS</a:t>
            </a:r>
            <a:endParaRPr lang="es-CO" sz="2000" dirty="0">
              <a:latin typeface="Gill Sans MT" panose="020B0502020104020203" pitchFamily="34" charset="0"/>
              <a:cs typeface="Times New Roman" panose="02020603050405020304" pitchFamily="18" charset="0"/>
            </a:endParaRPr>
          </a:p>
        </p:txBody>
      </p:sp>
      <p:pic>
        <p:nvPicPr>
          <p:cNvPr id="2" name="Imagen 1">
            <a:extLst>
              <a:ext uri="{FF2B5EF4-FFF2-40B4-BE49-F238E27FC236}">
                <a16:creationId xmlns:a16="http://schemas.microsoft.com/office/drawing/2014/main" id="{53D55D11-3B5E-48C2-9DA9-FA7934B651DC}"/>
              </a:ext>
            </a:extLst>
          </p:cNvPr>
          <p:cNvPicPr>
            <a:picLocks noChangeAspect="1"/>
          </p:cNvPicPr>
          <p:nvPr/>
        </p:nvPicPr>
        <p:blipFill>
          <a:blip r:embed="rId3"/>
          <a:stretch>
            <a:fillRect/>
          </a:stretch>
        </p:blipFill>
        <p:spPr>
          <a:xfrm>
            <a:off x="5192968" y="1968056"/>
            <a:ext cx="5077868" cy="3934879"/>
          </a:xfrm>
          <a:prstGeom prst="rect">
            <a:avLst/>
          </a:prstGeom>
        </p:spPr>
      </p:pic>
    </p:spTree>
    <p:extLst>
      <p:ext uri="{BB962C8B-B14F-4D97-AF65-F5344CB8AC3E}">
        <p14:creationId xmlns:p14="http://schemas.microsoft.com/office/powerpoint/2010/main" val="1790934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687926" y="1259344"/>
            <a:ext cx="7488665"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PLANTEAMIENTO DEL PROBLEMA</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2" name="Rectángulo 71">
            <a:extLst>
              <a:ext uri="{FF2B5EF4-FFF2-40B4-BE49-F238E27FC236}">
                <a16:creationId xmlns:a16="http://schemas.microsoft.com/office/drawing/2014/main" id="{78DA6AA9-C148-4AA4-A1F5-546303A93897}"/>
              </a:ext>
            </a:extLst>
          </p:cNvPr>
          <p:cNvSpPr/>
          <p:nvPr/>
        </p:nvSpPr>
        <p:spPr>
          <a:xfrm>
            <a:off x="720837" y="3825596"/>
            <a:ext cx="3577419" cy="707886"/>
          </a:xfrm>
          <a:prstGeom prst="rect">
            <a:avLst/>
          </a:prstGeom>
        </p:spPr>
        <p:txBody>
          <a:bodyPr wrap="square">
            <a:spAutoFit/>
          </a:bodyPr>
          <a:lstStyle/>
          <a:p>
            <a:pPr algn="ctr"/>
            <a:r>
              <a:rPr lang="es-ES" sz="2000" b="1" dirty="0">
                <a:latin typeface="Gill Sans MT" panose="020B0502020104020203" pitchFamily="34" charset="0"/>
                <a:cs typeface="Times New Roman" panose="02020603050405020304" pitchFamily="18" charset="0"/>
              </a:rPr>
              <a:t>ARBOL DE PROBLEMAS: CONSECUENCIAS</a:t>
            </a:r>
            <a:endParaRPr lang="es-CO" sz="2000" dirty="0">
              <a:latin typeface="Gill Sans MT" panose="020B0502020104020203" pitchFamily="34" charset="0"/>
              <a:cs typeface="Times New Roman" panose="02020603050405020304" pitchFamily="18" charset="0"/>
            </a:endParaRPr>
          </a:p>
        </p:txBody>
      </p:sp>
      <p:grpSp>
        <p:nvGrpSpPr>
          <p:cNvPr id="73" name="Grupo 72">
            <a:extLst>
              <a:ext uri="{FF2B5EF4-FFF2-40B4-BE49-F238E27FC236}">
                <a16:creationId xmlns:a16="http://schemas.microsoft.com/office/drawing/2014/main" id="{2B574056-0936-43FB-8CFE-E8476A4AFD8A}"/>
              </a:ext>
            </a:extLst>
          </p:cNvPr>
          <p:cNvGrpSpPr/>
          <p:nvPr/>
        </p:nvGrpSpPr>
        <p:grpSpPr>
          <a:xfrm>
            <a:off x="4182716" y="2953096"/>
            <a:ext cx="6449820" cy="2929443"/>
            <a:chOff x="0" y="0"/>
            <a:chExt cx="6450112" cy="2930021"/>
          </a:xfrm>
        </p:grpSpPr>
        <p:sp>
          <p:nvSpPr>
            <p:cNvPr id="74" name="Rectángulo 73">
              <a:extLst>
                <a:ext uri="{FF2B5EF4-FFF2-40B4-BE49-F238E27FC236}">
                  <a16:creationId xmlns:a16="http://schemas.microsoft.com/office/drawing/2014/main" id="{A6F216D1-8F76-48E7-B542-030A817C0FC5}"/>
                </a:ext>
              </a:extLst>
            </p:cNvPr>
            <p:cNvSpPr/>
            <p:nvPr/>
          </p:nvSpPr>
          <p:spPr>
            <a:xfrm>
              <a:off x="2543694" y="2310938"/>
              <a:ext cx="1105318" cy="61908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endParaRPr lang="es-CO" sz="700" dirty="0">
                <a:effectLst/>
                <a:latin typeface="Arial" panose="020B0604020202020204" pitchFamily="34" charset="0"/>
                <a:ea typeface="Arial" panose="020B0604020202020204" pitchFamily="34" charset="0"/>
              </a:endParaRPr>
            </a:p>
            <a:p>
              <a:pPr algn="ctr">
                <a:lnSpc>
                  <a:spcPct val="115000"/>
                </a:lnSpc>
                <a:spcAft>
                  <a:spcPts val="0"/>
                </a:spcAft>
              </a:pPr>
              <a:r>
                <a:rPr lang="es-CO" sz="700" dirty="0">
                  <a:effectLst/>
                  <a:latin typeface="Arial" panose="020B0604020202020204" pitchFamily="34" charset="0"/>
                  <a:ea typeface="Arial" panose="020B0604020202020204" pitchFamily="34" charset="0"/>
                </a:rPr>
                <a:t>Desconocimiento de los jóvenes acerca de las políticas contra el cambio climático</a:t>
              </a:r>
            </a:p>
            <a:p>
              <a:pPr algn="ctr">
                <a:lnSpc>
                  <a:spcPct val="115000"/>
                </a:lnSpc>
                <a:spcAft>
                  <a:spcPts val="0"/>
                </a:spcAft>
              </a:pPr>
              <a:endParaRPr lang="es-CO" sz="1100" dirty="0">
                <a:effectLst/>
                <a:latin typeface="Arial" panose="020B0604020202020204" pitchFamily="34" charset="0"/>
                <a:ea typeface="Arial" panose="020B0604020202020204" pitchFamily="34" charset="0"/>
              </a:endParaRPr>
            </a:p>
          </p:txBody>
        </p:sp>
        <p:cxnSp>
          <p:nvCxnSpPr>
            <p:cNvPr id="75" name="Conector recto 74">
              <a:extLst>
                <a:ext uri="{FF2B5EF4-FFF2-40B4-BE49-F238E27FC236}">
                  <a16:creationId xmlns:a16="http://schemas.microsoft.com/office/drawing/2014/main" id="{85868340-EE0D-4558-81CB-8F3557FA55AF}"/>
                </a:ext>
              </a:extLst>
            </p:cNvPr>
            <p:cNvCxnSpPr/>
            <p:nvPr/>
          </p:nvCxnSpPr>
          <p:spPr>
            <a:xfrm flipV="1">
              <a:off x="3099608" y="2083031"/>
              <a:ext cx="3851" cy="208087"/>
            </a:xfrm>
            <a:prstGeom prst="line">
              <a:avLst/>
            </a:prstGeom>
          </p:spPr>
          <p:style>
            <a:lnRef idx="2">
              <a:schemeClr val="dk1"/>
            </a:lnRef>
            <a:fillRef idx="0">
              <a:schemeClr val="dk1"/>
            </a:fillRef>
            <a:effectRef idx="1">
              <a:schemeClr val="dk1"/>
            </a:effectRef>
            <a:fontRef idx="minor">
              <a:schemeClr val="tx1"/>
            </a:fontRef>
          </p:style>
        </p:cxnSp>
        <p:cxnSp>
          <p:nvCxnSpPr>
            <p:cNvPr id="76" name="Conector recto 75">
              <a:extLst>
                <a:ext uri="{FF2B5EF4-FFF2-40B4-BE49-F238E27FC236}">
                  <a16:creationId xmlns:a16="http://schemas.microsoft.com/office/drawing/2014/main" id="{1FB03CF9-A2EE-4A2B-BA5A-E35FB945604B}"/>
                </a:ext>
              </a:extLst>
            </p:cNvPr>
            <p:cNvCxnSpPr/>
            <p:nvPr/>
          </p:nvCxnSpPr>
          <p:spPr>
            <a:xfrm>
              <a:off x="545176" y="2074718"/>
              <a:ext cx="5365172" cy="16279"/>
            </a:xfrm>
            <a:prstGeom prst="line">
              <a:avLst/>
            </a:prstGeom>
          </p:spPr>
          <p:style>
            <a:lnRef idx="2">
              <a:schemeClr val="dk1"/>
            </a:lnRef>
            <a:fillRef idx="0">
              <a:schemeClr val="dk1"/>
            </a:fillRef>
            <a:effectRef idx="1">
              <a:schemeClr val="dk1"/>
            </a:effectRef>
            <a:fontRef idx="minor">
              <a:schemeClr val="tx1"/>
            </a:fontRef>
          </p:style>
        </p:cxnSp>
        <p:grpSp>
          <p:nvGrpSpPr>
            <p:cNvPr id="77" name="Grupo 76">
              <a:extLst>
                <a:ext uri="{FF2B5EF4-FFF2-40B4-BE49-F238E27FC236}">
                  <a16:creationId xmlns:a16="http://schemas.microsoft.com/office/drawing/2014/main" id="{2B347716-1025-40B6-9D9E-5228D81C08A8}"/>
                </a:ext>
              </a:extLst>
            </p:cNvPr>
            <p:cNvGrpSpPr/>
            <p:nvPr/>
          </p:nvGrpSpPr>
          <p:grpSpPr>
            <a:xfrm>
              <a:off x="3798916" y="698268"/>
              <a:ext cx="1105028" cy="1384301"/>
              <a:chOff x="0" y="0"/>
              <a:chExt cx="1105318" cy="1384589"/>
            </a:xfrm>
          </p:grpSpPr>
          <p:cxnSp>
            <p:nvCxnSpPr>
              <p:cNvPr id="93" name="Conector recto 92">
                <a:extLst>
                  <a:ext uri="{FF2B5EF4-FFF2-40B4-BE49-F238E27FC236}">
                    <a16:creationId xmlns:a16="http://schemas.microsoft.com/office/drawing/2014/main" id="{1AB5CAF2-3598-4785-A3A3-177CFF086800}"/>
                  </a:ext>
                </a:extLst>
              </p:cNvPr>
              <p:cNvCxnSpPr/>
              <p:nvPr/>
            </p:nvCxnSpPr>
            <p:spPr>
              <a:xfrm flipV="1">
                <a:off x="555914" y="1176944"/>
                <a:ext cx="3810" cy="207645"/>
              </a:xfrm>
              <a:prstGeom prst="line">
                <a:avLst/>
              </a:prstGeom>
            </p:spPr>
            <p:style>
              <a:lnRef idx="2">
                <a:schemeClr val="dk1"/>
              </a:lnRef>
              <a:fillRef idx="0">
                <a:schemeClr val="dk1"/>
              </a:fillRef>
              <a:effectRef idx="1">
                <a:schemeClr val="dk1"/>
              </a:effectRef>
              <a:fontRef idx="minor">
                <a:schemeClr val="tx1"/>
              </a:fontRef>
            </p:style>
          </p:cxnSp>
          <p:sp>
            <p:nvSpPr>
              <p:cNvPr id="94" name="Rectángulo 93">
                <a:extLst>
                  <a:ext uri="{FF2B5EF4-FFF2-40B4-BE49-F238E27FC236}">
                    <a16:creationId xmlns:a16="http://schemas.microsoft.com/office/drawing/2014/main" id="{0BF7ECFB-6CD6-497B-913D-DEB1A10C25D6}"/>
                  </a:ext>
                </a:extLst>
              </p:cNvPr>
              <p:cNvSpPr/>
              <p:nvPr/>
            </p:nvSpPr>
            <p:spPr>
              <a:xfrm>
                <a:off x="0" y="714894"/>
                <a:ext cx="1105318" cy="48869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1100">
                    <a:effectLst/>
                    <a:latin typeface="Arial" panose="020B0604020202020204" pitchFamily="34" charset="0"/>
                    <a:ea typeface="Arial" panose="020B0604020202020204" pitchFamily="34" charset="0"/>
                  </a:rPr>
                  <a:t>Derretimiento del polo norte</a:t>
                </a:r>
              </a:p>
            </p:txBody>
          </p:sp>
          <p:cxnSp>
            <p:nvCxnSpPr>
              <p:cNvPr id="95" name="Conector recto 94">
                <a:extLst>
                  <a:ext uri="{FF2B5EF4-FFF2-40B4-BE49-F238E27FC236}">
                    <a16:creationId xmlns:a16="http://schemas.microsoft.com/office/drawing/2014/main" id="{B3B798A5-DE2D-4EFB-BDE4-4119ABCBE6B6}"/>
                  </a:ext>
                </a:extLst>
              </p:cNvPr>
              <p:cNvCxnSpPr/>
              <p:nvPr/>
            </p:nvCxnSpPr>
            <p:spPr>
              <a:xfrm flipV="1">
                <a:off x="555914" y="495300"/>
                <a:ext cx="3810" cy="207645"/>
              </a:xfrm>
              <a:prstGeom prst="line">
                <a:avLst/>
              </a:prstGeom>
            </p:spPr>
            <p:style>
              <a:lnRef idx="2">
                <a:schemeClr val="dk1"/>
              </a:lnRef>
              <a:fillRef idx="0">
                <a:schemeClr val="dk1"/>
              </a:fillRef>
              <a:effectRef idx="1">
                <a:schemeClr val="dk1"/>
              </a:effectRef>
              <a:fontRef idx="minor">
                <a:schemeClr val="tx1"/>
              </a:fontRef>
            </p:style>
          </p:cxnSp>
          <p:sp>
            <p:nvSpPr>
              <p:cNvPr id="96" name="Rectángulo 95">
                <a:extLst>
                  <a:ext uri="{FF2B5EF4-FFF2-40B4-BE49-F238E27FC236}">
                    <a16:creationId xmlns:a16="http://schemas.microsoft.com/office/drawing/2014/main" id="{245DE296-70F6-4F45-B391-2ADB5789AA3B}"/>
                  </a:ext>
                </a:extLst>
              </p:cNvPr>
              <p:cNvSpPr/>
              <p:nvPr/>
            </p:nvSpPr>
            <p:spPr>
              <a:xfrm>
                <a:off x="0" y="0"/>
                <a:ext cx="1105318" cy="48869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1100">
                    <a:effectLst/>
                    <a:latin typeface="Arial" panose="020B0604020202020204" pitchFamily="34" charset="0"/>
                    <a:ea typeface="Arial" panose="020B0604020202020204" pitchFamily="34" charset="0"/>
                  </a:rPr>
                  <a:t>Migración de especies</a:t>
                </a:r>
              </a:p>
            </p:txBody>
          </p:sp>
        </p:grpSp>
        <p:grpSp>
          <p:nvGrpSpPr>
            <p:cNvPr id="78" name="Grupo 77">
              <a:extLst>
                <a:ext uri="{FF2B5EF4-FFF2-40B4-BE49-F238E27FC236}">
                  <a16:creationId xmlns:a16="http://schemas.microsoft.com/office/drawing/2014/main" id="{BACCEBF5-4F28-4769-BE3F-2D0C0283F9F6}"/>
                </a:ext>
              </a:extLst>
            </p:cNvPr>
            <p:cNvGrpSpPr/>
            <p:nvPr/>
          </p:nvGrpSpPr>
          <p:grpSpPr>
            <a:xfrm>
              <a:off x="5345084" y="698268"/>
              <a:ext cx="1105028" cy="1384301"/>
              <a:chOff x="0" y="0"/>
              <a:chExt cx="1105318" cy="1384589"/>
            </a:xfrm>
          </p:grpSpPr>
          <p:cxnSp>
            <p:nvCxnSpPr>
              <p:cNvPr id="89" name="Conector recto 88">
                <a:extLst>
                  <a:ext uri="{FF2B5EF4-FFF2-40B4-BE49-F238E27FC236}">
                    <a16:creationId xmlns:a16="http://schemas.microsoft.com/office/drawing/2014/main" id="{5041AEC6-8240-41C0-9823-C11E1B6F5404}"/>
                  </a:ext>
                </a:extLst>
              </p:cNvPr>
              <p:cNvCxnSpPr/>
              <p:nvPr/>
            </p:nvCxnSpPr>
            <p:spPr>
              <a:xfrm flipV="1">
                <a:off x="555914" y="1176944"/>
                <a:ext cx="3810" cy="207645"/>
              </a:xfrm>
              <a:prstGeom prst="line">
                <a:avLst/>
              </a:prstGeom>
            </p:spPr>
            <p:style>
              <a:lnRef idx="2">
                <a:schemeClr val="dk1"/>
              </a:lnRef>
              <a:fillRef idx="0">
                <a:schemeClr val="dk1"/>
              </a:fillRef>
              <a:effectRef idx="1">
                <a:schemeClr val="dk1"/>
              </a:effectRef>
              <a:fontRef idx="minor">
                <a:schemeClr val="tx1"/>
              </a:fontRef>
            </p:style>
          </p:cxnSp>
          <p:sp>
            <p:nvSpPr>
              <p:cNvPr id="90" name="Rectángulo 89">
                <a:extLst>
                  <a:ext uri="{FF2B5EF4-FFF2-40B4-BE49-F238E27FC236}">
                    <a16:creationId xmlns:a16="http://schemas.microsoft.com/office/drawing/2014/main" id="{3363B8A3-5591-4BF6-82C4-E1C9C398F511}"/>
                  </a:ext>
                </a:extLst>
              </p:cNvPr>
              <p:cNvSpPr/>
              <p:nvPr/>
            </p:nvSpPr>
            <p:spPr>
              <a:xfrm>
                <a:off x="0" y="714894"/>
                <a:ext cx="1105318" cy="48869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1100">
                    <a:effectLst/>
                    <a:latin typeface="Arial" panose="020B0604020202020204" pitchFamily="34" charset="0"/>
                    <a:ea typeface="Arial" panose="020B0604020202020204" pitchFamily="34" charset="0"/>
                  </a:rPr>
                  <a:t>Aumento del nivel del mar</a:t>
                </a:r>
              </a:p>
            </p:txBody>
          </p:sp>
          <p:cxnSp>
            <p:nvCxnSpPr>
              <p:cNvPr id="91" name="Conector recto 90">
                <a:extLst>
                  <a:ext uri="{FF2B5EF4-FFF2-40B4-BE49-F238E27FC236}">
                    <a16:creationId xmlns:a16="http://schemas.microsoft.com/office/drawing/2014/main" id="{80BB6D3E-05C9-41D1-8E73-0DA7EB39A8DD}"/>
                  </a:ext>
                </a:extLst>
              </p:cNvPr>
              <p:cNvCxnSpPr/>
              <p:nvPr/>
            </p:nvCxnSpPr>
            <p:spPr>
              <a:xfrm flipV="1">
                <a:off x="555914" y="495300"/>
                <a:ext cx="3810" cy="207645"/>
              </a:xfrm>
              <a:prstGeom prst="line">
                <a:avLst/>
              </a:prstGeom>
            </p:spPr>
            <p:style>
              <a:lnRef idx="2">
                <a:schemeClr val="dk1"/>
              </a:lnRef>
              <a:fillRef idx="0">
                <a:schemeClr val="dk1"/>
              </a:fillRef>
              <a:effectRef idx="1">
                <a:schemeClr val="dk1"/>
              </a:effectRef>
              <a:fontRef idx="minor">
                <a:schemeClr val="tx1"/>
              </a:fontRef>
            </p:style>
          </p:cxnSp>
          <p:sp>
            <p:nvSpPr>
              <p:cNvPr id="92" name="Rectángulo 91">
                <a:extLst>
                  <a:ext uri="{FF2B5EF4-FFF2-40B4-BE49-F238E27FC236}">
                    <a16:creationId xmlns:a16="http://schemas.microsoft.com/office/drawing/2014/main" id="{0A81EB8F-7192-4221-B79F-03B7FDBADC22}"/>
                  </a:ext>
                </a:extLst>
              </p:cNvPr>
              <p:cNvSpPr/>
              <p:nvPr/>
            </p:nvSpPr>
            <p:spPr>
              <a:xfrm>
                <a:off x="0" y="0"/>
                <a:ext cx="1105318" cy="48869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1100">
                    <a:effectLst/>
                    <a:latin typeface="Arial" panose="020B0604020202020204" pitchFamily="34" charset="0"/>
                    <a:ea typeface="Arial" panose="020B0604020202020204" pitchFamily="34" charset="0"/>
                  </a:rPr>
                  <a:t>Inundaciones</a:t>
                </a:r>
              </a:p>
            </p:txBody>
          </p:sp>
        </p:grpSp>
        <p:grpSp>
          <p:nvGrpSpPr>
            <p:cNvPr id="79" name="Grupo 78">
              <a:extLst>
                <a:ext uri="{FF2B5EF4-FFF2-40B4-BE49-F238E27FC236}">
                  <a16:creationId xmlns:a16="http://schemas.microsoft.com/office/drawing/2014/main" id="{8E10C920-EDDA-47F5-AE48-940EFE9D2202}"/>
                </a:ext>
              </a:extLst>
            </p:cNvPr>
            <p:cNvGrpSpPr/>
            <p:nvPr/>
          </p:nvGrpSpPr>
          <p:grpSpPr>
            <a:xfrm>
              <a:off x="0" y="1404850"/>
              <a:ext cx="1105028" cy="669289"/>
              <a:chOff x="0" y="714894"/>
              <a:chExt cx="1105318" cy="669695"/>
            </a:xfrm>
          </p:grpSpPr>
          <p:cxnSp>
            <p:nvCxnSpPr>
              <p:cNvPr id="87" name="Conector recto 86">
                <a:extLst>
                  <a:ext uri="{FF2B5EF4-FFF2-40B4-BE49-F238E27FC236}">
                    <a16:creationId xmlns:a16="http://schemas.microsoft.com/office/drawing/2014/main" id="{9CA1E263-FB7F-49A1-81C9-66853BBA69AD}"/>
                  </a:ext>
                </a:extLst>
              </p:cNvPr>
              <p:cNvCxnSpPr/>
              <p:nvPr/>
            </p:nvCxnSpPr>
            <p:spPr>
              <a:xfrm flipV="1">
                <a:off x="555914" y="1176944"/>
                <a:ext cx="3810" cy="207645"/>
              </a:xfrm>
              <a:prstGeom prst="line">
                <a:avLst/>
              </a:prstGeom>
            </p:spPr>
            <p:style>
              <a:lnRef idx="2">
                <a:schemeClr val="dk1"/>
              </a:lnRef>
              <a:fillRef idx="0">
                <a:schemeClr val="dk1"/>
              </a:fillRef>
              <a:effectRef idx="1">
                <a:schemeClr val="dk1"/>
              </a:effectRef>
              <a:fontRef idx="minor">
                <a:schemeClr val="tx1"/>
              </a:fontRef>
            </p:style>
          </p:cxnSp>
          <p:sp>
            <p:nvSpPr>
              <p:cNvPr id="88" name="Rectángulo 87">
                <a:extLst>
                  <a:ext uri="{FF2B5EF4-FFF2-40B4-BE49-F238E27FC236}">
                    <a16:creationId xmlns:a16="http://schemas.microsoft.com/office/drawing/2014/main" id="{0679444C-0E8A-464B-82AF-1FBE77A9C764}"/>
                  </a:ext>
                </a:extLst>
              </p:cNvPr>
              <p:cNvSpPr/>
              <p:nvPr/>
            </p:nvSpPr>
            <p:spPr>
              <a:xfrm>
                <a:off x="0" y="714894"/>
                <a:ext cx="1105318" cy="48869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700">
                    <a:effectLst/>
                    <a:latin typeface="Arial" panose="020B0604020202020204" pitchFamily="34" charset="0"/>
                    <a:ea typeface="Arial" panose="020B0604020202020204" pitchFamily="34" charset="0"/>
                  </a:rPr>
                  <a:t>Desastres naturales más frecuentes y destructivos</a:t>
                </a:r>
                <a:endParaRPr lang="es-CO" sz="1100">
                  <a:effectLst/>
                  <a:latin typeface="Arial" panose="020B0604020202020204" pitchFamily="34" charset="0"/>
                  <a:ea typeface="Arial" panose="020B0604020202020204" pitchFamily="34" charset="0"/>
                </a:endParaRPr>
              </a:p>
            </p:txBody>
          </p:sp>
        </p:grpSp>
        <p:cxnSp>
          <p:nvCxnSpPr>
            <p:cNvPr id="80" name="Conector recto 79">
              <a:extLst>
                <a:ext uri="{FF2B5EF4-FFF2-40B4-BE49-F238E27FC236}">
                  <a16:creationId xmlns:a16="http://schemas.microsoft.com/office/drawing/2014/main" id="{A36D1BF5-3173-4737-BB58-740DBEA8A30C}"/>
                </a:ext>
              </a:extLst>
            </p:cNvPr>
            <p:cNvCxnSpPr/>
            <p:nvPr/>
          </p:nvCxnSpPr>
          <p:spPr>
            <a:xfrm flipV="1">
              <a:off x="5909310" y="478674"/>
              <a:ext cx="3175" cy="207010"/>
            </a:xfrm>
            <a:prstGeom prst="line">
              <a:avLst/>
            </a:prstGeom>
          </p:spPr>
          <p:style>
            <a:lnRef idx="2">
              <a:schemeClr val="dk1"/>
            </a:lnRef>
            <a:fillRef idx="0">
              <a:schemeClr val="dk1"/>
            </a:fillRef>
            <a:effectRef idx="1">
              <a:schemeClr val="dk1"/>
            </a:effectRef>
            <a:fontRef idx="minor">
              <a:schemeClr val="tx1"/>
            </a:fontRef>
          </p:style>
        </p:cxnSp>
        <p:sp>
          <p:nvSpPr>
            <p:cNvPr id="81" name="Rectángulo 80">
              <a:extLst>
                <a:ext uri="{FF2B5EF4-FFF2-40B4-BE49-F238E27FC236}">
                  <a16:creationId xmlns:a16="http://schemas.microsoft.com/office/drawing/2014/main" id="{89944224-C38B-442D-B0F0-74EFEEBB335F}"/>
                </a:ext>
              </a:extLst>
            </p:cNvPr>
            <p:cNvSpPr/>
            <p:nvPr/>
          </p:nvSpPr>
          <p:spPr>
            <a:xfrm>
              <a:off x="5345084" y="0"/>
              <a:ext cx="1104900" cy="48831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800" dirty="0">
                  <a:effectLst/>
                  <a:latin typeface="Arial" panose="020B0604020202020204" pitchFamily="34" charset="0"/>
                  <a:ea typeface="Arial" panose="020B0604020202020204" pitchFamily="34" charset="0"/>
                </a:rPr>
                <a:t>Desaparición de islas y zonas costeras</a:t>
              </a:r>
              <a:endParaRPr lang="es-CO" sz="1100" dirty="0">
                <a:effectLst/>
                <a:latin typeface="Arial" panose="020B0604020202020204" pitchFamily="34" charset="0"/>
                <a:ea typeface="Arial" panose="020B0604020202020204" pitchFamily="34" charset="0"/>
              </a:endParaRPr>
            </a:p>
          </p:txBody>
        </p:sp>
        <p:grpSp>
          <p:nvGrpSpPr>
            <p:cNvPr id="82" name="Grupo 81">
              <a:extLst>
                <a:ext uri="{FF2B5EF4-FFF2-40B4-BE49-F238E27FC236}">
                  <a16:creationId xmlns:a16="http://schemas.microsoft.com/office/drawing/2014/main" id="{7CF000AE-064D-45D3-9FE9-19D4B6C31FFA}"/>
                </a:ext>
              </a:extLst>
            </p:cNvPr>
            <p:cNvGrpSpPr/>
            <p:nvPr/>
          </p:nvGrpSpPr>
          <p:grpSpPr>
            <a:xfrm>
              <a:off x="1463040" y="681642"/>
              <a:ext cx="1105028" cy="1384301"/>
              <a:chOff x="0" y="0"/>
              <a:chExt cx="1105318" cy="1384589"/>
            </a:xfrm>
          </p:grpSpPr>
          <p:cxnSp>
            <p:nvCxnSpPr>
              <p:cNvPr id="83" name="Conector recto 82">
                <a:extLst>
                  <a:ext uri="{FF2B5EF4-FFF2-40B4-BE49-F238E27FC236}">
                    <a16:creationId xmlns:a16="http://schemas.microsoft.com/office/drawing/2014/main" id="{1CC32FFD-8B4A-4A0E-811A-50B1ED419431}"/>
                  </a:ext>
                </a:extLst>
              </p:cNvPr>
              <p:cNvCxnSpPr/>
              <p:nvPr/>
            </p:nvCxnSpPr>
            <p:spPr>
              <a:xfrm flipV="1">
                <a:off x="555914" y="1176944"/>
                <a:ext cx="3810" cy="207645"/>
              </a:xfrm>
              <a:prstGeom prst="line">
                <a:avLst/>
              </a:prstGeom>
            </p:spPr>
            <p:style>
              <a:lnRef idx="2">
                <a:schemeClr val="dk1"/>
              </a:lnRef>
              <a:fillRef idx="0">
                <a:schemeClr val="dk1"/>
              </a:fillRef>
              <a:effectRef idx="1">
                <a:schemeClr val="dk1"/>
              </a:effectRef>
              <a:fontRef idx="minor">
                <a:schemeClr val="tx1"/>
              </a:fontRef>
            </p:style>
          </p:cxnSp>
          <p:sp>
            <p:nvSpPr>
              <p:cNvPr id="84" name="Rectángulo 83">
                <a:extLst>
                  <a:ext uri="{FF2B5EF4-FFF2-40B4-BE49-F238E27FC236}">
                    <a16:creationId xmlns:a16="http://schemas.microsoft.com/office/drawing/2014/main" id="{DE49E5DF-E563-473C-AD3D-62D1E40A9685}"/>
                  </a:ext>
                </a:extLst>
              </p:cNvPr>
              <p:cNvSpPr/>
              <p:nvPr/>
            </p:nvSpPr>
            <p:spPr>
              <a:xfrm>
                <a:off x="0" y="714894"/>
                <a:ext cx="1105318" cy="48869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1000">
                    <a:effectLst/>
                    <a:latin typeface="Arial" panose="020B0604020202020204" pitchFamily="34" charset="0"/>
                    <a:ea typeface="Arial" panose="020B0604020202020204" pitchFamily="34" charset="0"/>
                  </a:rPr>
                  <a:t>Acidificación de los océanos</a:t>
                </a:r>
                <a:endParaRPr lang="es-CO" sz="1100">
                  <a:effectLst/>
                  <a:latin typeface="Arial" panose="020B0604020202020204" pitchFamily="34" charset="0"/>
                  <a:ea typeface="Arial" panose="020B0604020202020204" pitchFamily="34" charset="0"/>
                </a:endParaRPr>
              </a:p>
            </p:txBody>
          </p:sp>
          <p:cxnSp>
            <p:nvCxnSpPr>
              <p:cNvPr id="85" name="Conector recto 84">
                <a:extLst>
                  <a:ext uri="{FF2B5EF4-FFF2-40B4-BE49-F238E27FC236}">
                    <a16:creationId xmlns:a16="http://schemas.microsoft.com/office/drawing/2014/main" id="{01895474-6871-4575-8FDD-CC25AF496160}"/>
                  </a:ext>
                </a:extLst>
              </p:cNvPr>
              <p:cNvCxnSpPr/>
              <p:nvPr/>
            </p:nvCxnSpPr>
            <p:spPr>
              <a:xfrm flipV="1">
                <a:off x="555914" y="495300"/>
                <a:ext cx="3810" cy="207645"/>
              </a:xfrm>
              <a:prstGeom prst="line">
                <a:avLst/>
              </a:prstGeom>
            </p:spPr>
            <p:style>
              <a:lnRef idx="2">
                <a:schemeClr val="dk1"/>
              </a:lnRef>
              <a:fillRef idx="0">
                <a:schemeClr val="dk1"/>
              </a:fillRef>
              <a:effectRef idx="1">
                <a:schemeClr val="dk1"/>
              </a:effectRef>
              <a:fontRef idx="minor">
                <a:schemeClr val="tx1"/>
              </a:fontRef>
            </p:style>
          </p:cxnSp>
          <p:sp>
            <p:nvSpPr>
              <p:cNvPr id="86" name="Rectángulo 85">
                <a:extLst>
                  <a:ext uri="{FF2B5EF4-FFF2-40B4-BE49-F238E27FC236}">
                    <a16:creationId xmlns:a16="http://schemas.microsoft.com/office/drawing/2014/main" id="{E1B167E6-14B7-4302-8528-38EA62D7B2B6}"/>
                  </a:ext>
                </a:extLst>
              </p:cNvPr>
              <p:cNvSpPr/>
              <p:nvPr/>
            </p:nvSpPr>
            <p:spPr>
              <a:xfrm>
                <a:off x="0" y="0"/>
                <a:ext cx="1105318" cy="48869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s-CO" sz="800">
                    <a:effectLst/>
                    <a:latin typeface="Arial" panose="020B0604020202020204" pitchFamily="34" charset="0"/>
                    <a:ea typeface="Arial" panose="020B0604020202020204" pitchFamily="34" charset="0"/>
                  </a:rPr>
                  <a:t>Incremento de bacterias anaeróbicas</a:t>
                </a:r>
                <a:endParaRPr lang="es-CO" sz="1100">
                  <a:effectLst/>
                  <a:latin typeface="Arial" panose="020B0604020202020204" pitchFamily="34" charset="0"/>
                  <a:ea typeface="Arial" panose="020B0604020202020204" pitchFamily="34" charset="0"/>
                </a:endParaRPr>
              </a:p>
            </p:txBody>
          </p:sp>
        </p:grpSp>
      </p:grpSp>
    </p:spTree>
    <p:extLst>
      <p:ext uri="{BB962C8B-B14F-4D97-AF65-F5344CB8AC3E}">
        <p14:creationId xmlns:p14="http://schemas.microsoft.com/office/powerpoint/2010/main" val="347447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047062" y="1193083"/>
            <a:ext cx="339255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JUSTIFICACIÓN</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CuadroTexto 7">
            <a:extLst>
              <a:ext uri="{FF2B5EF4-FFF2-40B4-BE49-F238E27FC236}">
                <a16:creationId xmlns:a16="http://schemas.microsoft.com/office/drawing/2014/main" id="{FB50F1D9-AABE-410D-9572-21504E5D6DA2}"/>
              </a:ext>
            </a:extLst>
          </p:cNvPr>
          <p:cNvSpPr txBox="1"/>
          <p:nvPr/>
        </p:nvSpPr>
        <p:spPr>
          <a:xfrm>
            <a:off x="1047062" y="2424737"/>
            <a:ext cx="4545355" cy="2862322"/>
          </a:xfrm>
          <a:prstGeom prst="rect">
            <a:avLst/>
          </a:prstGeom>
          <a:noFill/>
        </p:spPr>
        <p:txBody>
          <a:bodyPr wrap="square" rtlCol="0">
            <a:spAutoFit/>
          </a:bodyPr>
          <a:lstStyle/>
          <a:p>
            <a:pPr algn="just"/>
            <a:r>
              <a:rPr lang="es-MX" dirty="0">
                <a:latin typeface="Gill Sans MT" panose="020B0502020104020203" pitchFamily="34" charset="0"/>
              </a:rPr>
              <a:t>La necesidad de concientizar a los jóvenes acerca de políticas que logren disminuir el impacto del cambio climático en el medio ambiente, y que los resultados de tales decisiones se vean reflejados de manera pronta para analizar y comprobar su efectividad, requiere de la utilización de una herramienta cuantitativa que sea capaz de explicar los procesos que llevan al calentamiento global de nuestro planeta.</a:t>
            </a:r>
            <a:endParaRPr lang="es-CO" dirty="0">
              <a:latin typeface="Gill Sans MT" panose="020B0502020104020203" pitchFamily="34" charset="0"/>
            </a:endParaRPr>
          </a:p>
        </p:txBody>
      </p:sp>
      <p:sp>
        <p:nvSpPr>
          <p:cNvPr id="10" name="CuadroTexto 9">
            <a:extLst>
              <a:ext uri="{FF2B5EF4-FFF2-40B4-BE49-F238E27FC236}">
                <a16:creationId xmlns:a16="http://schemas.microsoft.com/office/drawing/2014/main" id="{FCE4F692-26DD-4A9D-B92B-64AD09505449}"/>
              </a:ext>
            </a:extLst>
          </p:cNvPr>
          <p:cNvSpPr txBox="1"/>
          <p:nvPr/>
        </p:nvSpPr>
        <p:spPr>
          <a:xfrm>
            <a:off x="6993904" y="3425794"/>
            <a:ext cx="3637582" cy="646331"/>
          </a:xfrm>
          <a:prstGeom prst="rect">
            <a:avLst/>
          </a:prstGeom>
          <a:noFill/>
        </p:spPr>
        <p:txBody>
          <a:bodyPr wrap="square" rtlCol="0">
            <a:spAutoFit/>
          </a:bodyPr>
          <a:lstStyle/>
          <a:p>
            <a:pPr marL="285750" indent="-285750" algn="just">
              <a:buFont typeface="Arial" panose="020B0604020202020204" pitchFamily="34" charset="0"/>
              <a:buChar char="•"/>
            </a:pPr>
            <a:r>
              <a:rPr lang="es-CO" dirty="0">
                <a:latin typeface="Gill Sans MT" panose="020B0502020104020203" pitchFamily="34" charset="0"/>
              </a:rPr>
              <a:t>DINAMICA DE SISTEMAS</a:t>
            </a:r>
          </a:p>
          <a:p>
            <a:pPr marL="285750" indent="-285750" algn="just">
              <a:buFont typeface="Arial" panose="020B0604020202020204" pitchFamily="34" charset="0"/>
              <a:buChar char="•"/>
            </a:pPr>
            <a:r>
              <a:rPr lang="es-CO" dirty="0">
                <a:latin typeface="Gill Sans MT" panose="020B0502020104020203" pitchFamily="34" charset="0"/>
              </a:rPr>
              <a:t>DIAGRAMAS DE FORRESTER</a:t>
            </a:r>
          </a:p>
        </p:txBody>
      </p:sp>
    </p:spTree>
    <p:extLst>
      <p:ext uri="{BB962C8B-B14F-4D97-AF65-F5344CB8AC3E}">
        <p14:creationId xmlns:p14="http://schemas.microsoft.com/office/powerpoint/2010/main" val="406900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0FD61E-E546-4576-B6DF-185BAD379172}"/>
              </a:ext>
            </a:extLst>
          </p:cNvPr>
          <p:cNvSpPr/>
          <p:nvPr/>
        </p:nvSpPr>
        <p:spPr>
          <a:xfrm>
            <a:off x="1047062" y="1193083"/>
            <a:ext cx="3392556" cy="523220"/>
          </a:xfrm>
          <a:prstGeom prst="rect">
            <a:avLst/>
          </a:prstGeom>
        </p:spPr>
        <p:txBody>
          <a:bodyPr wrap="square">
            <a:spAutoFit/>
          </a:bodyPr>
          <a:lstStyle/>
          <a:p>
            <a:pPr algn="ctr"/>
            <a:r>
              <a:rPr lang="es-ES" sz="2800" b="1" dirty="0">
                <a:latin typeface="Gill Sans MT" panose="020B0502020104020203" pitchFamily="34" charset="0"/>
                <a:cs typeface="Times New Roman" panose="02020603050405020304" pitchFamily="18" charset="0"/>
              </a:rPr>
              <a:t>JUSTIFICACIÓN</a:t>
            </a:r>
            <a:endParaRPr lang="es-CO" sz="2800" dirty="0">
              <a:latin typeface="Gill Sans MT" panose="020B0502020104020203" pitchFamily="34" charset="0"/>
              <a:cs typeface="Times New Roman" panose="02020603050405020304" pitchFamily="18" charset="0"/>
            </a:endParaRPr>
          </a:p>
        </p:txBody>
      </p:sp>
      <p:pic>
        <p:nvPicPr>
          <p:cNvPr id="5" name="Imagen 4" descr="Imagen que contiene texto, dibujo&#10;&#10;Descripción generada automáticamente">
            <a:extLst>
              <a:ext uri="{FF2B5EF4-FFF2-40B4-BE49-F238E27FC236}">
                <a16:creationId xmlns:a16="http://schemas.microsoft.com/office/drawing/2014/main" id="{9EDC1239-94C7-49E0-AA6A-18F0BDCF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 y="22629"/>
            <a:ext cx="1566411" cy="909253"/>
          </a:xfrm>
          <a:prstGeom prst="rect">
            <a:avLst/>
          </a:prstGeom>
        </p:spPr>
      </p:pic>
      <p:sp>
        <p:nvSpPr>
          <p:cNvPr id="6" name="CuadroTexto 5">
            <a:extLst>
              <a:ext uri="{FF2B5EF4-FFF2-40B4-BE49-F238E27FC236}">
                <a16:creationId xmlns:a16="http://schemas.microsoft.com/office/drawing/2014/main" id="{4CAA8C83-2672-434D-B375-32168D3DF768}"/>
              </a:ext>
            </a:extLst>
          </p:cNvPr>
          <p:cNvSpPr txBox="1"/>
          <p:nvPr/>
        </p:nvSpPr>
        <p:spPr>
          <a:xfrm>
            <a:off x="2001078" y="398544"/>
            <a:ext cx="12695584" cy="307777"/>
          </a:xfrm>
          <a:prstGeom prst="rect">
            <a:avLst/>
          </a:prstGeom>
          <a:noFill/>
        </p:spPr>
        <p:txBody>
          <a:bodyPr wrap="square" rtlCol="0">
            <a:spAutoFit/>
          </a:bodyPr>
          <a:lstStyle/>
          <a:p>
            <a:r>
              <a:rPr lang="es-CO" sz="1400" b="1" dirty="0">
                <a:latin typeface="Gill Sans MT" panose="020B0502020104020203" pitchFamily="34" charset="0"/>
              </a:rPr>
              <a:t>FACULTAD DE INGENIERÍA DE SISTEMAS – PROYECTO DE GRADO I</a:t>
            </a:r>
          </a:p>
        </p:txBody>
      </p:sp>
      <p:sp>
        <p:nvSpPr>
          <p:cNvPr id="7" name="Rectángulo 6">
            <a:extLst>
              <a:ext uri="{FF2B5EF4-FFF2-40B4-BE49-F238E27FC236}">
                <a16:creationId xmlns:a16="http://schemas.microsoft.com/office/drawing/2014/main" id="{0284A31B-A684-4489-B8DF-1E6A072CFD9F}"/>
              </a:ext>
            </a:extLst>
          </p:cNvPr>
          <p:cNvSpPr/>
          <p:nvPr/>
        </p:nvSpPr>
        <p:spPr>
          <a:xfrm>
            <a:off x="2001078" y="759614"/>
            <a:ext cx="101776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CuadroTexto 7">
            <a:extLst>
              <a:ext uri="{FF2B5EF4-FFF2-40B4-BE49-F238E27FC236}">
                <a16:creationId xmlns:a16="http://schemas.microsoft.com/office/drawing/2014/main" id="{FB50F1D9-AABE-410D-9572-21504E5D6DA2}"/>
              </a:ext>
            </a:extLst>
          </p:cNvPr>
          <p:cNvSpPr txBox="1"/>
          <p:nvPr/>
        </p:nvSpPr>
        <p:spPr>
          <a:xfrm>
            <a:off x="1047062" y="2408853"/>
            <a:ext cx="4545355" cy="2585323"/>
          </a:xfrm>
          <a:prstGeom prst="rect">
            <a:avLst/>
          </a:prstGeom>
          <a:noFill/>
        </p:spPr>
        <p:txBody>
          <a:bodyPr wrap="square" rtlCol="0">
            <a:spAutoFit/>
          </a:bodyPr>
          <a:lstStyle/>
          <a:p>
            <a:pPr algn="just"/>
            <a:r>
              <a:rPr lang="es-CO" dirty="0">
                <a:latin typeface="Gill Sans MT" panose="020B0502020104020203" pitchFamily="34" charset="0"/>
              </a:rPr>
              <a:t>Lo anteriormente mencionado, hace que, además de la dinámica de sistemas, sea pertinente implementar una segunda herramienta que logre juntar algunos de los modelos relacionados con el estudio y simulación de la contaminación y el cambio climático, para luego otorgar una solución al desconocimiento de la población respecto al tema.</a:t>
            </a:r>
          </a:p>
        </p:txBody>
      </p:sp>
      <p:sp>
        <p:nvSpPr>
          <p:cNvPr id="10" name="CuadroTexto 9">
            <a:extLst>
              <a:ext uri="{FF2B5EF4-FFF2-40B4-BE49-F238E27FC236}">
                <a16:creationId xmlns:a16="http://schemas.microsoft.com/office/drawing/2014/main" id="{FCE4F692-26DD-4A9D-B92B-64AD09505449}"/>
              </a:ext>
            </a:extLst>
          </p:cNvPr>
          <p:cNvSpPr txBox="1"/>
          <p:nvPr/>
        </p:nvSpPr>
        <p:spPr>
          <a:xfrm>
            <a:off x="6993904" y="3425794"/>
            <a:ext cx="3637582" cy="923330"/>
          </a:xfrm>
          <a:prstGeom prst="rect">
            <a:avLst/>
          </a:prstGeom>
          <a:noFill/>
        </p:spPr>
        <p:txBody>
          <a:bodyPr wrap="square" rtlCol="0">
            <a:spAutoFit/>
          </a:bodyPr>
          <a:lstStyle/>
          <a:p>
            <a:pPr marL="285750" indent="-285750" algn="just">
              <a:buFont typeface="Arial" panose="020B0604020202020204" pitchFamily="34" charset="0"/>
              <a:buChar char="•"/>
            </a:pPr>
            <a:r>
              <a:rPr lang="es-CO" dirty="0">
                <a:latin typeface="Gill Sans MT" panose="020B0502020104020203" pitchFamily="34" charset="0"/>
              </a:rPr>
              <a:t>VIDEOJUEGOS SERIOS</a:t>
            </a:r>
          </a:p>
          <a:p>
            <a:pPr marL="285750" indent="-285750" algn="just">
              <a:buFont typeface="Arial" panose="020B0604020202020204" pitchFamily="34" charset="0"/>
              <a:buChar char="•"/>
            </a:pPr>
            <a:r>
              <a:rPr lang="es-CO" dirty="0">
                <a:latin typeface="Gill Sans MT" panose="020B0502020104020203" pitchFamily="34" charset="0"/>
              </a:rPr>
              <a:t>ENTORNOS DE SIMULACIÓN VIRTUAL</a:t>
            </a:r>
          </a:p>
        </p:txBody>
      </p:sp>
    </p:spTree>
    <p:extLst>
      <p:ext uri="{BB962C8B-B14F-4D97-AF65-F5344CB8AC3E}">
        <p14:creationId xmlns:p14="http://schemas.microsoft.com/office/powerpoint/2010/main" val="4044192860"/>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TM02900769[[fn=Retrospección]]</Template>
  <TotalTime>502</TotalTime>
  <Words>2729</Words>
  <Application>Microsoft Office PowerPoint</Application>
  <PresentationFormat>Panorámica</PresentationFormat>
  <Paragraphs>184</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Calibri</vt:lpstr>
      <vt:lpstr>Calibri Light</vt:lpstr>
      <vt:lpstr>Gill Sans MT</vt:lpstr>
      <vt:lpstr>Retrospección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Andrés Casadiegos</dc:creator>
  <cp:lastModifiedBy>Andrés Casadiegos</cp:lastModifiedBy>
  <cp:revision>39</cp:revision>
  <dcterms:created xsi:type="dcterms:W3CDTF">2019-09-17T05:15:23Z</dcterms:created>
  <dcterms:modified xsi:type="dcterms:W3CDTF">2019-11-20T18:56:16Z</dcterms:modified>
</cp:coreProperties>
</file>