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normal map from final set here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2914648" x="0"/>
            <a:ext cy="2228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291464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4225081" x="0"/>
            <a:ext cy="9183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422508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eople.ucsc.edu/~almao/" Type="http://schemas.openxmlformats.org/officeDocument/2006/relationships/hyperlink" TargetMode="External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gif" Type="http://schemas.openxmlformats.org/officeDocument/2006/relationships/image" Id="rId4"/><Relationship Target="../media/image00.gif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17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4"/><Relationship Target="../media/image05.jpg" Type="http://schemas.openxmlformats.org/officeDocument/2006/relationships/image" Id="rId3"/><Relationship Target="../media/image12.png" Type="http://schemas.openxmlformats.org/officeDocument/2006/relationships/image" Id="rId6"/><Relationship Target="../media/image02.png" Type="http://schemas.openxmlformats.org/officeDocument/2006/relationships/image" Id="rId5"/><Relationship Target="../media/image16.jpg" Type="http://schemas.openxmlformats.org/officeDocument/2006/relationships/image" Id="rId8"/><Relationship Target="../media/image11.png" Type="http://schemas.openxmlformats.org/officeDocument/2006/relationships/image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gif" Type="http://schemas.openxmlformats.org/officeDocument/2006/relationships/image" Id="rId4"/><Relationship Target="../media/image04.gif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57341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Group D: RTI Settings Experiment Georgia O’Keeffe Museum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157097" x="685800"/>
            <a:ext cy="13898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FFF2CC"/>
                </a:solidFill>
              </a:rPr>
              <a:t>Members: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FFF2CC"/>
                </a:solidFill>
              </a:rPr>
              <a:t>Anthony Casaretto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FFF2CC"/>
                </a:solidFill>
              </a:rPr>
              <a:t>Aaron Jauregui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FFF2CC"/>
                </a:solidFill>
              </a:rPr>
              <a:t>April Mao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FFF2CC"/>
                </a:solidFill>
              </a:rPr>
              <a:t>Kevin Neal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5" x="457200"/>
            <a:ext cy="619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High Resolution Results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25175" x="1460475"/>
            <a:ext cy="4237374" cx="6254776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5" x="457200"/>
            <a:ext cy="656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High Resolution Results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87175" x="1796700"/>
            <a:ext cy="4080599" cx="5550598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 Test (Rotate Image)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13725" x="1357275"/>
            <a:ext cy="3969024" cx="642945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y="1985075" x="378300"/>
            <a:ext cy="2482800" cx="8387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42900" marL="4572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800" lang="en"/>
              <a:t>Higher ISO = Higher error = More noise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800" lang="en"/>
              <a:t>More significant at higher resolution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800" lang="en"/>
              <a:t>Lower resolution = minimal difference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buChar char="❖"/>
            </a:pPr>
            <a:r>
              <a:rPr sz="1800" lang="en"/>
              <a:t>Higher resolution = relevant difference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 the future user...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tests to run: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distance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Dome distance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Rerun ISO experiment: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Larger domes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Larger/different test objects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u="sng" sz="18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Matlab Code</a:t>
            </a:r>
            <a:r>
              <a:rPr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Needs to be optimized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/>
        </p:nvSpPr>
        <p:spPr>
          <a:xfrm>
            <a:off y="2030550" x="2417250"/>
            <a:ext cy="1082399" cx="4309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en"/>
              <a:t> Questions?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Acknowledgements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 indent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rtl="0" lvl="0" indent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 to Jing Liu for providing scripts to create the RTI files.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 to Bipeng Zhang for help debugging with MatLab.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 to Cultural Heritage Imaging for the RTI viewer software.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 to Breeze Systems for the open source tool DSLR remote pro.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 to James Davis for being helpful in guiding us during the process of this project.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Tasks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Familiarized ourselves with use of the dome</a:t>
            </a:r>
          </a:p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Took some sample data using different ISO settings; created 2 RTI files for 5 different ISOs. Made note that as we increased ISO, the images not only got brighter, but the normal maps became more grainy.</a:t>
            </a:r>
          </a:p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Got a better test object: small, square, oil painting that should fit inside the dome much better.</a:t>
            </a:r>
          </a:p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Got a decent workflow going using the USB cable; data collection still relatively slow, but good enough for this experiment.</a:t>
            </a:r>
          </a:p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Obtained ISO data set for analysis: tested 8 ISOs, 100, 200, 400, 800, 1600, 3200, 6400, and 12800. Make 5 RTI-viewer files for each ISO.</a:t>
            </a:r>
          </a:p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Worked with FreeMat: Wrote program that compares the normal values for each pixel of the normal maps.</a:t>
            </a:r>
          </a:p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Analyzed and improved the MatLab code to provide more useful plots. Got consistency test working properly.</a:t>
            </a:r>
          </a:p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Obtained a new data set using a longer shutter speed to make for more balance of dark to light ratio in images. Made sure setup would allow us to easily crop the final normal map files.</a:t>
            </a:r>
          </a:p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Started working with MatLab to analyze the data.</a:t>
            </a:r>
          </a:p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Cropped the images from final ISO data set.</a:t>
            </a:r>
          </a:p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Obtained our 2 plots</a:t>
            </a:r>
          </a:p>
          <a:p>
            <a:pPr rtl="0" lvl="0" indent="-2286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indent="-2286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2286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/>
        </p:nvSpPr>
        <p:spPr>
          <a:xfrm>
            <a:off y="129075" x="844000"/>
            <a:ext cy="1221299" cx="76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sz="3000" lang="en">
                <a:solidFill>
                  <a:schemeClr val="dk1"/>
                </a:solidFill>
              </a:rPr>
              <a:t>What is RTI?: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RTI is a software interface to a set of tools that process your captured image set to produce RTI files.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91062" x="218450"/>
            <a:ext cy="2714625" cx="41910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1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691062" x="4755875"/>
            <a:ext cy="2714625" cx="41910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2" name="Shape 42"/>
          <p:cNvSpPr txBox="1"/>
          <p:nvPr/>
        </p:nvSpPr>
        <p:spPr>
          <a:xfrm>
            <a:off y="4597425" x="2905200"/>
            <a:ext cy="457200" cx="3333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purple arrows : normals of the picture 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Normal Mapping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❖"/>
            </a:pPr>
            <a:r>
              <a:rPr sz="1800" lang="en">
                <a:solidFill>
                  <a:srgbClr val="000000"/>
                </a:solidFill>
              </a:rPr>
              <a:t>A technique used for faking lighting of 3D to 2D image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❖"/>
            </a:pPr>
            <a:r>
              <a:rPr sz="1800" lang="en">
                <a:solidFill>
                  <a:srgbClr val="000000"/>
                </a:solidFill>
              </a:rPr>
              <a:t>Normal maps are stored as regular RGB images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76550" x="556625"/>
            <a:ext cy="2185325" cx="3875648"/>
          </a:xfrm>
          <a:prstGeom prst="rect">
            <a:avLst/>
          </a:prstGeom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50" name="Shape 5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412575" x="5680050"/>
            <a:ext cy="2513275" cx="2513275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800" lang="en"/>
              <a:t>What is ISO?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1283200" x="440850"/>
            <a:ext cy="3637499" cx="8262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42900" marL="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chemeClr val="dk1"/>
                </a:solidFill>
              </a:rPr>
              <a:t>Film Speed</a:t>
            </a:r>
          </a:p>
          <a:p>
            <a:pPr rtl="0" lvl="0" indent="-342900" marL="4572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chemeClr val="dk1"/>
                </a:solidFill>
              </a:rPr>
              <a:t>Higher ISO = More noise/ More sensitive to light </a:t>
            </a:r>
          </a:p>
          <a:p>
            <a:pPr rtl="0"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52250" x="606875"/>
            <a:ext cy="1663649" cx="5006350"/>
          </a:xfrm>
          <a:prstGeom prst="rect">
            <a:avLst/>
          </a:prstGeom>
          <a:noFill/>
          <a:ln w="19050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58" name="Shape 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642475" x="5784600"/>
            <a:ext cy="2278225" cx="3074475"/>
          </a:xfrm>
          <a:prstGeom prst="rect">
            <a:avLst/>
          </a:prstGeom>
          <a:ln w="9525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Equipment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108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Canon EOS 650D DSLR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Dome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Object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5975" x="5440832"/>
            <a:ext cy="4731551" cx="3548688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/>
        </p:nvSpPr>
        <p:spPr>
          <a:xfrm>
            <a:off y="992700" x="144900"/>
            <a:ext cy="1834799" cx="1896600"/>
          </a:xfrm>
          <a:prstGeom prst="ellipse">
            <a:avLst/>
          </a:prstGeom>
          <a:solidFill>
            <a:schemeClr val="lt2"/>
          </a:solidFill>
          <a:ln w="3810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Take pictures: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ISO 100-12800</a:t>
            </a:r>
          </a:p>
        </p:txBody>
      </p:sp>
      <p:sp>
        <p:nvSpPr>
          <p:cNvPr id="71" name="Shape 71"/>
          <p:cNvSpPr/>
          <p:nvPr/>
        </p:nvSpPr>
        <p:spPr>
          <a:xfrm>
            <a:off y="671850" x="3118575"/>
            <a:ext cy="1226699" cx="2102400"/>
          </a:xfrm>
          <a:prstGeom prst="rect">
            <a:avLst/>
          </a:prstGeom>
          <a:solidFill>
            <a:schemeClr val="lt2"/>
          </a:solidFill>
          <a:ln w="3810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Generate normal maps with RTI Viewer</a:t>
            </a:r>
          </a:p>
        </p:txBody>
      </p:sp>
      <p:sp>
        <p:nvSpPr>
          <p:cNvPr id="72" name="Shape 72"/>
          <p:cNvSpPr/>
          <p:nvPr/>
        </p:nvSpPr>
        <p:spPr>
          <a:xfrm>
            <a:off y="571900" x="5790250"/>
            <a:ext cy="2086500" cx="3139499"/>
          </a:xfrm>
          <a:prstGeom prst="rect">
            <a:avLst/>
          </a:prstGeom>
          <a:solidFill>
            <a:schemeClr val="lt2"/>
          </a:solidFill>
          <a:ln w="3810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Shape 73"/>
          <p:cNvSpPr/>
          <p:nvPr/>
        </p:nvSpPr>
        <p:spPr>
          <a:xfrm>
            <a:off y="3230850" x="144900"/>
            <a:ext cy="1834799" cx="1896600"/>
          </a:xfrm>
          <a:prstGeom prst="ellipse">
            <a:avLst/>
          </a:prstGeom>
          <a:solidFill>
            <a:schemeClr val="lt2"/>
          </a:solidFill>
          <a:ln w="3810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Make Matlab program to compare normal maps </a:t>
            </a:r>
          </a:p>
        </p:txBody>
      </p:sp>
      <p:sp>
        <p:nvSpPr>
          <p:cNvPr id="74" name="Shape 74"/>
          <p:cNvSpPr/>
          <p:nvPr/>
        </p:nvSpPr>
        <p:spPr>
          <a:xfrm>
            <a:off y="2992825" x="5790250"/>
            <a:ext cy="2126999" cx="3139499"/>
          </a:xfrm>
          <a:prstGeom prst="rect">
            <a:avLst/>
          </a:prstGeom>
          <a:solidFill>
            <a:schemeClr val="lt2"/>
          </a:solidFill>
          <a:ln w="3810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error between the base ISO average (100) and the averages of the other ISOs</a:t>
            </a:r>
          </a:p>
        </p:txBody>
      </p:sp>
      <p:sp>
        <p:nvSpPr>
          <p:cNvPr id="75" name="Shape 75"/>
          <p:cNvSpPr/>
          <p:nvPr/>
        </p:nvSpPr>
        <p:spPr>
          <a:xfrm>
            <a:off y="3002250" x="3118450"/>
            <a:ext cy="1226699" cx="2102400"/>
          </a:xfrm>
          <a:prstGeom prst="rect">
            <a:avLst/>
          </a:prstGeom>
          <a:solidFill>
            <a:schemeClr val="lt2"/>
          </a:solidFill>
          <a:ln w="3810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 Matlab program on normal map pictures</a:t>
            </a:r>
          </a:p>
        </p:txBody>
      </p:sp>
      <p:sp>
        <p:nvSpPr>
          <p:cNvPr id="76" name="Shape 76"/>
          <p:cNvSpPr/>
          <p:nvPr/>
        </p:nvSpPr>
        <p:spPr>
          <a:xfrm>
            <a:off y="1451850" x="2236225"/>
            <a:ext cy="446700" cx="68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y="3657025" x="2236162"/>
            <a:ext cy="457200" cx="68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5398386">
            <a:off y="4501524" x="4968699"/>
            <a:ext cy="597600" cx="639000"/>
          </a:xfrm>
          <a:prstGeom prst="bentUpArrow">
            <a:avLst>
              <a:gd fmla="val 30496" name="adj1"/>
              <a:gd fmla="val 23025" name="adj2"/>
              <a:gd fmla="val 29860" name="adj3"/>
            </a:avLst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y="2129100" x="4252512"/>
            <a:ext cy="721500" cx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10800000" flipH="1">
            <a:off y="2123849" x="4823987"/>
            <a:ext cy="642900" cx="852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93300" x="2322862"/>
            <a:ext cy="666750" cx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/>
          <p:nvPr/>
        </p:nvSpPr>
        <p:spPr>
          <a:xfrm>
            <a:off y="4025000" x="6762475"/>
            <a:ext cy="457200" cx="58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441175" x="3118450"/>
            <a:ext cy="639000" cx="1688949"/>
          </a:xfrm>
          <a:prstGeom prst="rect">
            <a:avLst/>
          </a:prstGeom>
          <a:noFill/>
          <a:ln w="19050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84" name="Shape 8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571944" x="5790200"/>
            <a:ext cy="2086418" cx="31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992841" x="5790200"/>
            <a:ext cy="2126967" cx="31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108400" x="3255075"/>
            <a:ext cy="762899" cx="762899"/>
          </a:xfrm>
          <a:prstGeom prst="rect">
            <a:avLst/>
          </a:prstGeom>
          <a:noFill/>
          <a:ln w="19050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87" name="Shape 87"/>
          <p:cNvSpPr txBox="1"/>
          <p:nvPr/>
        </p:nvSpPr>
        <p:spPr>
          <a:xfrm>
            <a:off y="-98100" x="2789800"/>
            <a:ext cy="638999" cx="3061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3600" lang="en"/>
              <a:t>Procedure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565200" x="623486"/>
            <a:ext cy="851997" cx="928527"/>
          </a:xfrm>
          <a:prstGeom prst="rect">
            <a:avLst/>
          </a:prstGeom>
          <a:noFill/>
          <a:ln w="19050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89" name="Shape 89"/>
          <p:cNvSpPr/>
          <p:nvPr/>
        </p:nvSpPr>
        <p:spPr>
          <a:xfrm>
            <a:off y="3002250" x="352550"/>
            <a:ext cy="193799" cx="16889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>
                  <a:noFill/>
                </a:ln>
                <a:solidFill>
                  <a:srgbClr val="000000"/>
                </a:solidFill>
                <a:latin typeface="Arial"/>
              </a:rPr>
              <a:t>ISOTEST.m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 and Solutions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3168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6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 Compared pixel’s RGB values</a:t>
            </a:r>
          </a:p>
          <a:p>
            <a:pPr rtl="0" lvl="1" indent="-3302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sz="16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standard deviation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6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Compare EACH pixel’s RGB vector angle</a:t>
            </a:r>
          </a:p>
          <a:p>
            <a:pPr rtl="0" lvl="1" indent="-3302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sz="16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the mean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9350" x="6173200"/>
            <a:ext cy="2287000" cx="2777675"/>
          </a:xfrm>
          <a:prstGeom prst="rect">
            <a:avLst/>
          </a:prstGeom>
          <a:noFill/>
          <a:ln w="19050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97" name="Shape 9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755574" x="6173200"/>
            <a:ext cy="2287000" cx="2777668"/>
          </a:xfrm>
          <a:prstGeom prst="rect">
            <a:avLst/>
          </a:prstGeom>
          <a:noFill/>
          <a:ln w="19050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5" x="457200"/>
            <a:ext cy="619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Low Resolution Results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25175" x="1492615"/>
            <a:ext cy="4213099" cx="6339784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5" x="473062"/>
            <a:ext cy="619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Low Resolution Results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25173" x="1460463"/>
            <a:ext cy="4237374" cx="6254786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