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Proxima Nova"/>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ProximaNov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italic.fntdata"/><Relationship Id="rId50" Type="http://schemas.openxmlformats.org/officeDocument/2006/relationships/font" Target="fonts/ProximaNova-bold.fntdata"/><Relationship Id="rId52"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17461798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917461798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17461798c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17461798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17461798c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917461798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7461798c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917461798c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17461798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17461798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17461798c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17461798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17461798c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17461798c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17461798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17461798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17461798c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17461798c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17461798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17461798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17461798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17461798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17461798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17461798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917461798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917461798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17461798c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17461798c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17461798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17461798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17461798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17461798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17461798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17461798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17461798c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17461798c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17461798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17461798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17461798c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17461798c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17461798c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17461798c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17461798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917461798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17461798c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17461798c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17461798c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917461798c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17461798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17461798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17461798c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17461798c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17461798c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17461798c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17461798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917461798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917461798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917461798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917461798c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917461798c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917461798c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917461798c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17461798c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17461798c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17461798c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17461798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17461798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17461798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917461798c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917461798c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17461798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917461798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917461798c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917461798c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17461798c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17461798c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17461798c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17461798c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17461798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17461798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17461798c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17461798c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17461798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17461798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23.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476250" y="2125768"/>
            <a:ext cx="8191821" cy="89151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Inteligencia Artificial</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2"/>
          <p:cNvPicPr preferRelativeResize="0"/>
          <p:nvPr/>
        </p:nvPicPr>
        <p:blipFill>
          <a:blip r:embed="rId3">
            <a:alphaModFix/>
          </a:blip>
          <a:stretch>
            <a:fillRect/>
          </a:stretch>
        </p:blipFill>
        <p:spPr>
          <a:xfrm>
            <a:off x="152400" y="152400"/>
            <a:ext cx="8839200" cy="4797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1960350" y="308575"/>
            <a:ext cx="5796275" cy="435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Supervisado</a:t>
            </a:r>
            <a:endParaRPr/>
          </a:p>
        </p:txBody>
      </p:sp>
      <p:sp>
        <p:nvSpPr>
          <p:cNvPr id="123" name="Google Shape;123;p24"/>
          <p:cNvSpPr txBox="1"/>
          <p:nvPr>
            <p:ph idx="1" type="body"/>
          </p:nvPr>
        </p:nvSpPr>
        <p:spPr>
          <a:xfrm>
            <a:off x="311700" y="1152475"/>
            <a:ext cx="8520600" cy="2326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
              <a:t>El aprendizaje supervisado es un tipo de enfoque de aprendizaje automático en el que se entrena un modelo utilizando un conjunto de datos etiquetado, es decir, un conjunto de datos en el que ya se conoce la "respuesta correcta" o la "etiqueta" para cada ejemplo.</a:t>
            </a:r>
            <a:br>
              <a:rPr lang="es"/>
            </a:br>
            <a:br>
              <a:rPr lang="es"/>
            </a:br>
            <a:r>
              <a:rPr lang="es"/>
              <a:t>En la gran mayoría de los casos, en aprendizaje supervisado se pretende estimar (inferir o predecir) el valor de la variable de salida en función del resto de variables. Así pues, los problemas en aprendizaje supervisado suelen ser problemas de inferencia (o predicción).</a:t>
            </a:r>
            <a:endParaRPr/>
          </a:p>
        </p:txBody>
      </p:sp>
      <p:pic>
        <p:nvPicPr>
          <p:cNvPr id="124" name="Google Shape;124;p24"/>
          <p:cNvPicPr preferRelativeResize="0"/>
          <p:nvPr/>
        </p:nvPicPr>
        <p:blipFill>
          <a:blip r:embed="rId3">
            <a:alphaModFix/>
          </a:blip>
          <a:stretch>
            <a:fillRect/>
          </a:stretch>
        </p:blipFill>
        <p:spPr>
          <a:xfrm>
            <a:off x="1723375" y="3493128"/>
            <a:ext cx="5889724" cy="1253300"/>
          </a:xfrm>
          <a:prstGeom prst="rect">
            <a:avLst/>
          </a:prstGeom>
          <a:noFill/>
          <a:ln>
            <a:noFill/>
          </a:ln>
        </p:spPr>
      </p:pic>
      <p:sp>
        <p:nvSpPr>
          <p:cNvPr id="125" name="Google Shape;125;p24"/>
          <p:cNvSpPr/>
          <p:nvPr/>
        </p:nvSpPr>
        <p:spPr>
          <a:xfrm>
            <a:off x="6284275" y="3504600"/>
            <a:ext cx="299100" cy="1253400"/>
          </a:xfrm>
          <a:prstGeom prst="rect">
            <a:avLst/>
          </a:prstGeom>
          <a:noFill/>
          <a:ln cap="flat" cmpd="sng" w="2857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6" name="Google Shape;126;p24"/>
          <p:cNvSpPr/>
          <p:nvPr/>
        </p:nvSpPr>
        <p:spPr>
          <a:xfrm>
            <a:off x="6691375" y="3999375"/>
            <a:ext cx="460200" cy="299100"/>
          </a:xfrm>
          <a:prstGeom prst="rightArrow">
            <a:avLst>
              <a:gd fmla="val 50000" name="adj1"/>
              <a:gd fmla="val 50000" name="adj2"/>
            </a:avLst>
          </a:prstGeom>
          <a:solidFill>
            <a:srgbClr val="98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Caracteristicas del los conjuntos de datos</a:t>
            </a:r>
            <a:endParaRPr/>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3590100" cy="3510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 Número de instancias.</a:t>
            </a:r>
            <a:endParaRPr/>
          </a:p>
          <a:p>
            <a:pPr indent="0" lvl="0" marL="0" rtl="0" algn="l">
              <a:spcBef>
                <a:spcPts val="1200"/>
              </a:spcBef>
              <a:spcAft>
                <a:spcPts val="0"/>
              </a:spcAft>
              <a:buNone/>
            </a:pPr>
            <a:r>
              <a:rPr lang="es"/>
              <a:t>• Número de atributos.</a:t>
            </a:r>
            <a:endParaRPr/>
          </a:p>
          <a:p>
            <a:pPr indent="0" lvl="0" marL="0" rtl="0" algn="l">
              <a:spcBef>
                <a:spcPts val="1200"/>
              </a:spcBef>
              <a:spcAft>
                <a:spcPts val="0"/>
              </a:spcAft>
              <a:buNone/>
            </a:pPr>
            <a:r>
              <a:rPr lang="es"/>
              <a:t>• Nombre, tipo y breve descripción de cada atributo.</a:t>
            </a:r>
            <a:endParaRPr/>
          </a:p>
          <a:p>
            <a:pPr indent="0" lvl="0" marL="0" rtl="0" algn="l">
              <a:spcBef>
                <a:spcPts val="1200"/>
              </a:spcBef>
              <a:spcAft>
                <a:spcPts val="0"/>
              </a:spcAft>
              <a:buNone/>
            </a:pPr>
            <a:r>
              <a:rPr lang="es"/>
              <a:t>• Tipo de datos de la clase, si tiene, y dominio de valores.</a:t>
            </a:r>
            <a:endParaRPr/>
          </a:p>
          <a:p>
            <a:pPr indent="0" lvl="0" marL="0" rtl="0" algn="l">
              <a:spcBef>
                <a:spcPts val="1200"/>
              </a:spcBef>
              <a:spcAft>
                <a:spcPts val="0"/>
              </a:spcAft>
              <a:buNone/>
            </a:pPr>
            <a:r>
              <a:rPr lang="es"/>
              <a:t>• Nombre y breve descripción de la clase, si tiene.</a:t>
            </a:r>
            <a:endParaRPr/>
          </a:p>
          <a:p>
            <a:pPr indent="0" lvl="0" marL="0" rtl="0" algn="l">
              <a:spcBef>
                <a:spcPts val="1200"/>
              </a:spcBef>
              <a:spcAft>
                <a:spcPts val="0"/>
              </a:spcAft>
              <a:buNone/>
            </a:pPr>
            <a:r>
              <a:rPr lang="es"/>
              <a:t>• Cantidad de valores ausentes.</a:t>
            </a:r>
            <a:endParaRPr/>
          </a:p>
          <a:p>
            <a:pPr indent="0" lvl="0" marL="0" rtl="0" algn="l">
              <a:spcBef>
                <a:spcPts val="1200"/>
              </a:spcBef>
              <a:spcAft>
                <a:spcPts val="1200"/>
              </a:spcAft>
              <a:buNone/>
            </a:pPr>
            <a:r>
              <a:t/>
            </a:r>
            <a:endParaRPr/>
          </a:p>
        </p:txBody>
      </p:sp>
      <p:pic>
        <p:nvPicPr>
          <p:cNvPr id="133" name="Google Shape;133;p25"/>
          <p:cNvPicPr preferRelativeResize="0"/>
          <p:nvPr/>
        </p:nvPicPr>
        <p:blipFill>
          <a:blip r:embed="rId3">
            <a:alphaModFix/>
          </a:blip>
          <a:stretch>
            <a:fillRect/>
          </a:stretch>
        </p:blipFill>
        <p:spPr>
          <a:xfrm>
            <a:off x="3901800" y="1152475"/>
            <a:ext cx="4937399" cy="21193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Supervisado - Regresión</a:t>
            </a:r>
            <a:endParaRPr/>
          </a:p>
          <a:p>
            <a:pPr indent="0" lvl="0" marL="0" rtl="0" algn="l">
              <a:spcBef>
                <a:spcPts val="0"/>
              </a:spcBef>
              <a:spcAft>
                <a:spcPts val="0"/>
              </a:spcAft>
              <a:buNone/>
            </a:pPr>
            <a:r>
              <a:t/>
            </a:r>
            <a:endParaRPr/>
          </a:p>
        </p:txBody>
      </p:sp>
      <p:sp>
        <p:nvSpPr>
          <p:cNvPr id="139" name="Google Shape;139;p26"/>
          <p:cNvSpPr txBox="1"/>
          <p:nvPr/>
        </p:nvSpPr>
        <p:spPr>
          <a:xfrm>
            <a:off x="218625" y="1435525"/>
            <a:ext cx="39363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Proxima Nova"/>
                <a:ea typeface="Proxima Nova"/>
                <a:cs typeface="Proxima Nova"/>
                <a:sym typeface="Proxima Nova"/>
              </a:rPr>
              <a:t>Todos los algoritmos de regresión lineal se basan en encontrar relaciones lineales entre los atributos y la clase.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t/>
            </a:r>
            <a:endParaRPr sz="1600">
              <a:latin typeface="Proxima Nova"/>
              <a:ea typeface="Proxima Nova"/>
              <a:cs typeface="Proxima Nova"/>
              <a:sym typeface="Proxima Nova"/>
            </a:endParaRPr>
          </a:p>
          <a:p>
            <a:pPr indent="0" lvl="0" marL="0" rtl="0" algn="l">
              <a:spcBef>
                <a:spcPts val="0"/>
              </a:spcBef>
              <a:spcAft>
                <a:spcPts val="0"/>
              </a:spcAft>
              <a:buNone/>
            </a:pPr>
            <a:r>
              <a:rPr lang="es" sz="1600">
                <a:latin typeface="Proxima Nova"/>
                <a:ea typeface="Proxima Nova"/>
                <a:cs typeface="Proxima Nova"/>
                <a:sym typeface="Proxima Nova"/>
              </a:rPr>
              <a:t>Dado que la linealidad es una característica inherente a muchísimos problemas en la naturaleza, las técnicas de regresión lineal han sido utilizadas con éxito en numerosos</a:t>
            </a:r>
            <a:endParaRPr sz="1600">
              <a:latin typeface="Proxima Nova"/>
              <a:ea typeface="Proxima Nova"/>
              <a:cs typeface="Proxima Nova"/>
              <a:sym typeface="Proxima Nova"/>
            </a:endParaRPr>
          </a:p>
          <a:p>
            <a:pPr indent="0" lvl="0" marL="0" rtl="0" algn="l">
              <a:spcBef>
                <a:spcPts val="0"/>
              </a:spcBef>
              <a:spcAft>
                <a:spcPts val="0"/>
              </a:spcAft>
              <a:buNone/>
            </a:pPr>
            <a:r>
              <a:rPr lang="es" sz="1600">
                <a:latin typeface="Proxima Nova"/>
                <a:ea typeface="Proxima Nova"/>
                <a:cs typeface="Proxima Nova"/>
                <a:sym typeface="Proxima Nova"/>
              </a:rPr>
              <a:t>problemas.</a:t>
            </a:r>
            <a:endParaRPr sz="1600">
              <a:latin typeface="Proxima Nova"/>
              <a:ea typeface="Proxima Nova"/>
              <a:cs typeface="Proxima Nova"/>
              <a:sym typeface="Proxima Nova"/>
            </a:endParaRPr>
          </a:p>
        </p:txBody>
      </p:sp>
      <p:pic>
        <p:nvPicPr>
          <p:cNvPr id="140" name="Google Shape;140;p26"/>
          <p:cNvPicPr preferRelativeResize="0"/>
          <p:nvPr/>
        </p:nvPicPr>
        <p:blipFill>
          <a:blip r:embed="rId3">
            <a:alphaModFix/>
          </a:blip>
          <a:stretch>
            <a:fillRect/>
          </a:stretch>
        </p:blipFill>
        <p:spPr>
          <a:xfrm>
            <a:off x="4215275" y="1257825"/>
            <a:ext cx="4684276" cy="24799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3">
            <a:alphaModFix/>
          </a:blip>
          <a:stretch>
            <a:fillRect/>
          </a:stretch>
        </p:blipFill>
        <p:spPr>
          <a:xfrm>
            <a:off x="1934150" y="1617075"/>
            <a:ext cx="4752975" cy="2343150"/>
          </a:xfrm>
          <a:prstGeom prst="rect">
            <a:avLst/>
          </a:prstGeom>
          <a:noFill/>
          <a:ln>
            <a:noFill/>
          </a:ln>
        </p:spPr>
      </p:pic>
      <p:sp>
        <p:nvSpPr>
          <p:cNvPr id="146" name="Google Shape;146;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Supervisado - Clasificación vs Regresión</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No S</a:t>
            </a:r>
            <a:r>
              <a:rPr lang="es"/>
              <a:t>upervisado</a:t>
            </a:r>
            <a:endParaRPr/>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Al contrario que el aprendizaje supervisado y su naturaleza predictiva, el aprendizaje no supervisado se caracteriza por buscar en los datos relaciones ocultas que permitan describir los datos del mismo conjunto de entrenamiento. </a:t>
            </a:r>
            <a:endParaRPr/>
          </a:p>
          <a:p>
            <a:pPr indent="0" lvl="0" marL="0" rtl="0" algn="l">
              <a:spcBef>
                <a:spcPts val="1200"/>
              </a:spcBef>
              <a:spcAft>
                <a:spcPts val="0"/>
              </a:spcAft>
              <a:buNone/>
            </a:pPr>
            <a:r>
              <a:rPr lang="es"/>
              <a:t>Es decir, el aprendizaje no supervisado tiene un objetivo eminentemente </a:t>
            </a:r>
            <a:r>
              <a:rPr b="1" lang="es">
                <a:highlight>
                  <a:schemeClr val="lt2"/>
                </a:highlight>
              </a:rPr>
              <a:t>descriptivo </a:t>
            </a:r>
            <a:r>
              <a:rPr lang="es"/>
              <a:t>y de descubrimiento de información, estructuras o patrones en los datos.</a:t>
            </a:r>
            <a:endParaRPr/>
          </a:p>
          <a:p>
            <a:pPr indent="0" lvl="0" marL="0" rtl="0" algn="l">
              <a:spcBef>
                <a:spcPts val="1200"/>
              </a:spcBef>
              <a:spcAft>
                <a:spcPts val="0"/>
              </a:spcAft>
              <a:buNone/>
            </a:pPr>
            <a:r>
              <a:rPr lang="es">
                <a:highlight>
                  <a:schemeClr val="lt2"/>
                </a:highlight>
              </a:rPr>
              <a:t>En este sentido, en el aprendizaje no supervisado no existe una variable especial que haya que predecir.</a:t>
            </a:r>
            <a:endParaRPr>
              <a:highlight>
                <a:schemeClr val="lt2"/>
              </a:highlight>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441250" y="1261150"/>
            <a:ext cx="8031349" cy="3056050"/>
          </a:xfrm>
          <a:prstGeom prst="rect">
            <a:avLst/>
          </a:prstGeom>
          <a:noFill/>
          <a:ln>
            <a:noFill/>
          </a:ln>
        </p:spPr>
      </p:pic>
      <p:sp>
        <p:nvSpPr>
          <p:cNvPr id="158" name="Google Shape;158;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No Supervisado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No Supervisado</a:t>
            </a:r>
            <a:endParaRPr/>
          </a:p>
        </p:txBody>
      </p:sp>
      <p:pic>
        <p:nvPicPr>
          <p:cNvPr id="164" name="Google Shape;164;p30"/>
          <p:cNvPicPr preferRelativeResize="0"/>
          <p:nvPr/>
        </p:nvPicPr>
        <p:blipFill>
          <a:blip r:embed="rId3">
            <a:alphaModFix/>
          </a:blip>
          <a:stretch>
            <a:fillRect/>
          </a:stretch>
        </p:blipFill>
        <p:spPr>
          <a:xfrm>
            <a:off x="739900" y="1665500"/>
            <a:ext cx="7664199" cy="255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dk2"/>
                </a:solidFill>
              </a:rPr>
              <a:t>Analitica descriptiva</a:t>
            </a:r>
            <a:r>
              <a:rPr lang="es">
                <a:solidFill>
                  <a:schemeClr val="dk2"/>
                </a:solidFill>
              </a:rPr>
              <a:t>:</a:t>
            </a:r>
            <a:r>
              <a:rPr lang="es"/>
              <a:t> describir y resumir los datos para comprender lo que ha sucedido en el pasado</a:t>
            </a:r>
            <a:endParaRPr/>
          </a:p>
          <a:p>
            <a:pPr indent="0" lvl="0" marL="0" rtl="0" algn="l">
              <a:spcBef>
                <a:spcPts val="1200"/>
              </a:spcBef>
              <a:spcAft>
                <a:spcPts val="0"/>
              </a:spcAft>
              <a:buNone/>
            </a:pPr>
            <a:r>
              <a:rPr b="1" lang="es">
                <a:solidFill>
                  <a:schemeClr val="dk2"/>
                </a:solidFill>
              </a:rPr>
              <a:t>Analítica predictiva:</a:t>
            </a:r>
            <a:r>
              <a:rPr lang="es"/>
              <a:t> se enfoca en predecir eventos futuros o resultados basándose en patrones y relaciones observados en los datos históricos. </a:t>
            </a:r>
            <a:endParaRPr/>
          </a:p>
          <a:p>
            <a:pPr indent="0" lvl="0" marL="0" rtl="0" algn="l">
              <a:spcBef>
                <a:spcPts val="1200"/>
              </a:spcBef>
              <a:spcAft>
                <a:spcPts val="1200"/>
              </a:spcAft>
              <a:buNone/>
            </a:pPr>
            <a:r>
              <a:rPr b="1" lang="es">
                <a:solidFill>
                  <a:schemeClr val="dk2"/>
                </a:solidFill>
              </a:rPr>
              <a:t>Analitica prescriptiva: </a:t>
            </a:r>
            <a:r>
              <a:rPr lang="es"/>
              <a:t>va más allá de la descripción y la predicción al proporcionar recomendaciones y orientación sobre cómo abordar un problema o tomar decisiones específicas.</a:t>
            </a:r>
            <a:endParaRPr/>
          </a:p>
        </p:txBody>
      </p:sp>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Tipos de análisis</a:t>
            </a:r>
            <a:endParaRPr/>
          </a:p>
        </p:txBody>
      </p:sp>
      <p:pic>
        <p:nvPicPr>
          <p:cNvPr id="171" name="Google Shape;171;p31"/>
          <p:cNvPicPr preferRelativeResize="0"/>
          <p:nvPr/>
        </p:nvPicPr>
        <p:blipFill>
          <a:blip r:embed="rId3">
            <a:alphaModFix/>
          </a:blip>
          <a:stretch>
            <a:fillRect/>
          </a:stretch>
        </p:blipFill>
        <p:spPr>
          <a:xfrm>
            <a:off x="3205425" y="3527400"/>
            <a:ext cx="4275049" cy="131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3627425" y="1276350"/>
            <a:ext cx="4343400" cy="2590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2"/>
          <p:cNvPicPr preferRelativeResize="0"/>
          <p:nvPr/>
        </p:nvPicPr>
        <p:blipFill>
          <a:blip r:embed="rId3">
            <a:alphaModFix/>
          </a:blip>
          <a:stretch>
            <a:fillRect/>
          </a:stretch>
        </p:blipFill>
        <p:spPr>
          <a:xfrm>
            <a:off x="980875" y="152400"/>
            <a:ext cx="7318802"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a:t>
            </a:r>
            <a:r>
              <a:rPr lang="es"/>
              <a:t> por refuerzo</a:t>
            </a:r>
            <a:endParaRPr/>
          </a:p>
        </p:txBody>
      </p:sp>
      <p:sp>
        <p:nvSpPr>
          <p:cNvPr id="182" name="Google Shape;18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aprendizaje se produce from scratch, a partir de la interacción de un agente con su entorno, las reglas de conocimiento que se infieren son originales y no siguen ningún tipo de sesgo, ya que se crean en tiempo real durante la ejecución.</a:t>
            </a:r>
            <a:endParaRPr/>
          </a:p>
          <a:p>
            <a:pPr indent="0" lvl="0" marL="0" rtl="0" algn="l">
              <a:spcBef>
                <a:spcPts val="1200"/>
              </a:spcBef>
              <a:spcAft>
                <a:spcPts val="0"/>
              </a:spcAft>
              <a:buNone/>
            </a:pPr>
            <a:r>
              <a:rPr lang="es"/>
              <a:t>a. Proyectos basados en entornos simulados.</a:t>
            </a:r>
            <a:endParaRPr/>
          </a:p>
          <a:p>
            <a:pPr indent="0" lvl="0" marL="0" rtl="0" algn="l">
              <a:spcBef>
                <a:spcPts val="1200"/>
              </a:spcBef>
              <a:spcAft>
                <a:spcPts val="0"/>
              </a:spcAft>
              <a:buNone/>
            </a:pPr>
            <a:r>
              <a:rPr lang="es"/>
              <a:t>b. Proyectos basados en entornos simulados y productivos.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3" name="Google Shape;183;p33"/>
          <p:cNvPicPr preferRelativeResize="0"/>
          <p:nvPr/>
        </p:nvPicPr>
        <p:blipFill>
          <a:blip r:embed="rId3">
            <a:alphaModFix/>
          </a:blip>
          <a:stretch>
            <a:fillRect/>
          </a:stretch>
        </p:blipFill>
        <p:spPr>
          <a:xfrm>
            <a:off x="3005125" y="3111538"/>
            <a:ext cx="3133725" cy="145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por refuerzo- Conceptos claves</a:t>
            </a:r>
            <a:endParaRPr/>
          </a:p>
          <a:p>
            <a:pPr indent="0" lvl="0" marL="0" rtl="0" algn="l">
              <a:spcBef>
                <a:spcPts val="0"/>
              </a:spcBef>
              <a:spcAft>
                <a:spcPts val="0"/>
              </a:spcAft>
              <a:buNone/>
            </a:pPr>
            <a:r>
              <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Entorno</a:t>
            </a:r>
            <a:endParaRPr/>
          </a:p>
          <a:p>
            <a:pPr indent="-342900" lvl="0" marL="457200" rtl="0" algn="l">
              <a:spcBef>
                <a:spcPts val="0"/>
              </a:spcBef>
              <a:spcAft>
                <a:spcPts val="0"/>
              </a:spcAft>
              <a:buSzPts val="1800"/>
              <a:buChar char="●"/>
            </a:pPr>
            <a:r>
              <a:rPr lang="es"/>
              <a:t>Agente</a:t>
            </a:r>
            <a:endParaRPr/>
          </a:p>
          <a:p>
            <a:pPr indent="-342900" lvl="0" marL="457200" rtl="0" algn="l">
              <a:spcBef>
                <a:spcPts val="0"/>
              </a:spcBef>
              <a:spcAft>
                <a:spcPts val="0"/>
              </a:spcAft>
              <a:buSzPts val="1800"/>
              <a:buChar char="●"/>
            </a:pPr>
            <a:r>
              <a:rPr lang="es"/>
              <a:t>Acción</a:t>
            </a:r>
            <a:endParaRPr/>
          </a:p>
          <a:p>
            <a:pPr indent="-342900" lvl="0" marL="457200" rtl="0" algn="l">
              <a:spcBef>
                <a:spcPts val="0"/>
              </a:spcBef>
              <a:spcAft>
                <a:spcPts val="0"/>
              </a:spcAft>
              <a:buSzPts val="1800"/>
              <a:buChar char="●"/>
            </a:pPr>
            <a:r>
              <a:rPr lang="es"/>
              <a:t>Observación</a:t>
            </a:r>
            <a:endParaRPr/>
          </a:p>
          <a:p>
            <a:pPr indent="-342900" lvl="0" marL="457200" rtl="0" algn="l">
              <a:spcBef>
                <a:spcPts val="0"/>
              </a:spcBef>
              <a:spcAft>
                <a:spcPts val="0"/>
              </a:spcAft>
              <a:buSzPts val="1800"/>
              <a:buChar char="●"/>
            </a:pPr>
            <a:r>
              <a:rPr lang="es"/>
              <a:t>Estado (procesamiento de la observación)</a:t>
            </a:r>
            <a:endParaRPr/>
          </a:p>
          <a:p>
            <a:pPr indent="-342900" lvl="0" marL="457200" rtl="0" algn="l">
              <a:spcBef>
                <a:spcPts val="0"/>
              </a:spcBef>
              <a:spcAft>
                <a:spcPts val="0"/>
              </a:spcAft>
              <a:buSzPts val="1800"/>
              <a:buChar char="●"/>
            </a:pPr>
            <a:r>
              <a:rPr lang="es"/>
              <a:t>Recompensa</a:t>
            </a:r>
            <a:endParaRPr/>
          </a:p>
          <a:p>
            <a:pPr indent="-342900" lvl="0" marL="457200" rtl="0" algn="l">
              <a:spcBef>
                <a:spcPts val="0"/>
              </a:spcBef>
              <a:spcAft>
                <a:spcPts val="0"/>
              </a:spcAft>
              <a:buSzPts val="1800"/>
              <a:buChar char="●"/>
            </a:pPr>
            <a:r>
              <a:rPr lang="es"/>
              <a:t>Episodio interacción</a:t>
            </a:r>
            <a:endParaRPr/>
          </a:p>
          <a:p>
            <a:pPr indent="-342900" lvl="0" marL="457200" rtl="0" algn="l">
              <a:spcBef>
                <a:spcPts val="0"/>
              </a:spcBef>
              <a:spcAft>
                <a:spcPts val="0"/>
              </a:spcAft>
              <a:buSzPts val="1800"/>
              <a:buChar char="●"/>
            </a:pPr>
            <a:r>
              <a:rPr b="1" lang="es"/>
              <a:t>Estrategia</a:t>
            </a:r>
            <a:endParaRPr b="1"/>
          </a:p>
          <a:p>
            <a:pPr indent="-342900" lvl="0" marL="457200" rtl="0" algn="l">
              <a:spcBef>
                <a:spcPts val="0"/>
              </a:spcBef>
              <a:spcAft>
                <a:spcPts val="0"/>
              </a:spcAft>
              <a:buSzPts val="1800"/>
              <a:buChar char="●"/>
            </a:pPr>
            <a:r>
              <a:rPr b="1" lang="es"/>
              <a:t>Exploración</a:t>
            </a:r>
            <a:endParaRPr b="1"/>
          </a:p>
        </p:txBody>
      </p:sp>
      <p:pic>
        <p:nvPicPr>
          <p:cNvPr id="190" name="Google Shape;190;p34"/>
          <p:cNvPicPr preferRelativeResize="0"/>
          <p:nvPr/>
        </p:nvPicPr>
        <p:blipFill>
          <a:blip r:embed="rId3">
            <a:alphaModFix/>
          </a:blip>
          <a:stretch>
            <a:fillRect/>
          </a:stretch>
        </p:blipFill>
        <p:spPr>
          <a:xfrm>
            <a:off x="5253300" y="1519500"/>
            <a:ext cx="3406750" cy="210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Aprendizaje por refuerzo</a:t>
            </a:r>
            <a:endParaRPr/>
          </a:p>
        </p:txBody>
      </p:sp>
      <p:pic>
        <p:nvPicPr>
          <p:cNvPr id="196" name="Google Shape;196;p35"/>
          <p:cNvPicPr preferRelativeResize="0"/>
          <p:nvPr/>
        </p:nvPicPr>
        <p:blipFill>
          <a:blip r:embed="rId3">
            <a:alphaModFix/>
          </a:blip>
          <a:stretch>
            <a:fillRect/>
          </a:stretch>
        </p:blipFill>
        <p:spPr>
          <a:xfrm>
            <a:off x="979238" y="1089575"/>
            <a:ext cx="7185519"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36"/>
          <p:cNvPicPr preferRelativeResize="0"/>
          <p:nvPr/>
        </p:nvPicPr>
        <p:blipFill rotWithShape="1">
          <a:blip r:embed="rId3">
            <a:alphaModFix/>
          </a:blip>
          <a:srcRect b="50000" l="0" r="0" t="0"/>
          <a:stretch/>
        </p:blipFill>
        <p:spPr>
          <a:xfrm>
            <a:off x="1352850" y="694025"/>
            <a:ext cx="6438299" cy="2418550"/>
          </a:xfrm>
          <a:prstGeom prst="rect">
            <a:avLst/>
          </a:prstGeom>
          <a:noFill/>
          <a:ln>
            <a:noFill/>
          </a:ln>
        </p:spPr>
      </p:pic>
      <p:sp>
        <p:nvSpPr>
          <p:cNvPr id="202" name="Google Shape;202;p36"/>
          <p:cNvSpPr/>
          <p:nvPr/>
        </p:nvSpPr>
        <p:spPr>
          <a:xfrm>
            <a:off x="1660800" y="3112575"/>
            <a:ext cx="5822400" cy="4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Proxima Nova"/>
                <a:ea typeface="Proxima Nova"/>
                <a:cs typeface="Proxima Nova"/>
                <a:sym typeface="Proxima Nova"/>
              </a:rPr>
              <a:t>DEEP LEARNING</a:t>
            </a:r>
            <a:endParaRPr b="1">
              <a:solidFill>
                <a:schemeClr val="lt1"/>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Deep Learning (Aprendizaje Profundo)</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a:t>
            </a:r>
            <a:r>
              <a:rPr lang="es"/>
              <a:t>s una subdisciplina del aprendizaje automático (machine learning) que se centra en el uso de algoritmos de redes neuronales artificiales para modelar y resolver tareas complejas. Utiliza redes neuronales profundas, que son estructuras que constan de múltiples capas de unidades de procesamiento (neuronas) interconectadas.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Red Neuronal</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Red Neuronal Artificial(RNA), es un concepto inspirado tanto en la estructura como en el funcionamiento del cerebro humano, su desarrollo teórico comenzó en los años 40 cuando el sicólogo Donald Hebb creo una hipótesis de aprendizaje al que hoy se conoce como aprendizaje Hebb, el cual, en su forma más básica, se resume en la frase çélulas que se activan juntas, se conectan entre sí".</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Década de 1960 y 1970: Se desarrollaron los primeros modelos computacionales de aprendizaje automático y redes neuronales, como el perceptrón, propuesto por Frank Rosenblatt en 1957. Sin embargo, las limitaciones de estos modelos y la falta de capacidad computacional y algunas limitaciones al no poder resolver problemas no lineales, limitaron su avance en ese momento (Matich, 2001). </a:t>
            </a:r>
            <a:endParaRPr/>
          </a:p>
          <a:p>
            <a:pPr indent="0" lvl="0" marL="0" rtl="0" algn="l">
              <a:spcBef>
                <a:spcPts val="1200"/>
              </a:spcBef>
              <a:spcAft>
                <a:spcPts val="0"/>
              </a:spcAft>
              <a:buNone/>
            </a:pPr>
            <a:r>
              <a:rPr lang="es"/>
              <a:t>En 1969 Minsky y Papera, del Instituto Tecnológico de Massachussets (MIT), publicaron un libro Perceptrons. En donde se demuestra matemáticamente que el Perceptrón no era capaz de encontrar la solución a problemas sencillos, como el aprendizaje de una función no-lineal. Este hecho frena la investigación de redes neuronales hasta la década de 1980 (Newell, 1969).</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0"/>
          <p:cNvPicPr preferRelativeResize="0"/>
          <p:nvPr/>
        </p:nvPicPr>
        <p:blipFill>
          <a:blip r:embed="rId3">
            <a:alphaModFix/>
          </a:blip>
          <a:stretch>
            <a:fillRect/>
          </a:stretch>
        </p:blipFill>
        <p:spPr>
          <a:xfrm>
            <a:off x="1791050" y="560525"/>
            <a:ext cx="5719251" cy="4022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900"/>
              <a:t>Lógica difusa (borrosa)</a:t>
            </a:r>
            <a:endParaRPr sz="29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31" name="Google Shape;231;p41"/>
          <p:cNvPicPr preferRelativeResize="0"/>
          <p:nvPr/>
        </p:nvPicPr>
        <p:blipFill rotWithShape="1">
          <a:blip r:embed="rId3">
            <a:alphaModFix/>
          </a:blip>
          <a:srcRect b="15476" l="0" r="0" t="0"/>
          <a:stretch/>
        </p:blipFill>
        <p:spPr>
          <a:xfrm>
            <a:off x="313500" y="1398300"/>
            <a:ext cx="3774701" cy="179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Inteligencia</a:t>
            </a:r>
            <a:r>
              <a:rPr lang="es"/>
              <a:t> Artificial</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a:t>
            </a:r>
            <a:r>
              <a:rPr lang="es"/>
              <a:t>imulación de procesos de inteligencia humana mediante la programación de sistemas computacionales.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s"/>
              <a:t>Estos sistemas están diseñados para realizar tareas que normalmente requieren inteligencia humana, como el razonamiento, la resolución de problemas, el aprendizaje, el procesamiento de lenguaje natural y la percepción visual.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Lógica Borrosa </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La Lógica Difusa fue introducida en 1965 por el ingeniero azerbaiyano, Lotfi Asker Zadeh, guiado por el principio de que las matemáticas pueden ser usadas para encadenar el lenguaje con la inteligencia humana. La teoría de conjuntos difusos es un intento de desarrollar una serie de conceptos para tratar de un modo sistemático el tipo de imprecisión que aparece cuando los límites de las clases de objetos no están claramente definidos.</a:t>
            </a:r>
            <a:endParaRPr/>
          </a:p>
          <a:p>
            <a:pPr indent="0" lvl="0" marL="0" rtl="0" algn="l">
              <a:spcBef>
                <a:spcPts val="1200"/>
              </a:spcBef>
              <a:spcAft>
                <a:spcPts val="0"/>
              </a:spcAft>
              <a:buNone/>
            </a:pPr>
            <a:r>
              <a:rPr lang="es"/>
              <a:t>La lógica difusa es una extensión de la lógica clásica (binaria, verdadero/falso) que permite manejar la incertidumbre y la imprecisión en la toma de decisiones.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Conjuntos Borrosos</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conjuntos difusos, o conjuntos borrosos, son una extensión de los conjuntos tradicionales en matemáticas que permiten la representación de la incertidumbre y la imprecisión en la clasificación y descripción de objetos o elementos Goguen (1973).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4" name="Google Shape;244;p43"/>
          <p:cNvPicPr preferRelativeResize="0"/>
          <p:nvPr/>
        </p:nvPicPr>
        <p:blipFill rotWithShape="1">
          <a:blip r:embed="rId3">
            <a:alphaModFix/>
          </a:blip>
          <a:srcRect b="26162" l="9619" r="9949" t="9636"/>
          <a:stretch/>
        </p:blipFill>
        <p:spPr>
          <a:xfrm>
            <a:off x="2691950" y="2445175"/>
            <a:ext cx="5549674" cy="2332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Conjuntos Borrosos</a:t>
            </a:r>
            <a:endParaRPr/>
          </a:p>
        </p:txBody>
      </p:sp>
      <p:sp>
        <p:nvSpPr>
          <p:cNvPr id="250" name="Google Shape;250;p44"/>
          <p:cNvSpPr txBox="1"/>
          <p:nvPr>
            <p:ph idx="1" type="body"/>
          </p:nvPr>
        </p:nvSpPr>
        <p:spPr>
          <a:xfrm>
            <a:off x="311700" y="1152475"/>
            <a:ext cx="4798500" cy="3429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A diferencia de los conjuntos clásicos, donde un elemento pertenece o no pertenece completamente al conjunto, en los conjuntos difusos, los elementos pueden tener grados variables de pertenencia al conjunto, expresados mediante una función de membresía que asigna a cada elemento un valor entre 0 y 1. Lo anterior lo podemos representar de la siguiente forma</a:t>
            </a:r>
            <a:endParaRPr/>
          </a:p>
          <a:p>
            <a:pPr indent="0" lvl="0" marL="0" rtl="0" algn="l">
              <a:spcBef>
                <a:spcPts val="1200"/>
              </a:spcBef>
              <a:spcAft>
                <a:spcPts val="1200"/>
              </a:spcAft>
              <a:buNone/>
            </a:pPr>
            <a:r>
              <a:t/>
            </a:r>
            <a:endParaRPr/>
          </a:p>
        </p:txBody>
      </p:sp>
      <p:pic>
        <p:nvPicPr>
          <p:cNvPr id="251" name="Google Shape;251;p44"/>
          <p:cNvPicPr preferRelativeResize="0"/>
          <p:nvPr/>
        </p:nvPicPr>
        <p:blipFill>
          <a:blip r:embed="rId3">
            <a:alphaModFix/>
          </a:blip>
          <a:stretch>
            <a:fillRect/>
          </a:stretch>
        </p:blipFill>
        <p:spPr>
          <a:xfrm>
            <a:off x="5110200" y="1075250"/>
            <a:ext cx="3702550" cy="28970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Control Difuso</a:t>
            </a:r>
            <a:endParaRPr/>
          </a:p>
        </p:txBody>
      </p:sp>
      <p:sp>
        <p:nvSpPr>
          <p:cNvPr id="257" name="Google Shape;257;p45"/>
          <p:cNvSpPr txBox="1"/>
          <p:nvPr>
            <p:ph idx="1" type="body"/>
          </p:nvPr>
        </p:nvSpPr>
        <p:spPr>
          <a:xfrm>
            <a:off x="311700" y="1152475"/>
            <a:ext cx="44877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Actualmente, una de las áreas de aplicación con mayor relevancia dentro de la teoría de conjuntos difusos la componen los Sistemas Basados en Reglas Difusas (SBRDs). </a:t>
            </a:r>
            <a:endParaRPr/>
          </a:p>
          <a:p>
            <a:pPr indent="0" lvl="0" marL="0" rtl="0" algn="l">
              <a:spcBef>
                <a:spcPts val="1200"/>
              </a:spcBef>
              <a:spcAft>
                <a:spcPts val="0"/>
              </a:spcAft>
              <a:buNone/>
            </a:pPr>
            <a:r>
              <a:rPr lang="es"/>
              <a:t>En lugar de utilizar reglas de control rígidas y valores numéricos precisos, el control difuso utiliza conjuntos difusos y reglas lingüísticas para representar y gestionar la incertidumbre y la imprecisión en los sistemas de control.</a:t>
            </a:r>
            <a:endParaRPr/>
          </a:p>
          <a:p>
            <a:pPr indent="0" lvl="0" marL="0" rtl="0" algn="l">
              <a:spcBef>
                <a:spcPts val="1200"/>
              </a:spcBef>
              <a:spcAft>
                <a:spcPts val="0"/>
              </a:spcAft>
              <a:buNone/>
            </a:pPr>
            <a:r>
              <a:rPr b="1" lang="es"/>
              <a:t>Base de Reglas,</a:t>
            </a:r>
            <a:r>
              <a:rPr lang="es"/>
              <a:t> el cual contiene las reglas difusas del sistema</a:t>
            </a:r>
            <a:endParaRPr/>
          </a:p>
          <a:p>
            <a:pPr indent="0" lvl="0" marL="0" rtl="0" algn="l">
              <a:spcBef>
                <a:spcPts val="1200"/>
              </a:spcBef>
              <a:spcAft>
                <a:spcPts val="1200"/>
              </a:spcAft>
              <a:buNone/>
            </a:pPr>
            <a:r>
              <a:rPr b="1" lang="es"/>
              <a:t>Base de Datos</a:t>
            </a:r>
            <a:r>
              <a:rPr lang="es"/>
              <a:t>, la cual persiste los términos lingüísticos y las funciones de pertenencia.</a:t>
            </a:r>
            <a:endParaRPr/>
          </a:p>
        </p:txBody>
      </p:sp>
      <p:pic>
        <p:nvPicPr>
          <p:cNvPr id="258" name="Google Shape;258;p45"/>
          <p:cNvPicPr preferRelativeResize="0"/>
          <p:nvPr/>
        </p:nvPicPr>
        <p:blipFill>
          <a:blip r:embed="rId3">
            <a:alphaModFix/>
          </a:blip>
          <a:stretch>
            <a:fillRect/>
          </a:stretch>
        </p:blipFill>
        <p:spPr>
          <a:xfrm>
            <a:off x="4951800" y="1170125"/>
            <a:ext cx="4039799" cy="267075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Modelo Mamdani</a:t>
            </a:r>
            <a:endParaRPr/>
          </a:p>
        </p:txBody>
      </p:sp>
      <p:sp>
        <p:nvSpPr>
          <p:cNvPr id="264" name="Google Shape;264;p46"/>
          <p:cNvSpPr txBox="1"/>
          <p:nvPr>
            <p:ph idx="1" type="body"/>
          </p:nvPr>
        </p:nvSpPr>
        <p:spPr>
          <a:xfrm>
            <a:off x="311700" y="1152475"/>
            <a:ext cx="8520600" cy="3590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El Control Borroso de Mamdani es un enfoque de control basado en la teoría de conjuntos difusos, desarrollado por Ebrahim Mamdani en la década de 1970. Su objetivo es diseñar sistemas de control capaces de manejar la incertidumbre y la imprecisión en la toma de decisiones y el control de sistemas. </a:t>
            </a:r>
            <a:endParaRPr/>
          </a:p>
          <a:p>
            <a:pPr indent="0" lvl="0" marL="0" rtl="0" algn="l">
              <a:spcBef>
                <a:spcPts val="1200"/>
              </a:spcBef>
              <a:spcAft>
                <a:spcPts val="0"/>
              </a:spcAft>
              <a:buNone/>
            </a:pPr>
            <a:r>
              <a:rPr lang="es"/>
              <a:t>En este enfoque un experto plasma su conocimiento acerca del sistema en reglas lingüísticas, en donde las etiquetas lingüísticas describen los estados de la variables. </a:t>
            </a:r>
            <a:endParaRPr/>
          </a:p>
          <a:p>
            <a:pPr indent="0" lvl="0" marL="0" rtl="0" algn="l">
              <a:spcBef>
                <a:spcPts val="1200"/>
              </a:spcBef>
              <a:spcAft>
                <a:spcPts val="0"/>
              </a:spcAft>
              <a:buNone/>
            </a:pPr>
            <a:r>
              <a:rPr lang="es"/>
              <a:t>A cada valor de entrada del sistema se le asigna una etiqueta lingüísticas, las cuales en su conjugación activan ciertas reglas, las cuales definen la salida del sistema también en términos de etiquetas.</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a:t>
            </a:r>
            <a:endParaRPr/>
          </a:p>
        </p:txBody>
      </p:sp>
      <p:pic>
        <p:nvPicPr>
          <p:cNvPr id="270" name="Google Shape;270;p47"/>
          <p:cNvPicPr preferRelativeResize="0"/>
          <p:nvPr/>
        </p:nvPicPr>
        <p:blipFill>
          <a:blip r:embed="rId3">
            <a:alphaModFix/>
          </a:blip>
          <a:stretch>
            <a:fillRect/>
          </a:stretch>
        </p:blipFill>
        <p:spPr>
          <a:xfrm>
            <a:off x="464100" y="1633325"/>
            <a:ext cx="8215799" cy="3167001"/>
          </a:xfrm>
          <a:prstGeom prst="rect">
            <a:avLst/>
          </a:prstGeom>
          <a:noFill/>
          <a:ln>
            <a:noFill/>
          </a:ln>
        </p:spPr>
      </p:pic>
      <p:sp>
        <p:nvSpPr>
          <p:cNvPr id="271" name="Google Shape;271;p47"/>
          <p:cNvSpPr txBox="1"/>
          <p:nvPr/>
        </p:nvSpPr>
        <p:spPr>
          <a:xfrm>
            <a:off x="368200" y="1017725"/>
            <a:ext cx="867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Vamos a calcular la propina sugerida en un restaurante, teniendo en cuenta la calidad de</a:t>
            </a:r>
            <a:endParaRPr/>
          </a:p>
          <a:p>
            <a:pPr indent="0" lvl="0" marL="0" rtl="0" algn="l">
              <a:spcBef>
                <a:spcPts val="0"/>
              </a:spcBef>
              <a:spcAft>
                <a:spcPts val="0"/>
              </a:spcAft>
              <a:buNone/>
            </a:pPr>
            <a:r>
              <a:rPr lang="es"/>
              <a:t>los alimentos y el servicio prestado.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Reglas</a:t>
            </a:r>
            <a:endParaRPr/>
          </a:p>
        </p:txBody>
      </p:sp>
      <p:sp>
        <p:nvSpPr>
          <p:cNvPr id="277" name="Google Shape;27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Regla 1, Si el servicio es bueno y la calidad es buena, entonces la propina es alta</a:t>
            </a:r>
            <a:endParaRPr/>
          </a:p>
          <a:p>
            <a:pPr indent="0" lvl="0" marL="0" rtl="0" algn="l">
              <a:spcBef>
                <a:spcPts val="1200"/>
              </a:spcBef>
              <a:spcAft>
                <a:spcPts val="0"/>
              </a:spcAft>
              <a:buNone/>
            </a:pPr>
            <a:r>
              <a:rPr lang="es"/>
              <a:t>Regla 2, Si el servicio es bueno y la calidad promedio, entonces la propina es media.</a:t>
            </a:r>
            <a:endParaRPr/>
          </a:p>
          <a:p>
            <a:pPr indent="0" lvl="0" marL="0" rtl="0" algn="l">
              <a:spcBef>
                <a:spcPts val="1200"/>
              </a:spcBef>
              <a:spcAft>
                <a:spcPts val="0"/>
              </a:spcAft>
              <a:buNone/>
            </a:pPr>
            <a:r>
              <a:rPr lang="es"/>
              <a:t>Regla 3, Si el servicio es promedio y la calidad promedio, entonces la propina es media.</a:t>
            </a:r>
            <a:endParaRPr/>
          </a:p>
          <a:p>
            <a:pPr indent="0" lvl="0" marL="0" rtl="0" algn="l">
              <a:spcBef>
                <a:spcPts val="1200"/>
              </a:spcBef>
              <a:spcAft>
                <a:spcPts val="0"/>
              </a:spcAft>
              <a:buNone/>
            </a:pPr>
            <a:r>
              <a:rPr lang="es"/>
              <a:t>Regla 4, Si el servicio es malo o la calidad mala, entonces la propina es baja.</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49"/>
          <p:cNvPicPr preferRelativeResize="0"/>
          <p:nvPr/>
        </p:nvPicPr>
        <p:blipFill>
          <a:blip r:embed="rId3">
            <a:alphaModFix/>
          </a:blip>
          <a:stretch>
            <a:fillRect/>
          </a:stretch>
        </p:blipFill>
        <p:spPr>
          <a:xfrm>
            <a:off x="860100" y="609650"/>
            <a:ext cx="7563926" cy="36071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8" name="Google Shape;288;p50"/>
          <p:cNvSpPr txBox="1"/>
          <p:nvPr>
            <p:ph idx="1" type="body"/>
          </p:nvPr>
        </p:nvSpPr>
        <p:spPr>
          <a:xfrm>
            <a:off x="311700" y="1152475"/>
            <a:ext cx="8520600" cy="161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Nuestra salida espera un valor de propina entre 0 y 25, lo cual corresponde al porcentaje de la cuenta que dejaremos como benefició en el restaurante</a:t>
            </a:r>
            <a:endParaRPr/>
          </a:p>
          <a:p>
            <a:pPr indent="0" lvl="0" marL="0" rtl="0" algn="l">
              <a:spcBef>
                <a:spcPts val="1200"/>
              </a:spcBef>
              <a:spcAft>
                <a:spcPts val="1200"/>
              </a:spcAft>
              <a:buNone/>
            </a:pPr>
            <a:r>
              <a:rPr lang="es"/>
              <a:t>Si suponemos que los datos medidos son calidad en la comida de 7 y un servicio de 9, obtenemos los siguientes grados de pertenencia a los conjuntos borrosos.</a:t>
            </a:r>
            <a:endParaRPr/>
          </a:p>
        </p:txBody>
      </p:sp>
      <p:pic>
        <p:nvPicPr>
          <p:cNvPr id="289" name="Google Shape;289;p50"/>
          <p:cNvPicPr preferRelativeResize="0"/>
          <p:nvPr/>
        </p:nvPicPr>
        <p:blipFill>
          <a:blip r:embed="rId3">
            <a:alphaModFix/>
          </a:blip>
          <a:stretch>
            <a:fillRect/>
          </a:stretch>
        </p:blipFill>
        <p:spPr>
          <a:xfrm>
            <a:off x="2031125" y="2825500"/>
            <a:ext cx="4827975" cy="1951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1"/>
          <p:cNvPicPr preferRelativeResize="0"/>
          <p:nvPr/>
        </p:nvPicPr>
        <p:blipFill>
          <a:blip r:embed="rId3">
            <a:alphaModFix/>
          </a:blip>
          <a:stretch>
            <a:fillRect/>
          </a:stretch>
        </p:blipFill>
        <p:spPr>
          <a:xfrm>
            <a:off x="1759400" y="509175"/>
            <a:ext cx="5444924" cy="4332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s"/>
              <a:t>Weak AI - Narrow AI</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tarea específicas </a:t>
            </a:r>
            <a:endParaRPr/>
          </a:p>
          <a:p>
            <a:pPr indent="-342900" lvl="0" marL="457200" rtl="0" algn="l">
              <a:spcBef>
                <a:spcPts val="1500"/>
              </a:spcBef>
              <a:spcAft>
                <a:spcPts val="0"/>
              </a:spcAft>
              <a:buClr>
                <a:srgbClr val="000000"/>
              </a:buClr>
              <a:buSzPts val="1800"/>
              <a:buFont typeface="Proxima Nova"/>
              <a:buAutoNum type="arabicPeriod"/>
            </a:pPr>
            <a:r>
              <a:rPr lang="es"/>
              <a:t>Digital voice assistants (Siri, Alexa)</a:t>
            </a:r>
            <a:endParaRPr/>
          </a:p>
          <a:p>
            <a:pPr indent="-342900" lvl="0" marL="457200" rtl="0" algn="l">
              <a:spcBef>
                <a:spcPts val="0"/>
              </a:spcBef>
              <a:spcAft>
                <a:spcPts val="0"/>
              </a:spcAft>
              <a:buClr>
                <a:srgbClr val="000000"/>
              </a:buClr>
              <a:buSzPts val="1800"/>
              <a:buFont typeface="Proxima Nova"/>
              <a:buAutoNum type="arabicPeriod"/>
            </a:pPr>
            <a:r>
              <a:rPr lang="es"/>
              <a:t>Recommendation engines</a:t>
            </a:r>
            <a:endParaRPr/>
          </a:p>
          <a:p>
            <a:pPr indent="-342900" lvl="0" marL="457200" rtl="0" algn="l">
              <a:spcBef>
                <a:spcPts val="0"/>
              </a:spcBef>
              <a:spcAft>
                <a:spcPts val="0"/>
              </a:spcAft>
              <a:buClr>
                <a:srgbClr val="000000"/>
              </a:buClr>
              <a:buSzPts val="1800"/>
              <a:buFont typeface="Proxima Nova"/>
              <a:buAutoNum type="arabicPeriod"/>
            </a:pPr>
            <a:r>
              <a:rPr lang="es"/>
              <a:t>Search engines</a:t>
            </a:r>
            <a:endParaRPr/>
          </a:p>
          <a:p>
            <a:pPr indent="-342900" lvl="0" marL="457200" rtl="0" algn="l">
              <a:spcBef>
                <a:spcPts val="0"/>
              </a:spcBef>
              <a:spcAft>
                <a:spcPts val="0"/>
              </a:spcAft>
              <a:buClr>
                <a:srgbClr val="000000"/>
              </a:buClr>
              <a:buSzPts val="1800"/>
              <a:buFont typeface="Proxima Nova"/>
              <a:buAutoNum type="arabicPeriod"/>
            </a:pPr>
            <a:r>
              <a:rPr lang="es"/>
              <a:t>Image and speech recognition</a:t>
            </a:r>
            <a:endParaRPr/>
          </a:p>
          <a:p>
            <a:pPr indent="-342900" lvl="0" marL="457200" rtl="0" algn="l">
              <a:spcBef>
                <a:spcPts val="0"/>
              </a:spcBef>
              <a:spcAft>
                <a:spcPts val="0"/>
              </a:spcAft>
              <a:buClr>
                <a:srgbClr val="000000"/>
              </a:buClr>
              <a:buSzPts val="1800"/>
              <a:buFont typeface="Proxima Nova"/>
              <a:buAutoNum type="arabicPeriod"/>
            </a:pPr>
            <a:r>
              <a:rPr lang="es"/>
              <a:t>Predictive maintenance and analytics</a:t>
            </a:r>
            <a:endParaRPr sz="2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52"/>
          <p:cNvPicPr preferRelativeResize="0"/>
          <p:nvPr/>
        </p:nvPicPr>
        <p:blipFill>
          <a:blip r:embed="rId3">
            <a:alphaModFix/>
          </a:blip>
          <a:stretch>
            <a:fillRect/>
          </a:stretch>
        </p:blipFill>
        <p:spPr>
          <a:xfrm>
            <a:off x="2637875" y="152400"/>
            <a:ext cx="5738924" cy="4838701"/>
          </a:xfrm>
          <a:prstGeom prst="rect">
            <a:avLst/>
          </a:prstGeom>
          <a:noFill/>
          <a:ln>
            <a:noFill/>
          </a:ln>
        </p:spPr>
      </p:pic>
      <p:pic>
        <p:nvPicPr>
          <p:cNvPr id="300" name="Google Shape;300;p52"/>
          <p:cNvPicPr preferRelativeResize="0"/>
          <p:nvPr/>
        </p:nvPicPr>
        <p:blipFill rotWithShape="1">
          <a:blip r:embed="rId4">
            <a:alphaModFix/>
          </a:blip>
          <a:srcRect b="0" l="66767" r="2589" t="0"/>
          <a:stretch/>
        </p:blipFill>
        <p:spPr>
          <a:xfrm>
            <a:off x="415350" y="152400"/>
            <a:ext cx="1668476" cy="43322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Desborrosificación</a:t>
            </a:r>
            <a:endParaRPr/>
          </a:p>
        </p:txBody>
      </p:sp>
      <p:sp>
        <p:nvSpPr>
          <p:cNvPr id="306" name="Google Shape;30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Media del máximo</a:t>
            </a:r>
            <a:r>
              <a:rPr lang="es"/>
              <a:t>: Usar el valor medio del máximo conjunto de salida, por lo cual tendríamos, (7.5+18.1)/2 = 12.8.</a:t>
            </a:r>
            <a:endParaRPr/>
          </a:p>
          <a:p>
            <a:pPr indent="0" lvl="0" marL="0" rtl="0" algn="l">
              <a:spcBef>
                <a:spcPts val="1200"/>
              </a:spcBef>
              <a:spcAft>
                <a:spcPts val="0"/>
              </a:spcAft>
              <a:buNone/>
            </a:pPr>
            <a:r>
              <a:rPr b="1" lang="es"/>
              <a:t>Proyección del centro de gravedad</a:t>
            </a:r>
            <a:r>
              <a:rPr lang="es"/>
              <a:t>: Para esto se calcula la proyección del centro de gravedad del conjunto borroso en el eje x, para este caso el valor de salida sería 13.53.</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54"/>
          <p:cNvPicPr preferRelativeResize="0"/>
          <p:nvPr/>
        </p:nvPicPr>
        <p:blipFill>
          <a:blip r:embed="rId3">
            <a:alphaModFix/>
          </a:blip>
          <a:stretch>
            <a:fillRect/>
          </a:stretch>
        </p:blipFill>
        <p:spPr>
          <a:xfrm>
            <a:off x="3464548" y="1217475"/>
            <a:ext cx="4734099" cy="3375900"/>
          </a:xfrm>
          <a:prstGeom prst="rect">
            <a:avLst/>
          </a:prstGeom>
          <a:noFill/>
          <a:ln>
            <a:noFill/>
          </a:ln>
        </p:spPr>
      </p:pic>
      <p:sp>
        <p:nvSpPr>
          <p:cNvPr id="312" name="Google Shape;312;p54"/>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negocios fachada</a:t>
            </a:r>
            <a:endParaRPr/>
          </a:p>
        </p:txBody>
      </p:sp>
      <p:sp>
        <p:nvSpPr>
          <p:cNvPr id="313" name="Google Shape;313;p54"/>
          <p:cNvSpPr txBox="1"/>
          <p:nvPr/>
        </p:nvSpPr>
        <p:spPr>
          <a:xfrm>
            <a:off x="311700" y="1145050"/>
            <a:ext cx="3000000" cy="3699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s" sz="1500">
                <a:solidFill>
                  <a:srgbClr val="6E7781"/>
                </a:solidFill>
                <a:highlight>
                  <a:srgbClr val="FFFFFF"/>
                </a:highlight>
                <a:latin typeface="Proxima Nova"/>
                <a:ea typeface="Proxima Nova"/>
                <a:cs typeface="Proxima Nova"/>
                <a:sym typeface="Proxima Nova"/>
              </a:rPr>
              <a:t>Antecedentes:</a:t>
            </a:r>
            <a:endParaRPr b="1"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F</a:t>
            </a:r>
            <a:r>
              <a:rPr lang="es" sz="1500">
                <a:solidFill>
                  <a:srgbClr val="6E7781"/>
                </a:solidFill>
                <a:highlight>
                  <a:srgbClr val="FFFFFF"/>
                </a:highlight>
                <a:latin typeface="Proxima Nova"/>
                <a:ea typeface="Proxima Nova"/>
                <a:cs typeface="Proxima Nova"/>
                <a:sym typeface="Proxima Nova"/>
              </a:rPr>
              <a:t>acade rate</a:t>
            </a:r>
            <a:endParaRPr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C</a:t>
            </a:r>
            <a:r>
              <a:rPr lang="es" sz="1500">
                <a:solidFill>
                  <a:srgbClr val="6E7781"/>
                </a:solidFill>
                <a:highlight>
                  <a:srgbClr val="FFFFFF"/>
                </a:highlight>
                <a:latin typeface="Proxima Nova"/>
                <a:ea typeface="Proxima Nova"/>
                <a:cs typeface="Proxima Nova"/>
                <a:sym typeface="Proxima Nova"/>
              </a:rPr>
              <a:t>hargebacks rate</a:t>
            </a:r>
            <a:endParaRPr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Foreign rate</a:t>
            </a:r>
            <a:endParaRPr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TC rate</a:t>
            </a:r>
            <a:endParaRPr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Unique user rate</a:t>
            </a:r>
            <a:endParaRPr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Aproved rate</a:t>
            </a:r>
            <a:endParaRPr sz="1500">
              <a:solidFill>
                <a:srgbClr val="6E7781"/>
              </a:solidFill>
              <a:highlight>
                <a:srgbClr val="FFFFFF"/>
              </a:highlight>
              <a:latin typeface="Proxima Nova"/>
              <a:ea typeface="Proxima Nova"/>
              <a:cs typeface="Proxima Nova"/>
              <a:sym typeface="Proxima Nova"/>
            </a:endParaRPr>
          </a:p>
          <a:p>
            <a:pPr indent="0" lvl="0" marL="0" rtl="0" algn="l">
              <a:lnSpc>
                <a:spcPct val="135714"/>
              </a:lnSpc>
              <a:spcBef>
                <a:spcPts val="0"/>
              </a:spcBef>
              <a:spcAft>
                <a:spcPts val="0"/>
              </a:spcAft>
              <a:buNone/>
            </a:pPr>
            <a:r>
              <a:t/>
            </a:r>
            <a:endParaRPr sz="1500">
              <a:solidFill>
                <a:srgbClr val="6E7781"/>
              </a:solidFill>
              <a:highlight>
                <a:srgbClr val="FFFFFF"/>
              </a:highlight>
              <a:latin typeface="Proxima Nova"/>
              <a:ea typeface="Proxima Nova"/>
              <a:cs typeface="Proxima Nova"/>
              <a:sym typeface="Proxima Nova"/>
            </a:endParaRPr>
          </a:p>
          <a:p>
            <a:pPr indent="0" lvl="0" marL="0" rtl="0" algn="l">
              <a:lnSpc>
                <a:spcPct val="135714"/>
              </a:lnSpc>
              <a:spcBef>
                <a:spcPts val="0"/>
              </a:spcBef>
              <a:spcAft>
                <a:spcPts val="0"/>
              </a:spcAft>
              <a:buNone/>
            </a:pPr>
            <a:r>
              <a:rPr b="1" lang="es" sz="1500">
                <a:solidFill>
                  <a:srgbClr val="6E7781"/>
                </a:solidFill>
                <a:highlight>
                  <a:srgbClr val="FFFFFF"/>
                </a:highlight>
                <a:latin typeface="Proxima Nova"/>
                <a:ea typeface="Proxima Nova"/>
                <a:cs typeface="Proxima Nova"/>
                <a:sym typeface="Proxima Nova"/>
              </a:rPr>
              <a:t>Consecuentes:</a:t>
            </a:r>
            <a:endParaRPr sz="1500">
              <a:solidFill>
                <a:srgbClr val="6E7781"/>
              </a:solidFill>
              <a:highlight>
                <a:srgbClr val="FFFFFF"/>
              </a:highlight>
              <a:latin typeface="Proxima Nova"/>
              <a:ea typeface="Proxima Nova"/>
              <a:cs typeface="Proxima Nova"/>
              <a:sym typeface="Proxima Nova"/>
            </a:endParaRPr>
          </a:p>
          <a:p>
            <a:pPr indent="-323850" lvl="0" marL="457200" rtl="0" algn="l">
              <a:lnSpc>
                <a:spcPct val="135714"/>
              </a:lnSpc>
              <a:spcBef>
                <a:spcPts val="0"/>
              </a:spcBef>
              <a:spcAft>
                <a:spcPts val="0"/>
              </a:spcAft>
              <a:buClr>
                <a:srgbClr val="6E7781"/>
              </a:buClr>
              <a:buSzPts val="1500"/>
              <a:buFont typeface="Proxima Nova"/>
              <a:buChar char="●"/>
            </a:pPr>
            <a:r>
              <a:rPr lang="es" sz="1500">
                <a:solidFill>
                  <a:srgbClr val="6E7781"/>
                </a:solidFill>
                <a:highlight>
                  <a:srgbClr val="FFFFFF"/>
                </a:highlight>
                <a:latin typeface="Proxima Nova"/>
                <a:ea typeface="Proxima Nova"/>
                <a:cs typeface="Proxima Nova"/>
                <a:sym typeface="Proxima Nova"/>
              </a:rPr>
              <a:t>Merchant qualy</a:t>
            </a:r>
            <a:endParaRPr sz="1500">
              <a:solidFill>
                <a:srgbClr val="6E7781"/>
              </a:solidFill>
              <a:highlight>
                <a:srgbClr val="FFFFFF"/>
              </a:highlight>
              <a:latin typeface="Proxima Nova"/>
              <a:ea typeface="Proxima Nova"/>
              <a:cs typeface="Proxima Nova"/>
              <a:sym typeface="Proxima Nova"/>
            </a:endParaRPr>
          </a:p>
          <a:p>
            <a:pPr indent="0" lvl="0" marL="0" rtl="0" algn="l">
              <a:lnSpc>
                <a:spcPct val="135714"/>
              </a:lnSpc>
              <a:spcBef>
                <a:spcPts val="0"/>
              </a:spcBef>
              <a:spcAft>
                <a:spcPts val="0"/>
              </a:spcAft>
              <a:buNone/>
            </a:pPr>
            <a:r>
              <a:t/>
            </a:r>
            <a:endParaRPr sz="1050">
              <a:solidFill>
                <a:srgbClr val="6E778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6E7781"/>
              </a:solidFill>
              <a:highlight>
                <a:srgbClr val="FFFFFF"/>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5"/>
          <p:cNvPicPr preferRelativeResize="0"/>
          <p:nvPr/>
        </p:nvPicPr>
        <p:blipFill>
          <a:blip r:embed="rId3">
            <a:alphaModFix/>
          </a:blip>
          <a:stretch>
            <a:fillRect/>
          </a:stretch>
        </p:blipFill>
        <p:spPr>
          <a:xfrm>
            <a:off x="232450" y="2301594"/>
            <a:ext cx="8310899" cy="2453136"/>
          </a:xfrm>
          <a:prstGeom prst="rect">
            <a:avLst/>
          </a:prstGeom>
          <a:noFill/>
          <a:ln>
            <a:noFill/>
          </a:ln>
        </p:spPr>
      </p:pic>
      <p:pic>
        <p:nvPicPr>
          <p:cNvPr id="319" name="Google Shape;319;p55"/>
          <p:cNvPicPr preferRelativeResize="0"/>
          <p:nvPr/>
        </p:nvPicPr>
        <p:blipFill>
          <a:blip r:embed="rId4">
            <a:alphaModFix/>
          </a:blip>
          <a:stretch>
            <a:fillRect/>
          </a:stretch>
        </p:blipFill>
        <p:spPr>
          <a:xfrm>
            <a:off x="5235099" y="734051"/>
            <a:ext cx="3633725" cy="2674149"/>
          </a:xfrm>
          <a:prstGeom prst="rect">
            <a:avLst/>
          </a:prstGeom>
          <a:noFill/>
          <a:ln>
            <a:noFill/>
          </a:ln>
        </p:spPr>
      </p:pic>
      <p:sp>
        <p:nvSpPr>
          <p:cNvPr id="320" name="Google Shape;320;p55"/>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Ejemplo negocios fachada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STRONG AI -</a:t>
            </a:r>
            <a:r>
              <a:rPr lang="es"/>
              <a:t> AGI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Esta forma de IA se refiere a una inteligencia artificial que posee un nivel de inteligencia comparable al humano. </a:t>
            </a:r>
            <a:endParaRPr/>
          </a:p>
          <a:p>
            <a:pPr indent="0" lvl="0" marL="0" rtl="0" algn="l">
              <a:spcBef>
                <a:spcPts val="1200"/>
              </a:spcBef>
              <a:spcAft>
                <a:spcPts val="0"/>
              </a:spcAft>
              <a:buNone/>
            </a:pPr>
            <a:r>
              <a:rPr lang="es"/>
              <a:t>Tiene como objetivo crear inteligencia que es indistinguible de una mente humana, pero que de la misma forma que un niño debe aprender a </a:t>
            </a:r>
            <a:r>
              <a:rPr lang="es"/>
              <a:t>través</a:t>
            </a:r>
            <a:r>
              <a:rPr lang="es"/>
              <a:t> de aportes y </a:t>
            </a:r>
            <a:r>
              <a:rPr lang="es"/>
              <a:t>experiencia; mejorando sus habilidades en el tiempo.</a:t>
            </a:r>
            <a:endParaRPr/>
          </a:p>
          <a:p>
            <a:pPr indent="0" lvl="0" marL="0" rtl="0" algn="l">
              <a:spcBef>
                <a:spcPts val="1200"/>
              </a:spcBef>
              <a:spcAft>
                <a:spcPts val="1200"/>
              </a:spcAft>
              <a:buNone/>
            </a:pPr>
            <a:r>
              <a:rPr lang="es"/>
              <a:t>Si bien los investigadores de IA tanto del sector académico como del privado invierten en la creación de inteligencia artificial general (AGI), hoy solo existe como un concepto teórico frente a una realidad tangible. IBM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AI</a:t>
            </a:r>
            <a:endParaRPr/>
          </a:p>
        </p:txBody>
      </p:sp>
      <p:pic>
        <p:nvPicPr>
          <p:cNvPr id="88" name="Google Shape;88;p18"/>
          <p:cNvPicPr preferRelativeResize="0"/>
          <p:nvPr/>
        </p:nvPicPr>
        <p:blipFill>
          <a:blip r:embed="rId3">
            <a:alphaModFix/>
          </a:blip>
          <a:stretch>
            <a:fillRect/>
          </a:stretch>
        </p:blipFill>
        <p:spPr>
          <a:xfrm>
            <a:off x="685200" y="1235000"/>
            <a:ext cx="3979575" cy="3227075"/>
          </a:xfrm>
          <a:prstGeom prst="rect">
            <a:avLst/>
          </a:prstGeom>
          <a:noFill/>
          <a:ln>
            <a:noFill/>
          </a:ln>
        </p:spPr>
      </p:pic>
      <p:pic>
        <p:nvPicPr>
          <p:cNvPr id="89" name="Google Shape;89;p18"/>
          <p:cNvPicPr preferRelativeResize="0"/>
          <p:nvPr/>
        </p:nvPicPr>
        <p:blipFill>
          <a:blip r:embed="rId4">
            <a:alphaModFix/>
          </a:blip>
          <a:stretch>
            <a:fillRect/>
          </a:stretch>
        </p:blipFill>
        <p:spPr>
          <a:xfrm>
            <a:off x="5370899" y="1176900"/>
            <a:ext cx="3362325" cy="334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Soft Computing</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s"/>
              <a:t>La computación suave se diferencia de la computación convencional dura ) en que, a diferencia de ella, es tolerante a la imprecisión, la incertidumbre y la verdad parcial.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s"/>
              <a:t>El modelo a seguir para la computación suave es la mente humana y su principio rector es aprovechar la tolerancia a la imprecisión, la incertidumbre y la verdad parcial para lograr la trazabilidad , la robustez y el bajo coste de las soluciones.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1843900" y="514225"/>
            <a:ext cx="5214730"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b="3081" l="41578" r="0" t="0"/>
          <a:stretch/>
        </p:blipFill>
        <p:spPr>
          <a:xfrm>
            <a:off x="7771775" y="142175"/>
            <a:ext cx="1283526" cy="1330800"/>
          </a:xfrm>
          <a:prstGeom prst="rect">
            <a:avLst/>
          </a:prstGeom>
          <a:noFill/>
          <a:ln>
            <a:noFill/>
          </a:ln>
        </p:spPr>
      </p:pic>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Aprendizaje </a:t>
            </a:r>
            <a:r>
              <a:rPr lang="es"/>
              <a:t>Automático</a:t>
            </a:r>
            <a:endParaRPr/>
          </a:p>
        </p:txBody>
      </p:sp>
      <p:sp>
        <p:nvSpPr>
          <p:cNvPr id="107" name="Google Shape;107;p21"/>
          <p:cNvSpPr txBox="1"/>
          <p:nvPr>
            <p:ph idx="1" type="body"/>
          </p:nvPr>
        </p:nvSpPr>
        <p:spPr>
          <a:xfrm>
            <a:off x="421375" y="13967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aprendizaje automático es una rama de conocimiento en la que se abordan algoritmos que son capaces de crear modelos de conocimiento abstractos a partir de históricos de datos. </a:t>
            </a:r>
            <a:endParaRPr/>
          </a:p>
          <a:p>
            <a:pPr indent="0" lvl="0" marL="0" rtl="0" algn="l">
              <a:spcBef>
                <a:spcPts val="1200"/>
              </a:spcBef>
              <a:spcAft>
                <a:spcPts val="0"/>
              </a:spcAft>
              <a:buNone/>
            </a:pPr>
            <a:r>
              <a:rPr lang="es"/>
              <a:t>Por consiguiente, estos modelos generados automáticamente son de naturaleza empírica, pues solo se basan en hechos representados por datos.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