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E8F7F-C917-5631-4834-F76BA92E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es-ES" dirty="0" err="1"/>
              <a:t>barteca</a:t>
            </a:r>
            <a:endParaRPr lang="es-ES" dirty="0"/>
          </a:p>
        </p:txBody>
      </p:sp>
      <p:sp>
        <p:nvSpPr>
          <p:cNvPr id="15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5B26FBA7-C38E-70E8-033A-473A59E8F6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" r="2811" b="-1"/>
          <a:stretch/>
        </p:blipFill>
        <p:spPr>
          <a:xfrm>
            <a:off x="6696604" y="1494864"/>
            <a:ext cx="4081517" cy="40301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FB0B44-A7F4-E518-3512-23935879915E}"/>
              </a:ext>
            </a:extLst>
          </p:cNvPr>
          <p:cNvSpPr txBox="1"/>
          <p:nvPr/>
        </p:nvSpPr>
        <p:spPr>
          <a:xfrm>
            <a:off x="2077375" y="5525062"/>
            <a:ext cx="2344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Andrea Castilla Cocera</a:t>
            </a:r>
          </a:p>
          <a:p>
            <a:r>
              <a:rPr lang="es-ES" dirty="0"/>
              <a:t>2º DAM</a:t>
            </a:r>
          </a:p>
        </p:txBody>
      </p:sp>
    </p:spTree>
    <p:extLst>
      <p:ext uri="{BB962C8B-B14F-4D97-AF65-F5344CB8AC3E}">
        <p14:creationId xmlns:p14="http://schemas.microsoft.com/office/powerpoint/2010/main" val="405750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		FRONTEND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1FB0-0E6B-057C-740F-18BD777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AXIOS</a:t>
            </a:r>
          </a:p>
          <a:p>
            <a:pPr marL="0" indent="0">
              <a:buNone/>
            </a:pPr>
            <a:r>
              <a:rPr lang="es-ES" sz="2000" dirty="0"/>
              <a:t>¿Qué es?: Es una biblioteca de *JavaScript* que permite realizar solicitudes *HTTP* desde una aplicación web.</a:t>
            </a:r>
          </a:p>
          <a:p>
            <a:pPr marL="0" indent="0">
              <a:buNone/>
            </a:pPr>
            <a:r>
              <a:rPr lang="es-ES" sz="2000" dirty="0"/>
              <a:t>Características: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Sintaxis sencilla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Admite promesas (basada en </a:t>
            </a:r>
            <a:r>
              <a:rPr lang="es-ES" sz="2000" dirty="0" err="1"/>
              <a:t>Promise</a:t>
            </a:r>
            <a:r>
              <a:rPr lang="es-ES" sz="2000" dirty="0"/>
              <a:t> JS)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Compatibilidad con navegadores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95A074B8-4675-AFC2-722D-FF5F0D6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825" y="4426492"/>
            <a:ext cx="1472657" cy="14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0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		FRONTEND</a:t>
            </a:r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95A074B8-4675-AFC2-722D-FF5F0D6D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825" y="4426492"/>
            <a:ext cx="1472657" cy="14726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AC1EA7-147D-ED32-DD7E-19EE7CD29CC8}"/>
              </a:ext>
            </a:extLst>
          </p:cNvPr>
          <p:cNvSpPr txBox="1"/>
          <p:nvPr/>
        </p:nvSpPr>
        <p:spPr>
          <a:xfrm>
            <a:off x="1142999" y="1810146"/>
            <a:ext cx="35532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'http://localhost:8080/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barteca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2A13F4-5FD2-E41A-7961-884C5F0B62B0}"/>
              </a:ext>
            </a:extLst>
          </p:cNvPr>
          <p:cNvSpPr txBox="1"/>
          <p:nvPr/>
        </p:nvSpPr>
        <p:spPr>
          <a:xfrm>
            <a:off x="1142999" y="2113471"/>
            <a:ext cx="61033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getBares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token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localStorage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getItem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'token'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</a:t>
            </a:r>
            <a:r>
              <a:rPr lang="es-ES" sz="1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Obtener el token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(!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token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'No token 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found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redirecting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window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0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'/bar'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headers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Authorization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Bearer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token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},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withCredentials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});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 </a:t>
            </a:r>
            <a:r>
              <a:rPr lang="es-E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'Error 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fetching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data:'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&amp;&amp;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status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=== </a:t>
            </a:r>
            <a:r>
              <a:rPr lang="es-E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401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window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location</a:t>
            </a:r>
            <a:r>
              <a:rPr lang="es-ES" sz="10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href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E49B41-456D-CCB3-97ED-F59D5BE0F337}"/>
              </a:ext>
            </a:extLst>
          </p:cNvPr>
          <p:cNvSpPr txBox="1"/>
          <p:nvPr/>
        </p:nvSpPr>
        <p:spPr>
          <a:xfrm>
            <a:off x="6308735" y="2126673"/>
            <a:ext cx="61033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nuevoBar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async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try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await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axios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</a:t>
            </a:r>
            <a:r>
              <a:rPr lang="es-ES" sz="11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/bar`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'Registro exitoso:'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 </a:t>
            </a:r>
            <a:r>
              <a:rPr lang="es-ES" sz="1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catch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'Error registrando usuario:'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}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6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316F81B-D3F7-31D6-23C0-A159B2A3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21867" b="21867"/>
          <a:stretch/>
        </p:blipFill>
        <p:spPr>
          <a:xfrm>
            <a:off x="-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		FRONTEND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1FB0-0E6B-057C-740F-18BD777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 fontScale="70000" lnSpcReduction="20000"/>
          </a:bodyPr>
          <a:lstStyle/>
          <a:p>
            <a:r>
              <a:rPr lang="es-ES" sz="2000" dirty="0"/>
              <a:t>EMAIL JS</a:t>
            </a:r>
          </a:p>
          <a:p>
            <a:pPr marL="0" indent="0">
              <a:buNone/>
            </a:pPr>
            <a:r>
              <a:rPr lang="es-ES" sz="2000" dirty="0"/>
              <a:t>¿Qué es?: Es una biblioteca que facilita el envío de correos electrónicos desde aplicaciones JavaScript sin necesidad de un servidor </a:t>
            </a:r>
            <a:r>
              <a:rPr lang="es-ES" sz="2000" dirty="0" err="1"/>
              <a:t>backend</a:t>
            </a:r>
            <a:r>
              <a:rPr lang="es-ES" sz="2000" dirty="0"/>
              <a:t>.</a:t>
            </a:r>
          </a:p>
          <a:p>
            <a:pPr marL="0" indent="0">
              <a:buNone/>
            </a:pPr>
            <a:r>
              <a:rPr lang="es-ES" sz="2000" dirty="0"/>
              <a:t>Características: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Facilidad de uso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Compatibilidad (Gmail, Outlook, </a:t>
            </a:r>
            <a:r>
              <a:rPr lang="es-ES" sz="2000" dirty="0" err="1"/>
              <a:t>Yahoo</a:t>
            </a:r>
            <a:r>
              <a:rPr lang="es-ES" sz="2000" dirty="0"/>
              <a:t>,…)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Plantillas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Soporte archivos adjuntos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Compatibilidad con diferentes lenguajes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Eventos y </a:t>
            </a:r>
            <a:r>
              <a:rPr lang="es-ES" sz="2000" dirty="0" err="1"/>
              <a:t>callbacks</a:t>
            </a:r>
            <a:endParaRPr lang="es-ES" sz="2000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D2B8A3-DDA2-CF2C-9626-20EA9834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36474" y="4429303"/>
            <a:ext cx="1342053" cy="13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316F81B-D3F7-31D6-23C0-A159B2A3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21867" b="21867"/>
          <a:stretch/>
        </p:blipFill>
        <p:spPr>
          <a:xfrm>
            <a:off x="-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		FRONTEND</a:t>
            </a:r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D2B8A3-DDA2-CF2C-9626-20EA9834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36474" y="4429303"/>
            <a:ext cx="1342053" cy="134205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EC33AC9-F338-9A28-4347-1181DCDC8DC1}"/>
              </a:ext>
            </a:extLst>
          </p:cNvPr>
          <p:cNvSpPr txBox="1"/>
          <p:nvPr/>
        </p:nvSpPr>
        <p:spPr>
          <a:xfrm>
            <a:off x="1071446" y="1877934"/>
            <a:ext cx="615666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React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{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useRef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 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react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emailjs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'@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emailjs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/browser'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export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ContactUs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() 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useRef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sendEmail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(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preventDefault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emailjs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sendForm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'YOUR_SERVICE_ID'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'YOUR_TEMPLATE_ID'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publicKey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'YOUR_PUBLIC_KEY'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})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then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() 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'SUCCESS!'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},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(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console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'FAILED...'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},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58C6126-043E-8AB9-7B8C-8C3C5BEEAFD9}"/>
              </a:ext>
            </a:extLst>
          </p:cNvPr>
          <p:cNvSpPr txBox="1"/>
          <p:nvPr/>
        </p:nvSpPr>
        <p:spPr>
          <a:xfrm>
            <a:off x="7022914" y="1930801"/>
            <a:ext cx="40260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&lt;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={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onSubmit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={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sendEmail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user_name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Email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"email"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user_email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textarea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&lt;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submit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Send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&lt;/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4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316F81B-D3F7-31D6-23C0-A159B2A3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21867" b="21867"/>
          <a:stretch/>
        </p:blipFill>
        <p:spPr>
          <a:xfrm>
            <a:off x="-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/>
              <a:t>TECNOLOGÍAS		FRONTEND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D2B8A3-DDA2-CF2C-9626-20EA9834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36474" y="4429303"/>
            <a:ext cx="1342053" cy="1342053"/>
          </a:xfrm>
          <a:prstGeom prst="rect">
            <a:avLst/>
          </a:prstGeom>
        </p:spPr>
      </p:pic>
      <p:sp>
        <p:nvSpPr>
          <p:cNvPr id="47" name="Marcador de contenido 2">
            <a:extLst>
              <a:ext uri="{FF2B5EF4-FFF2-40B4-BE49-F238E27FC236}">
                <a16:creationId xmlns:a16="http://schemas.microsoft.com/office/drawing/2014/main" id="{3A4A9238-AA77-65B0-0528-7C31BF0B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8331019" cy="345439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PRIMEREACT</a:t>
            </a:r>
          </a:p>
          <a:p>
            <a:pPr marL="0" indent="0">
              <a:buNone/>
            </a:pPr>
            <a:r>
              <a:rPr lang="es-ES" sz="2000" dirty="0"/>
              <a:t>¿Qué es?: Es una librería de componentes de </a:t>
            </a:r>
            <a:r>
              <a:rPr lang="es-ES" sz="2000" dirty="0" err="1"/>
              <a:t>React</a:t>
            </a:r>
            <a:r>
              <a:rPr lang="es-ES" sz="2000" dirty="0"/>
              <a:t>, esta nos facilita el uso de componentes generales y su diseño, como son botones, </a:t>
            </a:r>
            <a:r>
              <a:rPr lang="es-ES" sz="2000" dirty="0" err="1"/>
              <a:t>popups</a:t>
            </a:r>
            <a:r>
              <a:rPr lang="es-ES" sz="2000" dirty="0"/>
              <a:t>, inputs, etc.</a:t>
            </a:r>
          </a:p>
          <a:p>
            <a:pPr marL="0" indent="0">
              <a:buNone/>
            </a:pPr>
            <a:r>
              <a:rPr lang="es-ES" sz="2000" dirty="0"/>
              <a:t>Con esta también podemos crear formularios con validación, esto los encontramos en el registro de un usuario, de un bar y de una reserva.</a:t>
            </a:r>
          </a:p>
        </p:txBody>
      </p:sp>
    </p:spTree>
    <p:extLst>
      <p:ext uri="{BB962C8B-B14F-4D97-AF65-F5344CB8AC3E}">
        <p14:creationId xmlns:p14="http://schemas.microsoft.com/office/powerpoint/2010/main" val="284337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316F81B-D3F7-31D6-23C0-A159B2A3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21867" b="21867"/>
          <a:stretch/>
        </p:blipFill>
        <p:spPr>
          <a:xfrm>
            <a:off x="-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/>
              <a:t>TECNOLOGÍAS		FRONTEND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D2B8A3-DDA2-CF2C-9626-20EA9834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36474" y="4429303"/>
            <a:ext cx="1342053" cy="13420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CE2EAE-59DC-7086-AB2A-221429F7DADF}"/>
              </a:ext>
            </a:extLst>
          </p:cNvPr>
          <p:cNvSpPr txBox="1"/>
          <p:nvPr/>
        </p:nvSpPr>
        <p:spPr>
          <a:xfrm>
            <a:off x="1213473" y="1885049"/>
            <a:ext cx="32141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icon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'pi pi-shop'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command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navigate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'/bares'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},{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icon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'pi pi-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book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command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navigate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'/reservas'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icon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'pi pi-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question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circle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command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navigate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'/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about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},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icon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'pi pi-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sign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out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command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() 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=&gt;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logout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</a:t>
            </a:r>
            <a:r>
              <a:rPr lang="es-E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navigate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'/'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];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4F98BB-768B-8742-B440-1D9A7136BAFD}"/>
              </a:ext>
            </a:extLst>
          </p:cNvPr>
          <p:cNvSpPr txBox="1"/>
          <p:nvPr/>
        </p:nvSpPr>
        <p:spPr>
          <a:xfrm>
            <a:off x="4251264" y="1968699"/>
            <a:ext cx="69755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Route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"/bares"</a:t>
            </a:r>
            <a:r>
              <a:rPr lang="es-ES" sz="1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element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style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position: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'relative'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BarList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Tooltip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".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speeddial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-top-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rigth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.p-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speeddial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action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SpeedDial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[...</a:t>
            </a:r>
            <a:r>
              <a:rPr lang="es-ES" sz="10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itemsadd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...</a:t>
            </a:r>
            <a:r>
              <a:rPr lang="es-ES" sz="1000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direction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down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style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right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bottom: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}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			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className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speeddial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-top-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rigth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rigth-0 top-0"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							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buttonClassName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button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help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ScrollTop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threshold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es-E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s-E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behavior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smooth</a:t>
            </a:r>
            <a:r>
              <a:rPr lang="es-E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s-E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/&gt;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&lt;/</a:t>
            </a:r>
            <a:r>
              <a:rPr lang="es-ES" sz="10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</a:t>
            </a:r>
            <a:r>
              <a:rPr lang="es-ES" sz="10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endParaRPr lang="es-E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41" name="Imagen 4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6FCDC1-5839-7C47-1CA1-9E464D7E5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878" y="3390620"/>
            <a:ext cx="707218" cy="23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8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CCC015-77E2-9F8C-F994-13C98FAE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FBBB3-8268-5B72-5910-B96B13D0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700">
                <a:solidFill>
                  <a:srgbClr val="FFFFFF"/>
                </a:solidFill>
              </a:rPr>
              <a:t>Para el despliegue podría haber utilizado Vercel, plataforma popular que fue creada por el mismo equipo de Next.js y ofrece: integración continua, despliegue automatizado y una CDN global.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>
                <a:solidFill>
                  <a:srgbClr val="FFFFFF"/>
                </a:solidFill>
              </a:rPr>
              <a:t>Otra opción sería Netlify, esta ofrece despliegues continuos, integración con git y funciones serverless.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>
                <a:solidFill>
                  <a:srgbClr val="FFFFFF"/>
                </a:solidFill>
              </a:rPr>
              <a:t>Estas opciones son las más recomendadas por su fácil uso, integración continua y características avanzadas.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>
                <a:solidFill>
                  <a:srgbClr val="FFFFFF"/>
                </a:solidFill>
              </a:rPr>
              <a:t>Además, también contamos con GItHub Pages, una opción para proyectos más pequeños o personales, también es gratuita y permite desplegar aplicaciones estáticas directamente desde un repositorio de GitHub.</a:t>
            </a:r>
          </a:p>
        </p:txBody>
      </p:sp>
    </p:spTree>
    <p:extLst>
      <p:ext uri="{BB962C8B-B14F-4D97-AF65-F5344CB8AC3E}">
        <p14:creationId xmlns:p14="http://schemas.microsoft.com/office/powerpoint/2010/main" val="171512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47DE9-F4F9-C062-36FE-8AC4B26A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pic>
        <p:nvPicPr>
          <p:cNvPr id="7" name="Graphic 6" descr="Jerarquía">
            <a:extLst>
              <a:ext uri="{FF2B5EF4-FFF2-40B4-BE49-F238E27FC236}">
                <a16:creationId xmlns:a16="http://schemas.microsoft.com/office/drawing/2014/main" id="{654D5B97-65EA-BC49-9D3C-6334F1138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CF12A-112D-8D4E-1F5F-EF543FBA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s-ES" dirty="0"/>
              <a:t>Creación de roles (Usuario, Administrador, Dueño)</a:t>
            </a:r>
          </a:p>
          <a:p>
            <a:pPr lvl="1"/>
            <a:r>
              <a:rPr lang="es-ES" dirty="0"/>
              <a:t>Creación de diferentes páginas según rol</a:t>
            </a:r>
          </a:p>
          <a:p>
            <a:pPr lvl="1"/>
            <a:r>
              <a:rPr lang="es-ES" dirty="0"/>
              <a:t>Creación de estado de reservas</a:t>
            </a:r>
          </a:p>
          <a:p>
            <a:r>
              <a:rPr lang="es-ES" dirty="0"/>
              <a:t>Refactorización de código y mejora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EC54CBC6-7B30-1654-1E53-D2868D33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FIN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45A589-EB6B-2F53-C418-92E9841D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Proyecto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r>
              <a:rPr lang="en-US" dirty="0"/>
              <a:t>Andrea Castilla Cocera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4936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DCC9C2E-A307-01F3-6592-4C283474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4000"/>
              <a:t>ÍNDICE</a:t>
            </a:r>
          </a:p>
        </p:txBody>
      </p:sp>
      <p:cxnSp>
        <p:nvCxnSpPr>
          <p:cNvPr id="90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BC09D2-F1A3-1B1C-B381-3B757054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1800" dirty="0">
                <a:hlinkClick r:id="rId2" action="ppaction://hlinksldjump"/>
              </a:rPr>
              <a:t>INTRODCUCCIÓN</a:t>
            </a:r>
            <a:endParaRPr lang="es-ES" sz="1800" dirty="0"/>
          </a:p>
          <a:p>
            <a:r>
              <a:rPr lang="es-ES" sz="1800" dirty="0">
                <a:hlinkClick r:id="rId3" action="ppaction://hlinksldjump"/>
              </a:rPr>
              <a:t>TECNOLOGÍAS</a:t>
            </a:r>
            <a:endParaRPr lang="es-ES" sz="1800" dirty="0"/>
          </a:p>
          <a:p>
            <a:pPr lvl="1"/>
            <a:r>
              <a:rPr lang="es-ES" sz="1800" dirty="0">
                <a:hlinkClick r:id="rId4" action="ppaction://hlinksldjump"/>
              </a:rPr>
              <a:t>BACKEND</a:t>
            </a:r>
            <a:endParaRPr lang="es-ES" sz="1800" dirty="0"/>
          </a:p>
          <a:p>
            <a:pPr lvl="1"/>
            <a:r>
              <a:rPr lang="es-ES" sz="1800" dirty="0">
                <a:hlinkClick r:id="rId5" action="ppaction://hlinksldjump"/>
              </a:rPr>
              <a:t>FRONTEND</a:t>
            </a:r>
            <a:endParaRPr lang="es-ES" sz="1800" dirty="0"/>
          </a:p>
          <a:p>
            <a:r>
              <a:rPr lang="es-ES" sz="1800" dirty="0">
                <a:hlinkClick r:id="rId6" action="ppaction://hlinksldjump"/>
              </a:rPr>
              <a:t>DESPLIEGUE</a:t>
            </a:r>
            <a:endParaRPr lang="es-ES" sz="1800" dirty="0"/>
          </a:p>
          <a:p>
            <a:r>
              <a:rPr lang="es-ES" sz="1800" dirty="0">
                <a:hlinkClick r:id="rId7" action="ppaction://hlinksldjump"/>
              </a:rPr>
              <a:t>CONCLUSIONES</a:t>
            </a:r>
            <a:endParaRPr lang="es-ES" sz="1800" dirty="0"/>
          </a:p>
          <a:p>
            <a:pPr marL="457200" lvl="1" indent="0">
              <a:buNone/>
            </a:pPr>
            <a:endParaRPr lang="es-ES" sz="1800" dirty="0"/>
          </a:p>
        </p:txBody>
      </p:sp>
      <p:grpSp>
        <p:nvGrpSpPr>
          <p:cNvPr id="9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3694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A0A279-C056-4567-9958-6CF23522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s-ES" sz="3300"/>
              <a:t>INTRODUCCIÓN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D2BA8-6C2D-1DE4-B5CE-D6D6BD48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999" y="1093787"/>
            <a:ext cx="5831944" cy="46974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err="1"/>
              <a:t>BARteca</a:t>
            </a:r>
            <a:r>
              <a:rPr lang="es-ES" dirty="0"/>
              <a:t> surge de la idea de una biblioteca de bares (BAR – [biblio]teca), la idea principal es parecida, ya que se basa en una aplicación dónde el usuario busca bares y puede hacer una reserva, así como los libros.</a:t>
            </a:r>
          </a:p>
          <a:p>
            <a:pPr marL="0" indent="0">
              <a:buNone/>
            </a:pPr>
            <a:r>
              <a:rPr lang="es-ES" dirty="0"/>
              <a:t>Se basa además en los foros, donde los usuarios pueden hacer entradas y diferentes acciones entre estas, pero no deja de ser algo dedicado al usuario.</a:t>
            </a:r>
          </a:p>
          <a:p>
            <a:pPr marL="0" indent="0">
              <a:buNone/>
            </a:pPr>
            <a:r>
              <a:rPr lang="es-ES" dirty="0"/>
              <a:t>La única ‘regla’ que se cumple para acceder a este foro es que el usuario tenga una cuenta, si no solo verá un </a:t>
            </a:r>
            <a:r>
              <a:rPr lang="es-ES" dirty="0" err="1"/>
              <a:t>logueo</a:t>
            </a:r>
            <a:r>
              <a:rPr lang="es-ES" dirty="0"/>
              <a:t>, dándole la opción de registrarse.</a:t>
            </a:r>
          </a:p>
        </p:txBody>
      </p:sp>
    </p:spTree>
    <p:extLst>
      <p:ext uri="{BB962C8B-B14F-4D97-AF65-F5344CB8AC3E}">
        <p14:creationId xmlns:p14="http://schemas.microsoft.com/office/powerpoint/2010/main" val="24936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Marcador de contenido 4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F2F48BE0-F277-2AC3-0231-2E33508E0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l="9646" r="6379" b="1"/>
          <a:stretch/>
        </p:blipFill>
        <p:spPr>
          <a:xfrm>
            <a:off x="-1" y="10"/>
            <a:ext cx="12188389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7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47D76B8-FA72-4A1E-B652-864AF9C3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</a:t>
            </a:r>
            <a:endParaRPr lang="es-ES"/>
          </a:p>
        </p:txBody>
      </p:sp>
      <p:pic>
        <p:nvPicPr>
          <p:cNvPr id="7" name="Marcador de contenido 6" descr="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71621D0C-D21D-7EC5-0350-B8D162618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44110" y="2252663"/>
            <a:ext cx="7303779" cy="3454400"/>
          </a:xfrm>
        </p:spPr>
      </p:pic>
    </p:spTree>
    <p:extLst>
      <p:ext uri="{BB962C8B-B14F-4D97-AF65-F5344CB8AC3E}">
        <p14:creationId xmlns:p14="http://schemas.microsoft.com/office/powerpoint/2010/main" val="407432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17D04-DA4D-4D82-8F2C-A2CB5A08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899791B8-92D3-40A8-BBC9-F1ED3703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BD12107-6C4E-44DA-96CE-C4555E878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6456ED08-CEAA-C283-5299-1D0C542B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25506" b="18087"/>
          <a:stretch/>
        </p:blipFill>
        <p:spPr>
          <a:xfrm>
            <a:off x="3612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00135B-D6DB-4AA4-9520-A2BDA9B0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A018342B-472E-4692-9D46-73DBB1E8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41E7AF-ED20-46E6-96BB-8D515556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E2C5759-FC7B-44EB-A78D-2A13D71EA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9EAF4855-0355-463B-B06E-DD2D04D6D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48FE701-1761-46B9-862B-628B44859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FC9C158-F323-4717-BB79-FE6871A7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E70204-0796-4176-9076-395A96A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34E26E4F-7FA1-4740-86E3-CBC3B9E3D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5942C56E-7DF4-4A1A-BB07-F213AA1C9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B048875-6554-4D82-96B9-6868410EC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4CADFCD-A63B-4FF2-A44A-2E4E8375B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BEC108A8-E9B0-480F-9E30-C28A449FD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D1F39432-4C61-43B2-A409-1C8B143AF3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37774A-C783-4E4B-80ED-4CC9DC9E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D7F90769-9AFC-4E87-9422-05DF05D7D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6542607B-EE5C-4C0C-9515-06ECA21D1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7938842A-D255-4B3C-B3FD-622BC131A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C5F57DD9-FBF1-4F3E-9E1D-5F46326C9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C2DC3A-046E-4C55-BA91-09FF49E0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326B70E-8E5D-4644-BD75-A85C8B1D5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85DD229D-41DC-4986-AD0D-3A33D8A098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0401EFD-0E4F-4677-9C37-1DC175E6F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F17E139-6ECD-4654-BBB3-4121A1228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026569D5-DC97-4E13-BC7E-05A6170C4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4355D4C6-564C-48CC-B1C9-D91FE240D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F2B18B-135A-14A0-1008-674D43A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 	  </a:t>
            </a:r>
            <a:r>
              <a:rPr lang="es-ES" dirty="0" err="1"/>
              <a:t>backend</a:t>
            </a:r>
            <a:r>
              <a:rPr lang="es-ES" dirty="0"/>
              <a:t> 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51A63-5098-03FD-3D0E-456FFFE7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s-ES" sz="2000"/>
              <a:t>SPRING</a:t>
            </a:r>
          </a:p>
          <a:p>
            <a:pPr marL="0" indent="0">
              <a:buNone/>
            </a:pPr>
            <a:r>
              <a:rPr lang="es-ES" sz="2000"/>
              <a:t>¿Qué es?: Spring es un framework de código abierto que da soporte al desarrollo de aplicaciones basadas en Java mediante el uso de objetos sencillos.</a:t>
            </a:r>
          </a:p>
          <a:p>
            <a:pPr marL="0" indent="0">
              <a:buNone/>
            </a:pPr>
            <a:r>
              <a:rPr lang="es-ES" sz="2000"/>
              <a:t>Características: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/>
              <a:t>Funciona sobre JVM (traduce bytes de Java a instrucciones nativas del host)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/>
              <a:t>Estructura modular (estructura flexible)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/>
              <a:t>Permite hace todo tipo de aplicaciones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CE58942-8CA4-AAF1-DF6C-37586BC2724E}"/>
              </a:ext>
            </a:extLst>
          </p:cNvPr>
          <p:cNvSpPr/>
          <p:nvPr/>
        </p:nvSpPr>
        <p:spPr>
          <a:xfrm>
            <a:off x="6225240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E08EAAD4-7B40-D97A-8EFB-16A1FED7E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061" y="4221163"/>
            <a:ext cx="1728939" cy="17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8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17D04-DA4D-4D82-8F2C-A2CB5A08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899791B8-92D3-40A8-BBC9-F1ED3703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BD12107-6C4E-44DA-96CE-C4555E878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6456ED08-CEAA-C283-5299-1D0C542B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25506" b="18087"/>
          <a:stretch/>
        </p:blipFill>
        <p:spPr>
          <a:xfrm>
            <a:off x="3612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00135B-D6DB-4AA4-9520-A2BDA9B0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A018342B-472E-4692-9D46-73DBB1E8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41E7AF-ED20-46E6-96BB-8D515556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E2C5759-FC7B-44EB-A78D-2A13D71EA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9EAF4855-0355-463B-B06E-DD2D04D6D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48FE701-1761-46B9-862B-628B44859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FC9C158-F323-4717-BB79-FE6871A7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E70204-0796-4176-9076-395A96A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34E26E4F-7FA1-4740-86E3-CBC3B9E3D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5942C56E-7DF4-4A1A-BB07-F213AA1C9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B048875-6554-4D82-96B9-6868410EC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4CADFCD-A63B-4FF2-A44A-2E4E8375B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BEC108A8-E9B0-480F-9E30-C28A449FD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D1F39432-4C61-43B2-A409-1C8B143AF3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37774A-C783-4E4B-80ED-4CC9DC9E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D7F90769-9AFC-4E87-9422-05DF05D7D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6542607B-EE5C-4C0C-9515-06ECA21D1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7938842A-D255-4B3C-B3FD-622BC131A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C5F57DD9-FBF1-4F3E-9E1D-5F46326C9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C2DC3A-046E-4C55-BA91-09FF49E0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326B70E-8E5D-4644-BD75-A85C8B1D5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85DD229D-41DC-4986-AD0D-3A33D8A098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0401EFD-0E4F-4677-9C37-1DC175E6F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F17E139-6ECD-4654-BBB3-4121A1228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026569D5-DC97-4E13-BC7E-05A6170C4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4355D4C6-564C-48CC-B1C9-D91FE240D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F2B18B-135A-14A0-1008-674D43A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 	  </a:t>
            </a:r>
            <a:r>
              <a:rPr lang="es-ES" dirty="0" err="1"/>
              <a:t>backend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51A63-5098-03FD-3D0E-456FFFE7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5"/>
            <a:ext cx="3056137" cy="357900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ES" sz="2000" dirty="0"/>
              <a:t>SPRING INITIALIZR</a:t>
            </a:r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CE58942-8CA4-AAF1-DF6C-37586BC2724E}"/>
              </a:ext>
            </a:extLst>
          </p:cNvPr>
          <p:cNvSpPr/>
          <p:nvPr/>
        </p:nvSpPr>
        <p:spPr>
          <a:xfrm>
            <a:off x="6225240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BEF39B5-EBC3-FBA3-82CE-ABF13997C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649" y="2434166"/>
            <a:ext cx="3313259" cy="33374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4E90595-F6A1-4602-F693-CFAAF7F3F86E}"/>
              </a:ext>
            </a:extLst>
          </p:cNvPr>
          <p:cNvSpPr txBox="1"/>
          <p:nvPr/>
        </p:nvSpPr>
        <p:spPr>
          <a:xfrm>
            <a:off x="5278146" y="1801813"/>
            <a:ext cx="728277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Entity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NoArgsConstructor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Usuario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GeneratedValue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(strategy = 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GenerationType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IDENTITY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private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(length = </a:t>
            </a:r>
            <a:r>
              <a:rPr lang="es-E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private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nombre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(length = </a:t>
            </a:r>
            <a:r>
              <a:rPr lang="es-E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private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username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(length = </a:t>
            </a:r>
            <a:r>
              <a:rPr lang="es-E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75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private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password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(unique =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70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private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correo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(length = </a:t>
            </a:r>
            <a:r>
              <a:rPr lang="es-E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nullable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private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telefono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613E22-F92E-6876-0BCE-319981407BE9}"/>
              </a:ext>
            </a:extLst>
          </p:cNvPr>
          <p:cNvSpPr txBox="1"/>
          <p:nvPr/>
        </p:nvSpPr>
        <p:spPr>
          <a:xfrm>
            <a:off x="10039086" y="1792288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MODELO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4B95870-0C2A-9E43-222E-7B02BD9348AC}"/>
              </a:ext>
            </a:extLst>
          </p:cNvPr>
          <p:cNvSpPr txBox="1"/>
          <p:nvPr/>
        </p:nvSpPr>
        <p:spPr>
          <a:xfrm>
            <a:off x="5278146" y="5397592"/>
            <a:ext cx="63120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Repository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interface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BarRepo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JpaRepository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&gt;{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C486D1-A0D9-BF13-91B3-57529C5BF9A7}"/>
              </a:ext>
            </a:extLst>
          </p:cNvPr>
          <p:cNvSpPr txBox="1"/>
          <p:nvPr/>
        </p:nvSpPr>
        <p:spPr>
          <a:xfrm>
            <a:off x="9678407" y="52351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21368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17D04-DA4D-4D82-8F2C-A2CB5A08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899791B8-92D3-40A8-BBC9-F1ED3703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BD12107-6C4E-44DA-96CE-C4555E878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6456ED08-CEAA-C283-5299-1D0C542BFC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</a:blip>
          <a:srcRect t="25506" b="18087"/>
          <a:stretch/>
        </p:blipFill>
        <p:spPr>
          <a:xfrm>
            <a:off x="3612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00135B-D6DB-4AA4-9520-A2BDA9B0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A018342B-472E-4692-9D46-73DBB1E8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41E7AF-ED20-46E6-96BB-8D515556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E2C5759-FC7B-44EB-A78D-2A13D71EA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9EAF4855-0355-463B-B06E-DD2D04D6D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48FE701-1761-46B9-862B-628B44859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FC9C158-F323-4717-BB79-FE6871A7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E70204-0796-4176-9076-395A96A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34E26E4F-7FA1-4740-86E3-CBC3B9E3D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5942C56E-7DF4-4A1A-BB07-F213AA1C9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B048875-6554-4D82-96B9-6868410EC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4CADFCD-A63B-4FF2-A44A-2E4E8375B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BEC108A8-E9B0-480F-9E30-C28A449FD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D1F39432-4C61-43B2-A409-1C8B143AF3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37774A-C783-4E4B-80ED-4CC9DC9E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D7F90769-9AFC-4E87-9422-05DF05D7D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6542607B-EE5C-4C0C-9515-06ECA21D1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7938842A-D255-4B3C-B3FD-622BC131A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C5F57DD9-FBF1-4F3E-9E1D-5F46326C9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C2DC3A-046E-4C55-BA91-09FF49E0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326B70E-8E5D-4644-BD75-A85C8B1D5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85DD229D-41DC-4986-AD0D-3A33D8A098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0401EFD-0E4F-4677-9C37-1DC175E6F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F17E139-6ECD-4654-BBB3-4121A1228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026569D5-DC97-4E13-BC7E-05A6170C4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4355D4C6-564C-48CC-B1C9-D91FE240D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F2B18B-135A-14A0-1008-674D43A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 	  </a:t>
            </a:r>
            <a:r>
              <a:rPr lang="es-ES" dirty="0" err="1"/>
              <a:t>backend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51A63-5098-03FD-3D0E-456FFFE7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976954"/>
            <a:ext cx="3056137" cy="357900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ES" sz="2000" dirty="0"/>
              <a:t>CONTROLADOR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CE58942-8CA4-AAF1-DF6C-37586BC2724E}"/>
              </a:ext>
            </a:extLst>
          </p:cNvPr>
          <p:cNvSpPr/>
          <p:nvPr/>
        </p:nvSpPr>
        <p:spPr>
          <a:xfrm>
            <a:off x="6225240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613E22-F92E-6876-0BCE-319981407BE9}"/>
              </a:ext>
            </a:extLst>
          </p:cNvPr>
          <p:cNvSpPr txBox="1"/>
          <p:nvPr/>
        </p:nvSpPr>
        <p:spPr>
          <a:xfrm>
            <a:off x="9728049" y="203262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WEBCONFIG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2BE421-44C7-E3AF-2D15-E3FE9A0FBC5C}"/>
              </a:ext>
            </a:extLst>
          </p:cNvPr>
          <p:cNvSpPr txBox="1"/>
          <p:nvPr/>
        </p:nvSpPr>
        <p:spPr>
          <a:xfrm>
            <a:off x="1225159" y="2311037"/>
            <a:ext cx="435001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RestController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RequestMapping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"/barteca"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BarController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Autowired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BarRepo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repositorioBar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"bar"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findAll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(){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repositorioBar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findAll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GetMapping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"bar/{id}"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findById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(@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PathVariable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(value = </a:t>
            </a:r>
            <a:r>
              <a:rPr lang="es-ES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"id"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11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id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11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repositorioBar</a:t>
            </a:r>
            <a:r>
              <a:rPr lang="es-ES" sz="11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findById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(id).</a:t>
            </a:r>
            <a:r>
              <a:rPr lang="es-ES" sz="11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endParaRPr lang="es-ES" sz="1100" dirty="0">
              <a:solidFill>
                <a:srgbClr val="D4D4D4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11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</a:t>
            </a:r>
          </a:p>
          <a:p>
            <a:r>
              <a:rPr lang="es-ES" sz="1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s-ES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FEE69D3-AA39-5FB8-9527-AAA5AC7345E4}"/>
              </a:ext>
            </a:extLst>
          </p:cNvPr>
          <p:cNvSpPr txBox="1"/>
          <p:nvPr/>
        </p:nvSpPr>
        <p:spPr>
          <a:xfrm>
            <a:off x="5651378" y="2247695"/>
            <a:ext cx="615666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EnableWebSecurity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Configuration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WebConfig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implements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WebMvcConfigurer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Autowired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DataSource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dataSource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@</a:t>
            </a:r>
            <a:r>
              <a:rPr lang="es-E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Bean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SecurityFilterChain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filter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HttpSecurity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throws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s-ES" sz="9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http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authorizeHttpRequests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requests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requests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requestMatchers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barteca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/**"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"/usuario/**"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"/bar/**"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"/reserva/**"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login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/**"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permitAll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exceptionHandling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exception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accessDeniedPage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"/denegado"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formLogin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formLogin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formLogin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permitAll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rememberMe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Customizer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withDefaults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logout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logout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logout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invalidateHttpSession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logoutSuccessUrl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"/"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permitAll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csrf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csrf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csrf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disable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s-E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Customizer</a:t>
            </a:r>
            <a:r>
              <a:rPr lang="es-ES" sz="9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withDefaults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.</a:t>
            </a:r>
            <a:r>
              <a:rPr lang="es-E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build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7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B17D04-DA4D-4D82-8F2C-A2CB5A08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899791B8-92D3-40A8-BBC9-F1ED3703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BD12107-6C4E-44DA-96CE-C4555E878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00135B-D6DB-4AA4-9520-A2BDA9B05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A018342B-472E-4692-9D46-73DBB1E8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41E7AF-ED20-46E6-96BB-8D5155561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E2C5759-FC7B-44EB-A78D-2A13D71EA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9EAF4855-0355-463B-B06E-DD2D04D6D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48FE701-1761-46B9-862B-628B44859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FC9C158-F323-4717-BB79-FE6871A7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4E70204-0796-4176-9076-395A96A4A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34E26E4F-7FA1-4740-86E3-CBC3B9E3D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5942C56E-7DF4-4A1A-BB07-F213AA1C9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B048875-6554-4D82-96B9-6868410EC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34CADFCD-A63B-4FF2-A44A-2E4E8375B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BEC108A8-E9B0-480F-9E30-C28A449FD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D1F39432-4C61-43B2-A409-1C8B143AF3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37774A-C783-4E4B-80ED-4CC9DC9E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D7F90769-9AFC-4E87-9422-05DF05D7D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6542607B-EE5C-4C0C-9515-06ECA21D1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7938842A-D255-4B3C-B3FD-622BC131A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C5F57DD9-FBF1-4F3E-9E1D-5F46326C9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C2DC3A-046E-4C55-BA91-09FF49E0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C326B70E-8E5D-4644-BD75-A85C8B1D5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85DD229D-41DC-4986-AD0D-3A33D8A098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0401EFD-0E4F-4677-9C37-1DC175E6FC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2F17E139-6ECD-4654-BBB3-4121A1228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026569D5-DC97-4E13-BC7E-05A6170C4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4355D4C6-564C-48CC-B1C9-D91FE240D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F2B18B-135A-14A0-1008-674D43A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 	  BACKEND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51A63-5098-03FD-3D0E-456FFFE7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989223"/>
            <a:ext cx="4776538" cy="203357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dirty="0"/>
              <a:t>DOCKER</a:t>
            </a:r>
          </a:p>
          <a:p>
            <a:pPr marL="0" indent="0">
              <a:buNone/>
            </a:pPr>
            <a:r>
              <a:rPr lang="es-ES" sz="2000" dirty="0"/>
              <a:t>¿Qué es?: Plataforma con la que podemos automatizar la implementación dentro de contenedores (entornos ligeros, portátiles y autosuficientes) con todo lo necesario para ejecutar la aplicación.</a:t>
            </a:r>
          </a:p>
          <a:p>
            <a:pPr marL="0" indent="0">
              <a:buNone/>
            </a:pPr>
            <a:endParaRPr lang="es-ES" sz="2000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CE58942-8CA4-AAF1-DF6C-37586BC2724E}"/>
              </a:ext>
            </a:extLst>
          </p:cNvPr>
          <p:cNvSpPr/>
          <p:nvPr/>
        </p:nvSpPr>
        <p:spPr>
          <a:xfrm>
            <a:off x="6225240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301734B-E69F-D67C-8305-374A7E36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909" y="4444151"/>
            <a:ext cx="1433406" cy="10351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634EF89-9662-F6FA-2192-DE266FC169BE}"/>
              </a:ext>
            </a:extLst>
          </p:cNvPr>
          <p:cNvSpPr txBox="1"/>
          <p:nvPr/>
        </p:nvSpPr>
        <p:spPr>
          <a:xfrm>
            <a:off x="5919537" y="1791595"/>
            <a:ext cx="61040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version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'3.1'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services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db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restart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"no"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environment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MYSQL_ROOT_USERNAME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${MYSQL_ROOT_USERNAME}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</a:t>
            </a:r>
            <a:r>
              <a:rPr lang="es-E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MYSQL_ROOT_PASSWORD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${MYSQL_ROOT_PASSWORD}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networks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- 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mysql_network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-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33306:3306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- 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mysql_data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lib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-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init.sql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docker-entrypoint-initdb.d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init.sql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adminer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image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adminer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restart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"no"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networks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- </a:t>
            </a:r>
            <a:r>
              <a:rPr lang="es-E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mysql_network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ports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- </a:t>
            </a:r>
            <a:r>
              <a:rPr lang="es-E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8181:8080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networks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mysql_network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volumes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s-E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es-ES" sz="9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mysql_data</a:t>
            </a:r>
            <a:r>
              <a:rPr lang="es-E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endParaRPr lang="es-E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AC02FF1-743C-6FA4-A40A-53369740E4D5}"/>
              </a:ext>
            </a:extLst>
          </p:cNvPr>
          <p:cNvSpPr txBox="1"/>
          <p:nvPr/>
        </p:nvSpPr>
        <p:spPr>
          <a:xfrm>
            <a:off x="2939202" y="4232279"/>
            <a:ext cx="274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docker-compose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up -d</a:t>
            </a:r>
            <a:endParaRPr lang="es-E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F1AEB97-CBDE-645B-8B41-D95F98ACA16A}"/>
              </a:ext>
            </a:extLst>
          </p:cNvPr>
          <p:cNvSpPr txBox="1"/>
          <p:nvPr/>
        </p:nvSpPr>
        <p:spPr>
          <a:xfrm>
            <a:off x="2949674" y="4676803"/>
            <a:ext cx="274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docker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build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-t</a:t>
            </a:r>
            <a:endParaRPr lang="es-E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A0F0EB1-5547-5B0E-8B7D-5D267C3CA08B}"/>
              </a:ext>
            </a:extLst>
          </p:cNvPr>
          <p:cNvSpPr txBox="1"/>
          <p:nvPr/>
        </p:nvSpPr>
        <p:spPr>
          <a:xfrm>
            <a:off x="2958140" y="5213351"/>
            <a:ext cx="274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docker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run -d</a:t>
            </a:r>
            <a:endParaRPr lang="es-E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01A2107-36B5-409A-9E45-EBD1B21AA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A5534429-47E3-4397-B0A7-D53F30B7D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FCB0FCC-6A40-4FEF-8F11-04232ED6E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A316F81B-D3F7-31D6-23C0-A159B2A35E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22129" r="-2" b="21603"/>
          <a:stretch/>
        </p:blipFill>
        <p:spPr>
          <a:xfrm>
            <a:off x="-1" y="10"/>
            <a:ext cx="1218838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716BE-D6D0-47C9-84D7-A9A067F5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6" name="Round Diagonal Corner Rectangle 7">
              <a:extLst>
                <a:ext uri="{FF2B5EF4-FFF2-40B4-BE49-F238E27FC236}">
                  <a16:creationId xmlns:a16="http://schemas.microsoft.com/office/drawing/2014/main" id="{E27C4C5C-44C5-4CE3-8EF9-B38098E14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DA0A51-654B-4312-80DB-ACD2EDBA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4BD289CF-73B9-4B2F-9175-778632E78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8A14E23B-5EE9-48CD-8BC7-06CC66668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FCC52ACE-AE4E-4847-8CE4-629954A6C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1DDF8BDC-3BAC-480D-8EC1-5DD926C1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235E6-FEB9-477B-B17C-C86E49F38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5B3B3CB1-A2C4-4EC2-86EB-400054EB5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A6F2DF1E-62FF-43A9-8543-7A90DFF6D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7D8769F-5C01-464D-98AF-3DE2475FC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D10B4DAD-DF9D-42F8-A6ED-321041FB5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7B1A65A8-7EFF-43D8-9224-BC5476D356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BA7CC5F3-9EA1-4A59-B190-22BDF5E94E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E2B94-7C74-4372-9D7C-5F17C69BE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BAE42302-A34C-43F2-AE55-8B8A365B33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73120662-0583-41D1-A90A-28CA10E38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0DC129CE-0126-4CD3-A399-43B525F108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47A5ED0C-B6AD-4053-892A-CC612099C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A9A96C-1FDD-4F37-B7C4-110ED24AF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A46C855-6FED-4BDA-89C5-68F92E447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F23A7930-1C34-432F-A084-6EB1725E63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8655C564-6F30-412F-BD99-C42394266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4B0E361-5125-44F2-ACFC-4A26608034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2D45E32-60FC-48A1-B451-18CF9F147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FAFF8871-96B8-47ED-B5B7-440FEE41E2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55CC66-21F0-7EA9-E875-7956737E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TECNOLOGÍAS		FRONTEND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1FB0-0E6B-057C-740F-18BD777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REACT</a:t>
            </a:r>
          </a:p>
          <a:p>
            <a:pPr marL="0" indent="0">
              <a:buNone/>
            </a:pPr>
            <a:r>
              <a:rPr lang="es-ES" sz="2000" dirty="0"/>
              <a:t>¿Qué es?: Es una biblioteca de JavaScript desarrollada por Facebook que se utiliza para construir interfaces de usuario interactivas y reutilizables.</a:t>
            </a:r>
          </a:p>
          <a:p>
            <a:pPr marL="0" indent="0">
              <a:buNone/>
            </a:pPr>
            <a:r>
              <a:rPr lang="es-ES" sz="2000" dirty="0"/>
              <a:t>Características: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Componentes reutilizables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Virtual DOM (cambios compara este con el real)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JSX (HTML + JS, estructura y apariencia componentes)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A40E0B2-03E7-2B4E-C3F4-304109B5B277}"/>
              </a:ext>
            </a:extLst>
          </p:cNvPr>
          <p:cNvSpPr/>
          <p:nvPr/>
        </p:nvSpPr>
        <p:spPr>
          <a:xfrm>
            <a:off x="5984728" y="1425113"/>
            <a:ext cx="843378" cy="2485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CD2B8A3-DDA2-CF2C-9626-20EA9834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474" y="4429303"/>
            <a:ext cx="1342053" cy="13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117</TotalTime>
  <Words>1746</Words>
  <Application>Microsoft Office PowerPoint</Application>
  <PresentationFormat>Panorámica</PresentationFormat>
  <Paragraphs>263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Consolas</vt:lpstr>
      <vt:lpstr>Tw Cen MT</vt:lpstr>
      <vt:lpstr>Wingdings</vt:lpstr>
      <vt:lpstr>Circuito</vt:lpstr>
      <vt:lpstr>barteca</vt:lpstr>
      <vt:lpstr>ÍNDICE</vt:lpstr>
      <vt:lpstr>INTRODUCCIÓN</vt:lpstr>
      <vt:lpstr>TECNOLOGÍAS</vt:lpstr>
      <vt:lpstr>Tecnologías    backend </vt:lpstr>
      <vt:lpstr>Tecnologías    backend </vt:lpstr>
      <vt:lpstr>Tecnologías    backend </vt:lpstr>
      <vt:lpstr>Tecnologías    BACKEND </vt:lpstr>
      <vt:lpstr>TECNOLOGÍAS  FRONTEND</vt:lpstr>
      <vt:lpstr>TECNOLOGÍAS  FRONTEND</vt:lpstr>
      <vt:lpstr>TECNOLOGÍAS  FRONTEND</vt:lpstr>
      <vt:lpstr>TECNOLOGÍAS  FRONTEND</vt:lpstr>
      <vt:lpstr>TECNOLOGÍAS  FRONTEND</vt:lpstr>
      <vt:lpstr>TECNOLOGÍAS  FRONTEND</vt:lpstr>
      <vt:lpstr>TECNOLOGÍAS  FRONTEND</vt:lpstr>
      <vt:lpstr>DESPLIEGUE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Castilla</dc:creator>
  <cp:lastModifiedBy>Andrea Castilla</cp:lastModifiedBy>
  <cp:revision>24</cp:revision>
  <dcterms:created xsi:type="dcterms:W3CDTF">2024-06-16T23:38:34Z</dcterms:created>
  <dcterms:modified xsi:type="dcterms:W3CDTF">2024-06-17T01:37:51Z</dcterms:modified>
</cp:coreProperties>
</file>