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4"/>
  </p:notesMasterIdLst>
  <p:handoutMasterIdLst>
    <p:handoutMasterId r:id="rId15"/>
  </p:handoutMasterIdLst>
  <p:sldIdLst>
    <p:sldId id="315" r:id="rId5"/>
    <p:sldId id="266" r:id="rId6"/>
    <p:sldId id="305" r:id="rId7"/>
    <p:sldId id="319" r:id="rId8"/>
    <p:sldId id="320" r:id="rId9"/>
    <p:sldId id="321" r:id="rId10"/>
    <p:sldId id="322" r:id="rId11"/>
    <p:sldId id="323"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5388" autoAdjust="0"/>
  </p:normalViewPr>
  <p:slideViewPr>
    <p:cSldViewPr snapToGrid="0">
      <p:cViewPr varScale="1">
        <p:scale>
          <a:sx n="84" d="100"/>
          <a:sy n="84" d="100"/>
        </p:scale>
        <p:origin x="396" y="4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3/20/2025</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3/20/2025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3/20/2025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4" r:id="rId13"/>
    <p:sldLayoutId id="2147483709" r:id="rId14"/>
    <p:sldLayoutId id="2147483682" r:id="rId15"/>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ctr">
            <a:normAutofit/>
          </a:bodyPr>
          <a:lstStyle/>
          <a:p>
            <a:r>
              <a:rPr lang="en-US" dirty="0"/>
              <a:t>Used Car Value Prediction Using a Neural Network</a:t>
            </a:r>
          </a:p>
        </p:txBody>
      </p:sp>
    </p:spTree>
    <p:extLst>
      <p:ext uri="{BB962C8B-B14F-4D97-AF65-F5344CB8AC3E}">
        <p14:creationId xmlns:p14="http://schemas.microsoft.com/office/powerpoint/2010/main" val="232390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p:txBody>
          <a:bodyPr>
            <a:normAutofit/>
          </a:bodyPr>
          <a:lstStyle/>
          <a:p>
            <a:r>
              <a:rPr lang="en-US" dirty="0"/>
              <a:t>Introduction</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p:txBody>
          <a:bodyPr>
            <a:normAutofit/>
          </a:bodyPr>
          <a:lstStyle/>
          <a:p>
            <a:r>
              <a:rPr lang="en-US" b="0" i="0" dirty="0">
                <a:solidFill>
                  <a:srgbClr val="333333"/>
                </a:solidFill>
                <a:effectLst/>
                <a:latin typeface="Lato" panose="020F0502020204030203" pitchFamily="34" charset="0"/>
              </a:rPr>
              <a:t>Me: Allison Casey</a:t>
            </a:r>
          </a:p>
          <a:p>
            <a:pPr marL="342900" indent="-342900">
              <a:buFont typeface="Arial" panose="020B0604020202020204" pitchFamily="34" charset="0"/>
              <a:buChar char="•"/>
            </a:pPr>
            <a:r>
              <a:rPr lang="en-US" dirty="0">
                <a:solidFill>
                  <a:srgbClr val="333333"/>
                </a:solidFill>
                <a:latin typeface="Lato" panose="020F0502020204030203" pitchFamily="34" charset="0"/>
              </a:rPr>
              <a:t>Senior Application Support Engineer at </a:t>
            </a:r>
            <a:r>
              <a:rPr lang="en-US" dirty="0" err="1">
                <a:solidFill>
                  <a:srgbClr val="333333"/>
                </a:solidFill>
                <a:latin typeface="Lato" panose="020F0502020204030203" pitchFamily="34" charset="0"/>
              </a:rPr>
              <a:t>Billtrust</a:t>
            </a:r>
            <a:endParaRPr lang="en-US" dirty="0">
              <a:solidFill>
                <a:srgbClr val="333333"/>
              </a:solidFill>
              <a:latin typeface="Lato" panose="020F0502020204030203" pitchFamily="34" charset="0"/>
            </a:endParaRPr>
          </a:p>
          <a:p>
            <a:pPr marL="342900" indent="-342900">
              <a:buFont typeface="Arial" panose="020B0604020202020204" pitchFamily="34" charset="0"/>
              <a:buChar char="•"/>
            </a:pPr>
            <a:r>
              <a:rPr lang="en-US" dirty="0">
                <a:solidFill>
                  <a:srgbClr val="333333"/>
                </a:solidFill>
                <a:latin typeface="Lato" panose="020F0502020204030203" pitchFamily="34" charset="0"/>
              </a:rPr>
              <a:t>BS TAM from University of Colorado, Boulder</a:t>
            </a:r>
          </a:p>
          <a:p>
            <a:pPr marL="342900" indent="-342900">
              <a:buFont typeface="Arial" panose="020B0604020202020204" pitchFamily="34" charset="0"/>
              <a:buChar char="•"/>
            </a:pPr>
            <a:r>
              <a:rPr lang="en-US" dirty="0">
                <a:solidFill>
                  <a:srgbClr val="333333"/>
                </a:solidFill>
                <a:latin typeface="Lato" panose="020F0502020204030203" pitchFamily="34" charset="0"/>
              </a:rPr>
              <a:t>MSDA Student at WGU</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Problem &amp; Hypothesis</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p:txBody>
          <a:bodyPr>
            <a:normAutofit/>
          </a:bodyPr>
          <a:lstStyle/>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Since cars depreciate over time it is common for consumers to buy used cars as well as for dealers to sell used cars. As a result, it is beneficial to both buyers and sellers of used cars to be able to accurately determine the value for a used car. </a:t>
            </a:r>
          </a:p>
          <a:p>
            <a:endParaRPr lang="en-US" dirty="0">
              <a:latin typeface="Verdana" panose="020B0604030504040204" pitchFamily="34" charset="0"/>
              <a:cs typeface="Times New Roman" panose="02020603050405020304" pitchFamily="18" charset="0"/>
            </a:endParaRPr>
          </a:p>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Can an accurate neural network model be constructed using the used car data?</a:t>
            </a:r>
            <a:endParaRPr lang="en-US" dirty="0"/>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p:txBody>
          <a:bodyPr>
            <a:normAutofit fontScale="85000" lnSpcReduction="10000"/>
          </a:bodyPr>
          <a:lstStyle/>
          <a:p>
            <a:r>
              <a:rPr lang="en-US" dirty="0"/>
              <a:t>Null Hypothesis: </a:t>
            </a: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An accurate predictive neural network model (accuracy less than 80%) cannot be constructed using the data set </a:t>
            </a:r>
            <a:endParaRPr lang="en-US" dirty="0"/>
          </a:p>
          <a:p>
            <a:r>
              <a:rPr lang="en-US" dirty="0"/>
              <a:t>Alternate Hypothesis: </a:t>
            </a: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An accurate predictive neural network model (accuracy of 80% or higher) can be constructed using the data set </a:t>
            </a:r>
            <a:endParaRPr lang="en-US" dirty="0"/>
          </a:p>
        </p:txBody>
      </p:sp>
    </p:spTree>
    <p:extLst>
      <p:ext uri="{BB962C8B-B14F-4D97-AF65-F5344CB8AC3E}">
        <p14:creationId xmlns:p14="http://schemas.microsoft.com/office/powerpoint/2010/main" val="222563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109B-C858-15F6-0C16-B60B811C64E9}"/>
              </a:ext>
            </a:extLst>
          </p:cNvPr>
          <p:cNvSpPr>
            <a:spLocks noGrp="1"/>
          </p:cNvSpPr>
          <p:nvPr>
            <p:ph type="title"/>
          </p:nvPr>
        </p:nvSpPr>
        <p:spPr/>
        <p:txBody>
          <a:bodyPr/>
          <a:lstStyle/>
          <a:p>
            <a:r>
              <a:rPr lang="en-US" dirty="0"/>
              <a:t>Data Analysis Process</a:t>
            </a:r>
          </a:p>
        </p:txBody>
      </p:sp>
      <p:sp>
        <p:nvSpPr>
          <p:cNvPr id="3" name="Content Placeholder 2">
            <a:extLst>
              <a:ext uri="{FF2B5EF4-FFF2-40B4-BE49-F238E27FC236}">
                <a16:creationId xmlns:a16="http://schemas.microsoft.com/office/drawing/2014/main" id="{C9228D14-5BD3-CAD4-5C5F-1667732E21C7}"/>
              </a:ext>
            </a:extLst>
          </p:cNvPr>
          <p:cNvSpPr>
            <a:spLocks noGrp="1"/>
          </p:cNvSpPr>
          <p:nvPr>
            <p:ph sz="quarter" idx="18"/>
          </p:nvPr>
        </p:nvSpPr>
        <p:spPr>
          <a:xfrm>
            <a:off x="1535371" y="2396490"/>
            <a:ext cx="10447507" cy="4175760"/>
          </a:xfrm>
        </p:spPr>
        <p:txBody>
          <a:bodyPr>
            <a:normAutofit fontScale="77500" lnSpcReduction="20000"/>
          </a:bodyPr>
          <a:lstStyle/>
          <a:p>
            <a:pPr marL="342900" indent="-342900">
              <a:lnSpc>
                <a:spcPct val="120000"/>
              </a:lnSpc>
              <a:buFont typeface="+mj-lt"/>
              <a:buAutoNum type="arabicPeriod"/>
            </a:pPr>
            <a:r>
              <a:rPr lang="en-US" dirty="0">
                <a:solidFill>
                  <a:srgbClr val="333333"/>
                </a:solidFill>
                <a:latin typeface="Lato" panose="020F0502020204030203" pitchFamily="34" charset="0"/>
              </a:rPr>
              <a:t>Extract, explore, and clean the data set</a:t>
            </a:r>
          </a:p>
          <a:p>
            <a:pPr marL="342900" indent="-342900">
              <a:lnSpc>
                <a:spcPct val="120000"/>
              </a:lnSpc>
              <a:buFont typeface="+mj-lt"/>
              <a:buAutoNum type="arabicPeriod"/>
            </a:pPr>
            <a:r>
              <a:rPr lang="en-US" b="0" i="0" dirty="0">
                <a:solidFill>
                  <a:srgbClr val="333333"/>
                </a:solidFill>
                <a:effectLst/>
                <a:latin typeface="Lato" panose="020F0502020204030203" pitchFamily="34" charset="0"/>
              </a:rPr>
              <a:t>Pre</a:t>
            </a:r>
            <a:r>
              <a:rPr lang="en-US" dirty="0">
                <a:solidFill>
                  <a:srgbClr val="333333"/>
                </a:solidFill>
                <a:latin typeface="Lato" panose="020F0502020204030203" pitchFamily="34" charset="0"/>
              </a:rPr>
              <a:t>pare the data for analysis</a:t>
            </a:r>
          </a:p>
          <a:p>
            <a:pPr marL="626364" lvl="1" indent="-342900">
              <a:lnSpc>
                <a:spcPct val="120000"/>
              </a:lnSpc>
              <a:buFont typeface="+mj-lt"/>
              <a:buAutoNum type="arabicPeriod"/>
            </a:pPr>
            <a:r>
              <a:rPr lang="en-US" dirty="0">
                <a:solidFill>
                  <a:srgbClr val="333333"/>
                </a:solidFill>
                <a:latin typeface="Lato" panose="020F0502020204030203" pitchFamily="34" charset="0"/>
              </a:rPr>
              <a:t>One hot encoding</a:t>
            </a:r>
          </a:p>
          <a:p>
            <a:pPr marL="626364" lvl="1" indent="-342900">
              <a:lnSpc>
                <a:spcPct val="120000"/>
              </a:lnSpc>
              <a:buFont typeface="+mj-lt"/>
              <a:buAutoNum type="arabicPeriod"/>
            </a:pPr>
            <a:r>
              <a:rPr lang="en-US" dirty="0">
                <a:solidFill>
                  <a:srgbClr val="333333"/>
                </a:solidFill>
                <a:latin typeface="Lato" panose="020F0502020204030203" pitchFamily="34" charset="0"/>
              </a:rPr>
              <a:t>Scaling</a:t>
            </a:r>
          </a:p>
          <a:p>
            <a:pPr marL="626364" lvl="1" indent="-342900">
              <a:lnSpc>
                <a:spcPct val="120000"/>
              </a:lnSpc>
              <a:buFont typeface="+mj-lt"/>
              <a:buAutoNum type="arabicPeriod"/>
            </a:pPr>
            <a:r>
              <a:rPr lang="en-US" dirty="0">
                <a:solidFill>
                  <a:srgbClr val="333333"/>
                </a:solidFill>
                <a:latin typeface="Lato" panose="020F0502020204030203" pitchFamily="34" charset="0"/>
              </a:rPr>
              <a:t>Splitting the data into training and test sets </a:t>
            </a:r>
          </a:p>
          <a:p>
            <a:pPr marL="342900" indent="-342900">
              <a:lnSpc>
                <a:spcPct val="120000"/>
              </a:lnSpc>
              <a:buFont typeface="+mj-lt"/>
              <a:buAutoNum type="arabicPeriod"/>
            </a:pPr>
            <a:r>
              <a:rPr lang="en-US" b="0" i="0" dirty="0">
                <a:solidFill>
                  <a:srgbClr val="333333"/>
                </a:solidFill>
                <a:effectLst/>
                <a:latin typeface="Lato" panose="020F0502020204030203" pitchFamily="34" charset="0"/>
              </a:rPr>
              <a:t>Build the model </a:t>
            </a:r>
          </a:p>
          <a:p>
            <a:pPr marL="626364" lvl="1" indent="-342900">
              <a:lnSpc>
                <a:spcPct val="120000"/>
              </a:lnSpc>
              <a:buFont typeface="+mj-lt"/>
              <a:buAutoNum type="arabicPeriod"/>
            </a:pP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Functional API</a:t>
            </a:r>
            <a:endParaRPr lang="en-US" b="0" i="0" dirty="0">
              <a:solidFill>
                <a:srgbClr val="333333"/>
              </a:solidFill>
              <a:effectLst/>
              <a:latin typeface="Lato" panose="020F0502020204030203" pitchFamily="34" charset="0"/>
            </a:endParaRPr>
          </a:p>
          <a:p>
            <a:pPr marL="342900" indent="-342900">
              <a:lnSpc>
                <a:spcPct val="120000"/>
              </a:lnSpc>
              <a:buFont typeface="+mj-lt"/>
              <a:buAutoNum type="arabicPeriod"/>
            </a:pPr>
            <a:r>
              <a:rPr lang="en-US" dirty="0">
                <a:solidFill>
                  <a:srgbClr val="333333"/>
                </a:solidFill>
                <a:latin typeface="Lato" panose="020F0502020204030203" pitchFamily="34" charset="0"/>
              </a:rPr>
              <a:t>Train the model </a:t>
            </a:r>
          </a:p>
          <a:p>
            <a:pPr marL="626364" lvl="1" indent="-342900">
              <a:lnSpc>
                <a:spcPct val="120000"/>
              </a:lnSpc>
              <a:buFont typeface="+mj-lt"/>
              <a:buAutoNum type="arabicPeriod"/>
            </a:pPr>
            <a:r>
              <a:rPr lang="en-US" dirty="0">
                <a:solidFill>
                  <a:srgbClr val="333333"/>
                </a:solidFill>
                <a:latin typeface="Lato" panose="020F0502020204030203" pitchFamily="34" charset="0"/>
              </a:rPr>
              <a:t>Early stopping monitor</a:t>
            </a:r>
          </a:p>
          <a:p>
            <a:pPr marL="342900" indent="-342900">
              <a:lnSpc>
                <a:spcPct val="120000"/>
              </a:lnSpc>
              <a:buFont typeface="+mj-lt"/>
              <a:buAutoNum type="arabicPeriod"/>
            </a:pPr>
            <a:r>
              <a:rPr lang="en-US" b="0" i="0" dirty="0">
                <a:solidFill>
                  <a:srgbClr val="333333"/>
                </a:solidFill>
                <a:effectLst/>
                <a:latin typeface="Lato" panose="020F0502020204030203" pitchFamily="34" charset="0"/>
              </a:rPr>
              <a:t> Evaluate the model</a:t>
            </a:r>
          </a:p>
        </p:txBody>
      </p:sp>
      <p:pic>
        <p:nvPicPr>
          <p:cNvPr id="5" name="Picture 4" descr="A graph of a graph&#10;&#10;AI-generated content may be incorrect.">
            <a:extLst>
              <a:ext uri="{FF2B5EF4-FFF2-40B4-BE49-F238E27FC236}">
                <a16:creationId xmlns:a16="http://schemas.microsoft.com/office/drawing/2014/main" id="{945552B6-D687-BECD-025E-940C6B2842F6}"/>
              </a:ext>
            </a:extLst>
          </p:cNvPr>
          <p:cNvPicPr>
            <a:picLocks noChangeAspect="1"/>
          </p:cNvPicPr>
          <p:nvPr/>
        </p:nvPicPr>
        <p:blipFill>
          <a:blip r:embed="rId2"/>
          <a:stretch>
            <a:fillRect/>
          </a:stretch>
        </p:blipFill>
        <p:spPr>
          <a:xfrm>
            <a:off x="6504098" y="4453021"/>
            <a:ext cx="5687902" cy="2337144"/>
          </a:xfrm>
          <a:prstGeom prst="rect">
            <a:avLst/>
          </a:prstGeom>
        </p:spPr>
      </p:pic>
      <p:pic>
        <p:nvPicPr>
          <p:cNvPr id="6" name="Picture 5" descr="A screen shot of a computer&#10;&#10;AI-generated content may be incorrect.">
            <a:extLst>
              <a:ext uri="{FF2B5EF4-FFF2-40B4-BE49-F238E27FC236}">
                <a16:creationId xmlns:a16="http://schemas.microsoft.com/office/drawing/2014/main" id="{E4D3AF12-7F04-91FD-7146-1E68BF5765AD}"/>
              </a:ext>
            </a:extLst>
          </p:cNvPr>
          <p:cNvPicPr>
            <a:picLocks noChangeAspect="1"/>
          </p:cNvPicPr>
          <p:nvPr/>
        </p:nvPicPr>
        <p:blipFill>
          <a:blip r:embed="rId3"/>
          <a:srcRect t="33436"/>
          <a:stretch/>
        </p:blipFill>
        <p:spPr>
          <a:xfrm>
            <a:off x="7353196" y="2287532"/>
            <a:ext cx="3989706" cy="2056531"/>
          </a:xfrm>
          <a:prstGeom prst="rect">
            <a:avLst/>
          </a:prstGeom>
        </p:spPr>
      </p:pic>
    </p:spTree>
    <p:extLst>
      <p:ext uri="{BB962C8B-B14F-4D97-AF65-F5344CB8AC3E}">
        <p14:creationId xmlns:p14="http://schemas.microsoft.com/office/powerpoint/2010/main" val="70652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9B63-9156-BEE2-6709-4B2C4BB72111}"/>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364A7675-8B50-8DFD-0355-F3C15D117568}"/>
              </a:ext>
            </a:extLst>
          </p:cNvPr>
          <p:cNvSpPr>
            <a:spLocks noGrp="1"/>
          </p:cNvSpPr>
          <p:nvPr>
            <p:ph sz="quarter" idx="18"/>
          </p:nvPr>
        </p:nvSpPr>
        <p:spPr/>
        <p:txBody>
          <a:bodyPr/>
          <a:lstStyle/>
          <a:p>
            <a:r>
              <a:rPr lang="en-US" sz="1800" dirty="0">
                <a:effectLst/>
                <a:latin typeface="Times New Roman" panose="02020603050405020304" pitchFamily="18" charset="0"/>
                <a:ea typeface="Times New Roman" panose="02020603050405020304" pitchFamily="18" charset="0"/>
              </a:rPr>
              <a:t>The results show that the null hypothesis can be rejected, and a model with greater than 80% accuracy can be created. Since regression models don't have accuracy in the same way that a classification model does, the accuracy, in this case, is defined by how well the model explains the variance in the target variable, so the R² value, which was calculated as .9998 or approximately 99% using the test data. </a:t>
            </a:r>
            <a:endParaRPr lang="en-US" dirty="0"/>
          </a:p>
        </p:txBody>
      </p:sp>
      <p:pic>
        <p:nvPicPr>
          <p:cNvPr id="5" name="Picture 4" descr="A blue line graph with numbers&#10;&#10;AI-generated content may be incorrect.">
            <a:extLst>
              <a:ext uri="{FF2B5EF4-FFF2-40B4-BE49-F238E27FC236}">
                <a16:creationId xmlns:a16="http://schemas.microsoft.com/office/drawing/2014/main" id="{067558C1-23CC-E891-17DC-F1672DEBB558}"/>
              </a:ext>
            </a:extLst>
          </p:cNvPr>
          <p:cNvPicPr>
            <a:picLocks noChangeAspect="1"/>
          </p:cNvPicPr>
          <p:nvPr/>
        </p:nvPicPr>
        <p:blipFill>
          <a:blip r:embed="rId2"/>
          <a:stretch>
            <a:fillRect/>
          </a:stretch>
        </p:blipFill>
        <p:spPr>
          <a:xfrm>
            <a:off x="8120716" y="2595348"/>
            <a:ext cx="3697904" cy="2905149"/>
          </a:xfrm>
          <a:prstGeom prst="rect">
            <a:avLst/>
          </a:prstGeom>
        </p:spPr>
      </p:pic>
    </p:spTree>
    <p:extLst>
      <p:ext uri="{BB962C8B-B14F-4D97-AF65-F5344CB8AC3E}">
        <p14:creationId xmlns:p14="http://schemas.microsoft.com/office/powerpoint/2010/main" val="367260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52D7-1364-4E4A-430E-8BE9A34C18A3}"/>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69526A24-6CCB-636C-EF40-EBD0C5AD9C75}"/>
              </a:ext>
            </a:extLst>
          </p:cNvPr>
          <p:cNvSpPr>
            <a:spLocks noGrp="1"/>
          </p:cNvSpPr>
          <p:nvPr>
            <p:ph sz="quarter" idx="18"/>
          </p:nvPr>
        </p:nvSpPr>
        <p:spPr>
          <a:xfrm>
            <a:off x="1188232" y="2350770"/>
            <a:ext cx="10778977" cy="4290060"/>
          </a:xfrm>
        </p:spPr>
        <p:txBody>
          <a:bodyPr>
            <a:normAutofit/>
          </a:bodyPr>
          <a:lstStyle/>
          <a:p>
            <a:pPr marL="342900" indent="-342900">
              <a:buAutoNum type="arabicPeriod"/>
            </a:pPr>
            <a:r>
              <a:rPr lang="en-US" dirty="0">
                <a:latin typeface="Times New Roman" panose="02020603050405020304" pitchFamily="18" charset="0"/>
                <a:ea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rPr>
              <a:t>ne hot encoding - </a:t>
            </a:r>
            <a:r>
              <a:rPr lang="en-US" dirty="0">
                <a:latin typeface="Times New Roman" panose="02020603050405020304" pitchFamily="18" charset="0"/>
                <a:ea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rPr>
              <a:t>ncreases the dimensionality of the data, which, in this case, could result in overfitting and greater computational resource consumption. </a:t>
            </a:r>
          </a:p>
          <a:p>
            <a:pPr marL="342900" indent="-342900">
              <a:buAutoNum type="arabicPeriod"/>
            </a:pPr>
            <a:r>
              <a:rPr lang="en-US" dirty="0">
                <a:effectLst/>
                <a:latin typeface="Times New Roman" panose="02020603050405020304" pitchFamily="18" charset="0"/>
                <a:ea typeface="Times New Roman" panose="02020603050405020304" pitchFamily="18" charset="0"/>
              </a:rPr>
              <a:t>Scaling - model output less interpretable than original values </a:t>
            </a:r>
          </a:p>
          <a:p>
            <a:pPr marL="342900" indent="-342900">
              <a:buAutoNum type="arabicPeriod"/>
            </a:pPr>
            <a:r>
              <a:rPr lang="en-US" dirty="0">
                <a:effectLst/>
                <a:latin typeface="Times New Roman" panose="02020603050405020304" pitchFamily="18" charset="0"/>
                <a:ea typeface="Times New Roman" panose="02020603050405020304" pitchFamily="18" charset="0"/>
              </a:rPr>
              <a:t>Splitting the data - limits the testing and training data. </a:t>
            </a:r>
          </a:p>
          <a:p>
            <a:pPr marL="342900" indent="-342900">
              <a:buAutoNum type="arabicPeriod"/>
            </a:pPr>
            <a:r>
              <a:rPr lang="en-US" dirty="0" err="1">
                <a:effectLst/>
                <a:latin typeface="Times New Roman" panose="02020603050405020304" pitchFamily="18" charset="0"/>
                <a:ea typeface="Times New Roman" panose="02020603050405020304" pitchFamily="18" charset="0"/>
              </a:rPr>
              <a:t>Keras</a:t>
            </a:r>
            <a:r>
              <a:rPr lang="en-US" dirty="0">
                <a:effectLst/>
                <a:latin typeface="Times New Roman" panose="02020603050405020304" pitchFamily="18" charset="0"/>
                <a:ea typeface="Times New Roman" panose="02020603050405020304" pitchFamily="18" charset="0"/>
              </a:rPr>
              <a:t> Functional API model - more complicated to interpret than other methods</a:t>
            </a:r>
          </a:p>
          <a:p>
            <a:pPr marL="342900" indent="-342900">
              <a:buAutoNum type="arabicPeriod"/>
            </a:pPr>
            <a:r>
              <a:rPr lang="en-US" dirty="0">
                <a:effectLst/>
                <a:latin typeface="Times New Roman" panose="02020603050405020304" pitchFamily="18" charset="0"/>
                <a:ea typeface="Times New Roman" panose="02020603050405020304" pitchFamily="18" charset="0"/>
              </a:rPr>
              <a:t>Early stopping monitor - </a:t>
            </a:r>
            <a:r>
              <a:rPr lang="en-US" dirty="0">
                <a:latin typeface="Times New Roman" panose="02020603050405020304" pitchFamily="18" charset="0"/>
                <a:ea typeface="Times New Roman" panose="02020603050405020304" pitchFamily="18" charset="0"/>
              </a:rPr>
              <a:t>T</a:t>
            </a:r>
            <a:r>
              <a:rPr lang="en-US" dirty="0">
                <a:effectLst/>
                <a:latin typeface="Times New Roman" panose="02020603050405020304" pitchFamily="18" charset="0"/>
                <a:ea typeface="Times New Roman" panose="02020603050405020304" pitchFamily="18" charset="0"/>
              </a:rPr>
              <a:t>raining could be stopped prematurely</a:t>
            </a:r>
          </a:p>
          <a:p>
            <a:pPr marL="342900" indent="-342900">
              <a:buAutoNum type="arabicPeriod"/>
            </a:pPr>
            <a:r>
              <a:rPr lang="en-US" dirty="0">
                <a:effectLst/>
                <a:latin typeface="Times New Roman" panose="02020603050405020304" pitchFamily="18" charset="0"/>
                <a:ea typeface="Times New Roman" panose="02020603050405020304" pitchFamily="18" charset="0"/>
              </a:rPr>
              <a:t>Overfitting? </a:t>
            </a:r>
            <a:endParaRPr lang="en-US" dirty="0"/>
          </a:p>
        </p:txBody>
      </p:sp>
    </p:spTree>
    <p:extLst>
      <p:ext uri="{BB962C8B-B14F-4D97-AF65-F5344CB8AC3E}">
        <p14:creationId xmlns:p14="http://schemas.microsoft.com/office/powerpoint/2010/main" val="146868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6FA4-F43A-A1C1-CF19-60CA089E2F47}"/>
              </a:ext>
            </a:extLst>
          </p:cNvPr>
          <p:cNvSpPr>
            <a:spLocks noGrp="1"/>
          </p:cNvSpPr>
          <p:nvPr>
            <p:ph type="title"/>
          </p:nvPr>
        </p:nvSpPr>
        <p:spPr/>
        <p:txBody>
          <a:bodyPr/>
          <a:lstStyle/>
          <a:p>
            <a:r>
              <a:rPr lang="en-US" dirty="0"/>
              <a:t>Proposed Actions</a:t>
            </a:r>
          </a:p>
        </p:txBody>
      </p:sp>
      <p:sp>
        <p:nvSpPr>
          <p:cNvPr id="3" name="Content Placeholder 2">
            <a:extLst>
              <a:ext uri="{FF2B5EF4-FFF2-40B4-BE49-F238E27FC236}">
                <a16:creationId xmlns:a16="http://schemas.microsoft.com/office/drawing/2014/main" id="{482C401B-D875-74C5-86F1-154DE42AE7D0}"/>
              </a:ext>
            </a:extLst>
          </p:cNvPr>
          <p:cNvSpPr>
            <a:spLocks noGrp="1"/>
          </p:cNvSpPr>
          <p:nvPr>
            <p:ph sz="quarter" idx="18"/>
          </p:nvPr>
        </p:nvSpPr>
        <p:spPr>
          <a:xfrm>
            <a:off x="1542563" y="2590800"/>
            <a:ext cx="10006518" cy="3718557"/>
          </a:xfrm>
        </p:spPr>
        <p:txBody>
          <a:bodyPr>
            <a:normAutofit/>
          </a:bodyPr>
          <a:lstStyle/>
          <a:p>
            <a:pPr marL="342900" indent="-342900">
              <a:buAutoNum type="arabicPeriod"/>
            </a:pPr>
            <a:r>
              <a:rPr lang="en-US" sz="1800" dirty="0">
                <a:effectLst/>
                <a:latin typeface="Times New Roman" panose="02020603050405020304" pitchFamily="18" charset="0"/>
                <a:ea typeface="Times New Roman" panose="02020603050405020304" pitchFamily="18" charset="0"/>
              </a:rPr>
              <a:t>Start using the model!</a:t>
            </a:r>
          </a:p>
          <a:p>
            <a:pPr marL="626364" lvl="1" indent="-342900">
              <a:buAutoNum type="arabicPeriod"/>
            </a:pPr>
            <a:r>
              <a:rPr lang="en-US" dirty="0">
                <a:effectLst/>
                <a:latin typeface="Times New Roman" panose="02020603050405020304" pitchFamily="18" charset="0"/>
                <a:ea typeface="Times New Roman" panose="02020603050405020304" pitchFamily="18" charset="0"/>
              </a:rPr>
              <a:t>Compare to existing methods</a:t>
            </a:r>
          </a:p>
          <a:p>
            <a:pPr marL="342900" indent="-342900">
              <a:buAutoNum type="arabicPeriod"/>
            </a:pPr>
            <a:r>
              <a:rPr lang="en-US" dirty="0">
                <a:effectLst/>
                <a:latin typeface="Times New Roman" panose="02020603050405020304" pitchFamily="18" charset="0"/>
                <a:ea typeface="Times New Roman" panose="02020603050405020304" pitchFamily="18" charset="0"/>
              </a:rPr>
              <a:t>Gather more data and do more training</a:t>
            </a:r>
          </a:p>
          <a:p>
            <a:pPr marL="342900" indent="-342900">
              <a:buAutoNum type="arabicPeriod"/>
            </a:pPr>
            <a:r>
              <a:rPr lang="en-US" dirty="0">
                <a:effectLst/>
                <a:latin typeface="Times New Roman" panose="02020603050405020304" pitchFamily="18" charset="0"/>
                <a:ea typeface="Times New Roman" panose="02020603050405020304" pitchFamily="18" charset="0"/>
              </a:rPr>
              <a:t>Create other models for comparison</a:t>
            </a:r>
          </a:p>
          <a:p>
            <a:pPr marL="626364" lvl="1" indent="-342900">
              <a:buAutoNum type="arabicPeriod"/>
            </a:pPr>
            <a:r>
              <a:rPr lang="en-US" dirty="0">
                <a:effectLst/>
                <a:latin typeface="Times New Roman" panose="02020603050405020304" pitchFamily="18" charset="0"/>
                <a:ea typeface="Times New Roman" panose="02020603050405020304" pitchFamily="18" charset="0"/>
              </a:rPr>
              <a:t>Random forest </a:t>
            </a:r>
          </a:p>
          <a:p>
            <a:pPr marL="626364" lvl="1" indent="-342900">
              <a:buAutoNum type="arabicPeriod"/>
            </a:pPr>
            <a:r>
              <a:rPr lang="en-US" dirty="0">
                <a:effectLst/>
                <a:latin typeface="Times New Roman" panose="02020603050405020304" pitchFamily="18" charset="0"/>
                <a:ea typeface="Times New Roman" panose="02020603050405020304" pitchFamily="18" charset="0"/>
              </a:rPr>
              <a:t>Linear regression</a:t>
            </a:r>
          </a:p>
        </p:txBody>
      </p:sp>
    </p:spTree>
    <p:extLst>
      <p:ext uri="{BB962C8B-B14F-4D97-AF65-F5344CB8AC3E}">
        <p14:creationId xmlns:p14="http://schemas.microsoft.com/office/powerpoint/2010/main" val="1774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89D5-C3D3-03F1-F38F-DC64A9EEE2C5}"/>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B33D6B4D-322F-416F-BEB4-264D8A41D10C}"/>
              </a:ext>
            </a:extLst>
          </p:cNvPr>
          <p:cNvSpPr>
            <a:spLocks noGrp="1"/>
          </p:cNvSpPr>
          <p:nvPr>
            <p:ph sz="quarter" idx="18"/>
          </p:nvPr>
        </p:nvSpPr>
        <p:spPr>
          <a:xfrm>
            <a:off x="1542563" y="2590800"/>
            <a:ext cx="10006518" cy="3718557"/>
          </a:xfrm>
        </p:spPr>
        <p:txBody>
          <a:bodyPr/>
          <a:lstStyle/>
          <a:p>
            <a:r>
              <a:rPr lang="en-US" sz="1800" dirty="0">
                <a:effectLst/>
                <a:latin typeface="Times New Roman" panose="02020603050405020304" pitchFamily="18" charset="0"/>
                <a:ea typeface="Times New Roman" panose="02020603050405020304" pitchFamily="18" charset="0"/>
              </a:rPr>
              <a:t>The expected benefits of the study would be the ability to accurately predict car values for buyers and sellers to maximize profit for sellers and help buyers not spend too much on a used car.</a:t>
            </a:r>
          </a:p>
          <a:p>
            <a:endParaRPr lang="en-US" dirty="0"/>
          </a:p>
        </p:txBody>
      </p:sp>
    </p:spTree>
    <p:extLst>
      <p:ext uri="{BB962C8B-B14F-4D97-AF65-F5344CB8AC3E}">
        <p14:creationId xmlns:p14="http://schemas.microsoft.com/office/powerpoint/2010/main" val="52153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p:txBody>
          <a:bodyPr>
            <a:normAutofit/>
          </a:bodyPr>
          <a:lstStyle/>
          <a:p>
            <a:r>
              <a:rPr lang="en-US" dirty="0"/>
              <a:t>Allison Casey</a:t>
            </a:r>
          </a:p>
          <a:p>
            <a:r>
              <a:rPr lang="en-US" dirty="0"/>
              <a:t>acas857@wgu.edu</a:t>
            </a:r>
          </a:p>
        </p:txBody>
      </p:sp>
      <p:sp>
        <p:nvSpPr>
          <p:cNvPr id="2" name="TextBox 1">
            <a:extLst>
              <a:ext uri="{FF2B5EF4-FFF2-40B4-BE49-F238E27FC236}">
                <a16:creationId xmlns:a16="http://schemas.microsoft.com/office/drawing/2014/main" id="{D90EA903-333C-D8C6-6C32-47720B467081}"/>
              </a:ext>
            </a:extLst>
          </p:cNvPr>
          <p:cNvSpPr txBox="1"/>
          <p:nvPr/>
        </p:nvSpPr>
        <p:spPr>
          <a:xfrm>
            <a:off x="1094936" y="3687901"/>
            <a:ext cx="5634067" cy="3170099"/>
          </a:xfrm>
          <a:prstGeom prst="rect">
            <a:avLst/>
          </a:prstGeom>
          <a:noFill/>
        </p:spPr>
        <p:txBody>
          <a:bodyPr wrap="square" rtlCol="0">
            <a:spAutoFit/>
          </a:bodyPr>
          <a:lstStyle/>
          <a:p>
            <a:r>
              <a:rPr lang="en-US" sz="1400" b="1" dirty="0">
                <a:effectLst/>
                <a:ea typeface="Times New Roman" panose="02020603050405020304" pitchFamily="18" charset="0"/>
              </a:rPr>
              <a:t>Sources</a:t>
            </a:r>
            <a:endParaRPr lang="en-US" sz="1400" dirty="0">
              <a:effectLst/>
              <a:ea typeface="Times New Roman" panose="02020603050405020304" pitchFamily="18" charset="0"/>
            </a:endParaRPr>
          </a:p>
          <a:p>
            <a:pPr marL="360045" marR="0" indent="-360045"/>
            <a:r>
              <a:rPr lang="en-US" sz="1400" dirty="0" err="1">
                <a:effectLst/>
                <a:ea typeface="Times New Roman" panose="02020603050405020304" pitchFamily="18" charset="0"/>
              </a:rPr>
              <a:t>Elleh</a:t>
            </a:r>
            <a:r>
              <a:rPr lang="en-US" sz="1400" dirty="0">
                <a:effectLst/>
                <a:ea typeface="Times New Roman" panose="02020603050405020304" pitchFamily="18" charset="0"/>
              </a:rPr>
              <a:t>, Festus. “Advanced Data Analytics - Task 1.” D213 Task 2 Cohort Webinar. 2025. </a:t>
            </a:r>
          </a:p>
          <a:p>
            <a:pPr marL="360045" marR="0" indent="-360045"/>
            <a:r>
              <a:rPr lang="en-US" sz="1400" dirty="0">
                <a:effectLst/>
                <a:ea typeface="Times New Roman" panose="02020603050405020304" pitchFamily="18" charset="0"/>
              </a:rPr>
              <a:t>“</a:t>
            </a:r>
            <a:r>
              <a:rPr lang="en-US" sz="1400" dirty="0" err="1">
                <a:effectLst/>
                <a:ea typeface="Times New Roman" panose="02020603050405020304" pitchFamily="18" charset="0"/>
              </a:rPr>
              <a:t>ReLU</a:t>
            </a:r>
            <a:r>
              <a:rPr lang="en-US" sz="1400" dirty="0">
                <a:effectLst/>
                <a:ea typeface="Times New Roman" panose="02020603050405020304" pitchFamily="18" charset="0"/>
              </a:rPr>
              <a:t> Activation Function in Deep Learning.” </a:t>
            </a:r>
            <a:r>
              <a:rPr lang="en-US" sz="1400" i="1" dirty="0" err="1">
                <a:effectLst/>
                <a:ea typeface="Times New Roman" panose="02020603050405020304" pitchFamily="18" charset="0"/>
              </a:rPr>
              <a:t>GeeksforGeeks</a:t>
            </a:r>
            <a:r>
              <a:rPr lang="en-US" sz="1400" dirty="0">
                <a:effectLst/>
                <a:ea typeface="Times New Roman" panose="02020603050405020304" pitchFamily="18" charset="0"/>
              </a:rPr>
              <a:t>, </a:t>
            </a:r>
            <a:r>
              <a:rPr lang="en-US" sz="1400" dirty="0" err="1">
                <a:effectLst/>
                <a:ea typeface="Times New Roman" panose="02020603050405020304" pitchFamily="18" charset="0"/>
              </a:rPr>
              <a:t>GeeksforGeeks</a:t>
            </a:r>
            <a:r>
              <a:rPr lang="en-US" sz="1400" dirty="0">
                <a:effectLst/>
                <a:ea typeface="Times New Roman" panose="02020603050405020304" pitchFamily="18" charset="0"/>
              </a:rPr>
              <a:t>, 29 Jan. 2025, www.geeksforgeeks.org/relu-activation-function-in-deep-learning/. </a:t>
            </a:r>
          </a:p>
          <a:p>
            <a:pPr marL="360045" marR="0" indent="-360045"/>
            <a:r>
              <a:rPr lang="en-US" sz="1400" dirty="0">
                <a:effectLst/>
                <a:ea typeface="Times New Roman" panose="02020603050405020304" pitchFamily="18" charset="0"/>
              </a:rPr>
              <a:t>Team, </a:t>
            </a:r>
            <a:r>
              <a:rPr lang="en-US" sz="1400" dirty="0" err="1">
                <a:effectLst/>
                <a:ea typeface="Times New Roman" panose="02020603050405020304" pitchFamily="18" charset="0"/>
              </a:rPr>
              <a:t>Keras</a:t>
            </a:r>
            <a:r>
              <a:rPr lang="en-US" sz="1400" dirty="0">
                <a:effectLst/>
                <a:ea typeface="Times New Roman" panose="02020603050405020304" pitchFamily="18" charset="0"/>
              </a:rPr>
              <a:t>. “</a:t>
            </a:r>
            <a:r>
              <a:rPr lang="en-US" sz="1400" dirty="0" err="1">
                <a:effectLst/>
                <a:ea typeface="Times New Roman" panose="02020603050405020304" pitchFamily="18" charset="0"/>
              </a:rPr>
              <a:t>Keras</a:t>
            </a:r>
            <a:r>
              <a:rPr lang="en-US" sz="1400" dirty="0">
                <a:effectLst/>
                <a:ea typeface="Times New Roman" panose="02020603050405020304" pitchFamily="18" charset="0"/>
              </a:rPr>
              <a:t> Documentation: </a:t>
            </a:r>
            <a:r>
              <a:rPr lang="en-US" sz="1400" dirty="0" err="1">
                <a:effectLst/>
                <a:ea typeface="Times New Roman" panose="02020603050405020304" pitchFamily="18" charset="0"/>
              </a:rPr>
              <a:t>Earlystopping</a:t>
            </a:r>
            <a:r>
              <a:rPr lang="en-US" sz="1400" dirty="0">
                <a:effectLst/>
                <a:ea typeface="Times New Roman" panose="02020603050405020304" pitchFamily="18" charset="0"/>
              </a:rPr>
              <a:t>.” </a:t>
            </a:r>
            <a:r>
              <a:rPr lang="en-US" sz="1400" i="1" dirty="0" err="1">
                <a:effectLst/>
                <a:ea typeface="Times New Roman" panose="02020603050405020304" pitchFamily="18" charset="0"/>
              </a:rPr>
              <a:t>Keras</a:t>
            </a:r>
            <a:r>
              <a:rPr lang="en-US" sz="1400" dirty="0">
                <a:effectLst/>
                <a:ea typeface="Times New Roman" panose="02020603050405020304" pitchFamily="18" charset="0"/>
              </a:rPr>
              <a:t>, keras.io/</a:t>
            </a:r>
            <a:r>
              <a:rPr lang="en-US" sz="1400" dirty="0" err="1">
                <a:effectLst/>
                <a:ea typeface="Times New Roman" panose="02020603050405020304" pitchFamily="18" charset="0"/>
              </a:rPr>
              <a:t>api</a:t>
            </a:r>
            <a:r>
              <a:rPr lang="en-US" sz="1400" dirty="0">
                <a:effectLst/>
                <a:ea typeface="Times New Roman" panose="02020603050405020304" pitchFamily="18" charset="0"/>
              </a:rPr>
              <a:t>/callbacks/</a:t>
            </a:r>
            <a:r>
              <a:rPr lang="en-US" sz="1400" dirty="0" err="1">
                <a:effectLst/>
                <a:ea typeface="Times New Roman" panose="02020603050405020304" pitchFamily="18" charset="0"/>
              </a:rPr>
              <a:t>early_stopping</a:t>
            </a:r>
            <a:r>
              <a:rPr lang="en-US" sz="1400" dirty="0">
                <a:effectLst/>
                <a:ea typeface="Times New Roman" panose="02020603050405020304" pitchFamily="18" charset="0"/>
              </a:rPr>
              <a:t>/. Accessed 11 Mar. 2025. </a:t>
            </a:r>
          </a:p>
          <a:p>
            <a:pPr marL="360045" marR="0" indent="-360045"/>
            <a:r>
              <a:rPr lang="en-US" sz="1400" dirty="0">
                <a:effectLst/>
                <a:ea typeface="Times New Roman" panose="02020603050405020304" pitchFamily="18" charset="0"/>
              </a:rPr>
              <a:t>Team, </a:t>
            </a:r>
            <a:r>
              <a:rPr lang="en-US" sz="1400" dirty="0" err="1">
                <a:effectLst/>
                <a:ea typeface="Times New Roman" panose="02020603050405020304" pitchFamily="18" charset="0"/>
              </a:rPr>
              <a:t>Keras</a:t>
            </a:r>
            <a:r>
              <a:rPr lang="en-US" sz="1400" dirty="0">
                <a:effectLst/>
                <a:ea typeface="Times New Roman" panose="02020603050405020304" pitchFamily="18" charset="0"/>
              </a:rPr>
              <a:t>. “</a:t>
            </a:r>
            <a:r>
              <a:rPr lang="en-US" sz="1400" dirty="0" err="1">
                <a:effectLst/>
                <a:ea typeface="Times New Roman" panose="02020603050405020304" pitchFamily="18" charset="0"/>
              </a:rPr>
              <a:t>Keras</a:t>
            </a:r>
            <a:r>
              <a:rPr lang="en-US" sz="1400" dirty="0">
                <a:effectLst/>
                <a:ea typeface="Times New Roman" panose="02020603050405020304" pitchFamily="18" charset="0"/>
              </a:rPr>
              <a:t> Documentation: The Functional Api.” </a:t>
            </a:r>
            <a:r>
              <a:rPr lang="en-US" sz="1400" i="1" dirty="0" err="1">
                <a:effectLst/>
                <a:ea typeface="Times New Roman" panose="02020603050405020304" pitchFamily="18" charset="0"/>
              </a:rPr>
              <a:t>Keras</a:t>
            </a:r>
            <a:r>
              <a:rPr lang="en-US" sz="1400" dirty="0">
                <a:effectLst/>
                <a:ea typeface="Times New Roman" panose="02020603050405020304" pitchFamily="18" charset="0"/>
              </a:rPr>
              <a:t>, keras.io/guides/</a:t>
            </a:r>
            <a:r>
              <a:rPr lang="en-US" sz="1400" dirty="0" err="1">
                <a:effectLst/>
                <a:ea typeface="Times New Roman" panose="02020603050405020304" pitchFamily="18" charset="0"/>
              </a:rPr>
              <a:t>functional_api</a:t>
            </a:r>
            <a:r>
              <a:rPr lang="en-US" sz="1400" dirty="0">
                <a:effectLst/>
                <a:ea typeface="Times New Roman" panose="02020603050405020304" pitchFamily="18" charset="0"/>
              </a:rPr>
              <a:t>/#training-evaluation-and-inference. Accessed 11 Mar. 2025. </a:t>
            </a:r>
          </a:p>
          <a:p>
            <a:endParaRPr lang="en-US" dirty="0"/>
          </a:p>
        </p:txBody>
      </p:sp>
    </p:spTree>
    <p:extLst>
      <p:ext uri="{BB962C8B-B14F-4D97-AF65-F5344CB8AC3E}">
        <p14:creationId xmlns:p14="http://schemas.microsoft.com/office/powerpoint/2010/main" val="79820399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2A6D23DF77844E97924FFE41812A90" ma:contentTypeVersion="2" ma:contentTypeDescription="Create a new document." ma:contentTypeScope="" ma:versionID="d1df55eb2b9c6d34fd7c7d0265660ebd">
  <xsd:schema xmlns:xsd="http://www.w3.org/2001/XMLSchema" xmlns:xs="http://www.w3.org/2001/XMLSchema" xmlns:p="http://schemas.microsoft.com/office/2006/metadata/properties" xmlns:ns3="aa5cc446-e0f3-4a9f-b919-1cfa34795d3a" targetNamespace="http://schemas.microsoft.com/office/2006/metadata/properties" ma:root="true" ma:fieldsID="fd8688ecf916fd10476b5081bcff2e52" ns3:_="">
    <xsd:import namespace="aa5cc446-e0f3-4a9f-b919-1cfa34795d3a"/>
    <xsd:element name="properties">
      <xsd:complexType>
        <xsd:sequence>
          <xsd:element name="documentManagement">
            <xsd:complexType>
              <xsd:all>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5cc446-e0f3-4a9f-b919-1cfa34795d3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aa5cc446-e0f3-4a9f-b919-1cfa34795d3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CD15CA-632E-4A1C-BBA8-BB591B7DB1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5cc446-e0f3-4a9f-b919-1cfa34795d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FF477C-132F-44F8-8C56-EBFF95FAF97B}">
  <ds:schemaRefs>
    <ds:schemaRef ds:uri="http://www.w3.org/XML/1998/namespace"/>
    <ds:schemaRef ds:uri="http://schemas.microsoft.com/office/2006/metadata/properties"/>
    <ds:schemaRef ds:uri="http://purl.org/dc/elements/1.1/"/>
    <ds:schemaRef ds:uri="http://schemas.openxmlformats.org/package/2006/metadata/core-properties"/>
    <ds:schemaRef ds:uri="aa5cc446-e0f3-4a9f-b919-1cfa34795d3a"/>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6F36CB81-A037-44A8-88EB-C0C0F17FD4B1}">
  <ds:schemaRefs>
    <ds:schemaRef ds:uri="http://schemas.microsoft.com/sharepoint/v3/contenttype/forms"/>
  </ds:schemaRefs>
</ds:datastoreItem>
</file>

<file path=docMetadata/LabelInfo.xml><?xml version="1.0" encoding="utf-8"?>
<clbl:labelList xmlns:clbl="http://schemas.microsoft.com/office/2020/mipLabelMetadata">
  <clbl:label id="{cfa792cf-7768-4341-8857-81754c2afa1f}" enabled="0" method="" siteId="{cfa792cf-7768-4341-8857-81754c2afa1f}" removed="1"/>
</clbl:labelList>
</file>

<file path=docProps/app.xml><?xml version="1.0" encoding="utf-8"?>
<Properties xmlns="http://schemas.openxmlformats.org/officeDocument/2006/extended-properties" xmlns:vt="http://schemas.openxmlformats.org/officeDocument/2006/docPropsVTypes">
  <Template>{F5560AC9-F063-42F8-9692-F37FCA57AC9D}tf56000440_win32</Template>
  <TotalTime>207</TotalTime>
  <Words>530</Words>
  <Application>Microsoft Office PowerPoint</Application>
  <PresentationFormat>Widescreen</PresentationFormat>
  <Paragraphs>53</Paragraphs>
  <Slides>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Meiryo</vt:lpstr>
      <vt:lpstr>Arial</vt:lpstr>
      <vt:lpstr>Calibri</vt:lpstr>
      <vt:lpstr>Corbel</vt:lpstr>
      <vt:lpstr>Lato</vt:lpstr>
      <vt:lpstr>Times New Roman</vt:lpstr>
      <vt:lpstr>Verdana</vt:lpstr>
      <vt:lpstr>Wingdings</vt:lpstr>
      <vt:lpstr>ShojiVTI</vt:lpstr>
      <vt:lpstr>Used Car Value Prediction Using a Neural Network</vt:lpstr>
      <vt:lpstr>Introduction</vt:lpstr>
      <vt:lpstr>Problem &amp; Hypothesis</vt:lpstr>
      <vt:lpstr>Data Analysis Process</vt:lpstr>
      <vt:lpstr>Findings</vt:lpstr>
      <vt:lpstr>Limitations</vt:lpstr>
      <vt:lpstr>Proposed Actions</vt:lpstr>
      <vt:lpstr>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Allison Casey</dc:creator>
  <cp:lastModifiedBy>Allison Casey</cp:lastModifiedBy>
  <cp:revision>1</cp:revision>
  <dcterms:created xsi:type="dcterms:W3CDTF">2025-03-20T20:12:41Z</dcterms:created>
  <dcterms:modified xsi:type="dcterms:W3CDTF">2025-03-21T00:12:48Z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0x010100E82A6D23DF77844E97924FFE41812A90</vt:lpwstr>
  </property>
  <property fmtid="{D5CDD505-2E9C-101B-9397-08002B2CF9AE}" pid="3" name="MediaServiceImageTags">
    <vt:lpwstr/>
  </property>
</Properties>
</file>