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893bd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893bd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893bdc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893bdc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4893bdcf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4893bdcf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4893bdcf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4893bdcf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893bd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893bd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893bdcf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893bdcf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893bdcf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893bdcf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Project Yantra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en-GB"/>
              <a:t>Kartik Gupta 21BCI0194</a:t>
            </a:r>
            <a:endParaRPr/>
          </a:p>
          <a:p>
            <a:pPr indent="0" lvl="0" marL="0" rtl="0" algn="ctr">
              <a:spcBef>
                <a:spcPts val="0"/>
              </a:spcBef>
              <a:spcAft>
                <a:spcPts val="0"/>
              </a:spcAft>
              <a:buNone/>
            </a:pPr>
            <a:r>
              <a:rPr lang="en-GB"/>
              <a:t>Aakash Aditya Giri 21BCI0010</a:t>
            </a:r>
            <a:endParaRPr/>
          </a:p>
          <a:p>
            <a:pPr indent="0" lvl="0" marL="0" rtl="0" algn="ctr">
              <a:spcBef>
                <a:spcPts val="0"/>
              </a:spcBef>
              <a:spcAft>
                <a:spcPts val="0"/>
              </a:spcAft>
              <a:buNone/>
            </a:pPr>
            <a:r>
              <a:rPr lang="en-GB"/>
              <a:t>Prabhav Mishra 21BCI0155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Vellore Institute of Technology, Vellore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583075" y="5637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to Our Team</a:t>
            </a:r>
            <a:endParaRPr/>
          </a:p>
        </p:txBody>
      </p:sp>
      <p:sp>
        <p:nvSpPr>
          <p:cNvPr id="61" name="Google Shape;61;p14"/>
          <p:cNvSpPr txBox="1"/>
          <p:nvPr>
            <p:ph idx="1" type="body"/>
          </p:nvPr>
        </p:nvSpPr>
        <p:spPr>
          <a:xfrm>
            <a:off x="1411212" y="168112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at Project Yantra are an ambitious team of three first-year students who strive to make innovations in the field of Internet of Things  (IoT), which would further advance the supply chain management and reduce the time between the various logistical steps.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t>Salient Features of Our Project</a:t>
            </a:r>
            <a:endParaRPr/>
          </a:p>
        </p:txBody>
      </p:sp>
      <p:sp>
        <p:nvSpPr>
          <p:cNvPr id="67" name="Google Shape;67;p15"/>
          <p:cNvSpPr txBox="1"/>
          <p:nvPr>
            <p:ph idx="1" type="body"/>
          </p:nvPr>
        </p:nvSpPr>
        <p:spPr>
          <a:xfrm>
            <a:off x="2400250" y="1291075"/>
            <a:ext cx="6321600" cy="3413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90000"/>
              </a:lnSpc>
              <a:spcBef>
                <a:spcPts val="0"/>
              </a:spcBef>
              <a:spcAft>
                <a:spcPts val="0"/>
              </a:spcAft>
              <a:buNone/>
            </a:pPr>
            <a:r>
              <a:rPr b="1" lang="en-GB" sz="2000">
                <a:latin typeface="Calibri"/>
                <a:ea typeface="Calibri"/>
                <a:cs typeface="Calibri"/>
                <a:sym typeface="Calibri"/>
              </a:rPr>
              <a:t>Durability: </a:t>
            </a:r>
            <a:r>
              <a:rPr lang="en-GB" sz="2000">
                <a:latin typeface="Calibri"/>
                <a:ea typeface="Calibri"/>
                <a:cs typeface="Calibri"/>
                <a:sym typeface="Calibri"/>
              </a:rPr>
              <a:t>It has four wheels to make it more stable and to increase the speed. Also as we have used flexi strips on the base of the robot so that the gap between the both channels remains same and hence, making it stable and durable.</a:t>
            </a:r>
            <a:endParaRPr sz="2000">
              <a:latin typeface="Calibri"/>
              <a:ea typeface="Calibri"/>
              <a:cs typeface="Calibri"/>
              <a:sym typeface="Calibri"/>
            </a:endParaRPr>
          </a:p>
          <a:p>
            <a:pPr indent="0" lvl="0" marL="0" rtl="0" algn="just">
              <a:lnSpc>
                <a:spcPct val="90000"/>
              </a:lnSpc>
              <a:spcBef>
                <a:spcPts val="0"/>
              </a:spcBef>
              <a:spcAft>
                <a:spcPts val="0"/>
              </a:spcAft>
              <a:buNone/>
            </a:pPr>
            <a:r>
              <a:t/>
            </a:r>
            <a:endParaRPr sz="2000">
              <a:latin typeface="Calibri"/>
              <a:ea typeface="Calibri"/>
              <a:cs typeface="Calibri"/>
              <a:sym typeface="Calibri"/>
            </a:endParaRPr>
          </a:p>
          <a:p>
            <a:pPr indent="0" lvl="0" marL="0" rtl="0" algn="just">
              <a:lnSpc>
                <a:spcPct val="90000"/>
              </a:lnSpc>
              <a:spcBef>
                <a:spcPts val="0"/>
              </a:spcBef>
              <a:spcAft>
                <a:spcPts val="0"/>
              </a:spcAft>
              <a:buNone/>
            </a:pPr>
            <a:r>
              <a:rPr b="1" lang="en-GB" sz="1874">
                <a:latin typeface="Calibri"/>
                <a:ea typeface="Calibri"/>
                <a:cs typeface="Calibri"/>
                <a:sym typeface="Calibri"/>
              </a:rPr>
              <a:t>Mechanism Used and Basis: </a:t>
            </a:r>
            <a:r>
              <a:rPr lang="en-GB" sz="1874">
                <a:latin typeface="Calibri"/>
                <a:ea typeface="Calibri"/>
                <a:cs typeface="Calibri"/>
                <a:sym typeface="Calibri"/>
              </a:rPr>
              <a:t>Firstly, we have used the four wheeled base to increase the strength. Secondly, we have put the microcontroller vertically above the back motors so that the center of gravity is low and move faster .Thirdly, we have placed the sensors in such a way that they provide grip to the payload block.</a:t>
            </a:r>
            <a:endParaRPr sz="1874">
              <a:latin typeface="Calibri"/>
              <a:ea typeface="Calibri"/>
              <a:cs typeface="Calibri"/>
              <a:sym typeface="Calibri"/>
            </a:endParaRPr>
          </a:p>
          <a:p>
            <a:pPr indent="0" lvl="0" marL="0" rtl="0" algn="just">
              <a:lnSpc>
                <a:spcPct val="90000"/>
              </a:lnSpc>
              <a:spcBef>
                <a:spcPts val="0"/>
              </a:spcBef>
              <a:spcAft>
                <a:spcPts val="0"/>
              </a:spcAft>
              <a:buNone/>
            </a:pPr>
            <a:r>
              <a:t/>
            </a:r>
            <a:endParaRPr sz="1874">
              <a:latin typeface="Calibri"/>
              <a:ea typeface="Calibri"/>
              <a:cs typeface="Calibri"/>
              <a:sym typeface="Calibri"/>
            </a:endParaRPr>
          </a:p>
          <a:p>
            <a:pPr indent="0" lvl="0" marL="0" rtl="0" algn="just">
              <a:lnSpc>
                <a:spcPct val="90000"/>
              </a:lnSpc>
              <a:spcBef>
                <a:spcPts val="0"/>
              </a:spcBef>
              <a:spcAft>
                <a:spcPts val="0"/>
              </a:spcAft>
              <a:buClr>
                <a:schemeClr val="dk2"/>
              </a:buClr>
              <a:buSzPct val="111975"/>
              <a:buFont typeface="Arial"/>
              <a:buNone/>
            </a:pPr>
            <a:r>
              <a:rPr b="1" lang="en-GB" sz="1964">
                <a:latin typeface="Calibri"/>
                <a:ea typeface="Calibri"/>
                <a:cs typeface="Calibri"/>
                <a:sym typeface="Calibri"/>
              </a:rPr>
              <a:t>Optimized Mechanical Design : </a:t>
            </a:r>
            <a:r>
              <a:rPr lang="en-GB" sz="1964">
                <a:latin typeface="Calibri"/>
                <a:ea typeface="Calibri"/>
                <a:cs typeface="Calibri"/>
                <a:sym typeface="Calibri"/>
              </a:rPr>
              <a:t>The robot has the dimensions of 15 cm x 15 cm and has a net weight of 1.6 kg. Interestingly, the robot can carry a maximum payload of 0.6 kg. The test payload was 0.4 kg, which is 25% of the robot’s weight. </a:t>
            </a:r>
            <a:endParaRPr sz="1638">
              <a:latin typeface="Calibri"/>
              <a:ea typeface="Calibri"/>
              <a:cs typeface="Calibri"/>
              <a:sym typeface="Calibri"/>
            </a:endParaRPr>
          </a:p>
          <a:p>
            <a:pPr indent="0" lvl="0" marL="0" rtl="0" algn="just">
              <a:lnSpc>
                <a:spcPct val="90000"/>
              </a:lnSpc>
              <a:spcBef>
                <a:spcPts val="0"/>
              </a:spcBef>
              <a:spcAft>
                <a:spcPts val="0"/>
              </a:spcAft>
              <a:buClr>
                <a:schemeClr val="dk2"/>
              </a:buClr>
              <a:buSzPct val="120000"/>
              <a:buFont typeface="Arial"/>
              <a:buNone/>
            </a:pPr>
            <a:r>
              <a:t/>
            </a:r>
            <a:endParaRPr sz="2000">
              <a:latin typeface="Calibri"/>
              <a:ea typeface="Calibri"/>
              <a:cs typeface="Calibri"/>
              <a:sym typeface="Calibri"/>
            </a:endParaRPr>
          </a:p>
        </p:txBody>
      </p:sp>
      <p:pic>
        <p:nvPicPr>
          <p:cNvPr id="68" name="Google Shape;68;p15"/>
          <p:cNvPicPr preferRelativeResize="0"/>
          <p:nvPr/>
        </p:nvPicPr>
        <p:blipFill>
          <a:blip r:embed="rId3">
            <a:alphaModFix/>
          </a:blip>
          <a:stretch>
            <a:fillRect/>
          </a:stretch>
        </p:blipFill>
        <p:spPr>
          <a:xfrm>
            <a:off x="56700" y="3035975"/>
            <a:ext cx="2318403" cy="1738798"/>
          </a:xfrm>
          <a:prstGeom prst="rect">
            <a:avLst/>
          </a:prstGeom>
          <a:noFill/>
          <a:ln>
            <a:noFill/>
          </a:ln>
        </p:spPr>
      </p:pic>
      <p:pic>
        <p:nvPicPr>
          <p:cNvPr id="69" name="Google Shape;69;p15"/>
          <p:cNvPicPr preferRelativeResize="0"/>
          <p:nvPr/>
        </p:nvPicPr>
        <p:blipFill rotWithShape="1">
          <a:blip r:embed="rId4">
            <a:alphaModFix/>
          </a:blip>
          <a:srcRect b="0" l="0" r="0" t="17681"/>
          <a:stretch/>
        </p:blipFill>
        <p:spPr>
          <a:xfrm rot="-5400000">
            <a:off x="224363" y="286812"/>
            <a:ext cx="2011500" cy="2289976"/>
          </a:xfrm>
          <a:prstGeom prst="rect">
            <a:avLst/>
          </a:prstGeom>
          <a:noFill/>
          <a:ln>
            <a:noFill/>
          </a:ln>
        </p:spPr>
      </p:pic>
      <p:sp>
        <p:nvSpPr>
          <p:cNvPr id="70" name="Google Shape;70;p15"/>
          <p:cNvSpPr/>
          <p:nvPr/>
        </p:nvSpPr>
        <p:spPr>
          <a:xfrm>
            <a:off x="1155150" y="2486188"/>
            <a:ext cx="121500" cy="36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Functioning Flowchart</a:t>
            </a:r>
            <a:endParaRPr/>
          </a:p>
        </p:txBody>
      </p:sp>
      <p:pic>
        <p:nvPicPr>
          <p:cNvPr id="76" name="Google Shape;76;p16"/>
          <p:cNvPicPr preferRelativeResize="0"/>
          <p:nvPr/>
        </p:nvPicPr>
        <p:blipFill>
          <a:blip r:embed="rId3">
            <a:alphaModFix/>
          </a:blip>
          <a:stretch>
            <a:fillRect/>
          </a:stretch>
        </p:blipFill>
        <p:spPr>
          <a:xfrm>
            <a:off x="152400" y="1363750"/>
            <a:ext cx="8839202" cy="31876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00575" y="2251950"/>
            <a:ext cx="8520600" cy="63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Development</a:t>
            </a:r>
            <a:endParaRPr/>
          </a:p>
        </p:txBody>
      </p:sp>
      <p:pic>
        <p:nvPicPr>
          <p:cNvPr id="87" name="Google Shape;87;p18"/>
          <p:cNvPicPr preferRelativeResize="0"/>
          <p:nvPr/>
        </p:nvPicPr>
        <p:blipFill>
          <a:blip r:embed="rId3">
            <a:alphaModFix/>
          </a:blip>
          <a:stretch>
            <a:fillRect/>
          </a:stretch>
        </p:blipFill>
        <p:spPr>
          <a:xfrm>
            <a:off x="0" y="142891"/>
            <a:ext cx="9144000" cy="48577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Our Prototype Progress as of 8:00 AM</a:t>
            </a:r>
            <a:br>
              <a:rPr lang="en-GB"/>
            </a:br>
            <a:r>
              <a:rPr lang="en-GB"/>
              <a:t>15/04/2022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3240763" y="176725"/>
            <a:ext cx="2656451" cy="1992349"/>
          </a:xfrm>
          <a:prstGeom prst="rect">
            <a:avLst/>
          </a:prstGeom>
          <a:noFill/>
          <a:ln>
            <a:noFill/>
          </a:ln>
        </p:spPr>
      </p:pic>
      <p:pic>
        <p:nvPicPr>
          <p:cNvPr id="98" name="Google Shape;98;p20"/>
          <p:cNvPicPr preferRelativeResize="0"/>
          <p:nvPr/>
        </p:nvPicPr>
        <p:blipFill>
          <a:blip r:embed="rId4">
            <a:alphaModFix/>
          </a:blip>
          <a:stretch>
            <a:fillRect/>
          </a:stretch>
        </p:blipFill>
        <p:spPr>
          <a:xfrm>
            <a:off x="103750" y="176725"/>
            <a:ext cx="2747494" cy="2060625"/>
          </a:xfrm>
          <a:prstGeom prst="rect">
            <a:avLst/>
          </a:prstGeom>
          <a:noFill/>
          <a:ln>
            <a:noFill/>
          </a:ln>
        </p:spPr>
      </p:pic>
      <p:pic>
        <p:nvPicPr>
          <p:cNvPr id="99" name="Google Shape;99;p20"/>
          <p:cNvPicPr preferRelativeResize="0"/>
          <p:nvPr/>
        </p:nvPicPr>
        <p:blipFill>
          <a:blip r:embed="rId5">
            <a:alphaModFix/>
          </a:blip>
          <a:stretch>
            <a:fillRect/>
          </a:stretch>
        </p:blipFill>
        <p:spPr>
          <a:xfrm>
            <a:off x="6311450" y="176724"/>
            <a:ext cx="2747500" cy="2060625"/>
          </a:xfrm>
          <a:prstGeom prst="rect">
            <a:avLst/>
          </a:prstGeom>
          <a:noFill/>
          <a:ln>
            <a:noFill/>
          </a:ln>
        </p:spPr>
      </p:pic>
      <p:pic>
        <p:nvPicPr>
          <p:cNvPr id="100" name="Google Shape;100;p20"/>
          <p:cNvPicPr preferRelativeResize="0"/>
          <p:nvPr/>
        </p:nvPicPr>
        <p:blipFill>
          <a:blip r:embed="rId6">
            <a:alphaModFix/>
          </a:blip>
          <a:stretch>
            <a:fillRect/>
          </a:stretch>
        </p:blipFill>
        <p:spPr>
          <a:xfrm>
            <a:off x="103725" y="2882025"/>
            <a:ext cx="2747561" cy="20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