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2" r:id="rId38"/>
    <p:sldId id="291" r:id="rId39"/>
    <p:sldId id="293" r:id="rId40"/>
    <p:sldId id="294" r:id="rId41"/>
    <p:sldId id="295" r:id="rId42"/>
    <p:sldId id="296" r:id="rId43"/>
    <p:sldId id="297" r:id="rId44"/>
    <p:sldId id="29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46"/>
    <p:restoredTop sz="94694"/>
  </p:normalViewPr>
  <p:slideViewPr>
    <p:cSldViewPr snapToGrid="0">
      <p:cViewPr varScale="1">
        <p:scale>
          <a:sx n="91" d="100"/>
          <a:sy n="91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D10E-3E4D-DECB-0D76-B8C402388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4DF80-7BDC-6DF2-A649-0817A140B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41945-7154-2538-D7C6-77DF9A66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B22B-F26B-A44E-8FE9-60A3B46BB21C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51A5A-D478-BBE0-9394-30236CD8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725E1-9C18-FCFB-C89E-378B9130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EA0F-12F1-3F46-937B-356BC9E9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3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947E-F14B-B91C-AB50-BD4A3CCB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386F9-2628-F224-591F-EC4125737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E8854-DAE6-C5BE-1038-8CD64DEE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B22B-F26B-A44E-8FE9-60A3B46BB21C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BA68D-8196-BA43-4A80-813E0AA9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1E996-D71C-E2EF-C6E3-933CEC8A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EA0F-12F1-3F46-937B-356BC9E9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0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33593-4339-7154-21E6-59ACC58CB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5653C-5076-B41C-3644-9BAB7C5A5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1B9FC-6337-FCB9-0896-1E52C1FF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B22B-F26B-A44E-8FE9-60A3B46BB21C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2C4A2-6072-645E-63E8-6632A865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A3C4D-0421-986B-0CC2-812AE18C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EA0F-12F1-3F46-937B-356BC9E9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9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A34B-7B48-927D-8960-E1F8F910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8145-8E13-F0B2-EF89-CD84D3E99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C0630-A721-9039-1208-A465EDCA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B22B-F26B-A44E-8FE9-60A3B46BB21C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9B881-FEDB-D850-5648-8053C315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10F7E-1B5C-A00E-352B-F7EBBC6C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EA0F-12F1-3F46-937B-356BC9E9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5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1ADD-6DEC-CB91-0648-330DDCEC3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D4D87-1E3C-8F7D-1017-A1BE58735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F7C31-21C6-C852-6F63-7D0ADE3A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B22B-F26B-A44E-8FE9-60A3B46BB21C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B4756-1815-3F29-46A0-AE03CBC6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C720F-2821-EAEC-7676-596486A0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EA0F-12F1-3F46-937B-356BC9E9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E7E-EC80-3AE1-7CA9-A0DE6D3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1A6B2-C0A8-158E-E941-28468ACE8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4FF63-B4F0-7D83-E495-5BF3B4FC2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BAC80-BB6F-045D-B4C5-6B8897D9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B22B-F26B-A44E-8FE9-60A3B46BB21C}" type="datetimeFigureOut">
              <a:rPr lang="en-US" smtClean="0"/>
              <a:t>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D9C71-40EA-8B7D-0C92-C8FEB872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30CDE-4C59-6CDC-3469-7196E6B4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EA0F-12F1-3F46-937B-356BC9E9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9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D925-209B-00D1-1A03-1A030AFE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2E41F-F750-C961-7CA6-B07D3F6F0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159D3-9D9F-D1E0-0DB1-9797E6A53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9202D-4022-4245-FF7C-3C2490B82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D5E6F-450A-4124-BE4F-83E6DFFCD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E9FB6-B55E-5DE8-8C48-8001B18F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B22B-F26B-A44E-8FE9-60A3B46BB21C}" type="datetimeFigureOut">
              <a:rPr lang="en-US" smtClean="0"/>
              <a:t>2/10/24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97F76-32BF-49C4-70D3-F3DCBFEF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78533-505D-09B8-DDFA-5D5D1AAC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EA0F-12F1-3F46-937B-356BC9E9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1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495A-A7D7-FBBA-3AAA-ECD6836D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DF4A0-1590-62A8-DC28-8A5383D3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B22B-F26B-A44E-8FE9-60A3B46BB21C}" type="datetimeFigureOut">
              <a:rPr lang="en-US" smtClean="0"/>
              <a:t>2/10/24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B2A06-20FD-54E4-E3D1-6695624E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18C79-304D-030C-A7ED-B1E0116B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EA0F-12F1-3F46-937B-356BC9E9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5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79C56-015B-23CD-8854-B565D716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B22B-F26B-A44E-8FE9-60A3B46BB21C}" type="datetimeFigureOut">
              <a:rPr lang="en-US" smtClean="0"/>
              <a:t>2/10/24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04B18-A156-A616-E805-139A9377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333C9-9352-5513-0DC1-D0823794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EA0F-12F1-3F46-937B-356BC9E9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1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0B13-BDD1-FCED-697D-E1A0CE28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A315-4DA9-4FB3-EBDA-F4B21FF07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0D548-44F9-E1E5-9E99-2F07759C2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83C12-2DB2-05F5-93C2-E196233B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B22B-F26B-A44E-8FE9-60A3B46BB21C}" type="datetimeFigureOut">
              <a:rPr lang="en-US" smtClean="0"/>
              <a:t>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AA020-37CF-45AF-EA21-157CA92D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12185-59DB-3C16-EDD7-D2CDF187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EA0F-12F1-3F46-937B-356BC9E9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5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DF4C-03A8-BA57-C9AB-CA730756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47C2B-3851-8686-BDF3-685BAA586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D17E3-F920-474F-9E77-6B0F9D749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F891D-2016-F6C1-A2B2-BEF140C4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B22B-F26B-A44E-8FE9-60A3B46BB21C}" type="datetimeFigureOut">
              <a:rPr lang="en-US" smtClean="0"/>
              <a:t>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40B46-D6C3-3ED7-9F6E-2E5024B5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56F16-D8E6-AA37-9979-6760E358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EA0F-12F1-3F46-937B-356BC9E9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5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37338-3FF0-8AA2-43F3-BEC39452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90F6-E226-1C56-60DA-0B37B8E3A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CB195-559D-0CA4-0B94-0A1439342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2B22B-F26B-A44E-8FE9-60A3B46BB21C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AB6F5-0E27-CED0-BC07-0C805EEB7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B4EBD-DCEF-9AA8-7840-E2B457307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0EA0F-12F1-3F46-937B-356BC9E9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0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5BE7-A01F-65C8-07FF-5109F7D44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Network Analysis</a:t>
            </a:r>
            <a:br>
              <a:rPr lang="en-US" dirty="0"/>
            </a:br>
            <a:r>
              <a:rPr lang="en-US" dirty="0"/>
              <a:t>IS 324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CA3B1-E678-50BF-E3B8-9B4ECEAE2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Feb 13, 2024</a:t>
            </a:r>
          </a:p>
          <a:p>
            <a:r>
              <a:rPr lang="en-US" dirty="0" err="1"/>
              <a:t>Jaihyun</a:t>
            </a:r>
            <a:r>
              <a:rPr lang="en-US" dirty="0"/>
              <a:t> Park</a:t>
            </a:r>
          </a:p>
        </p:txBody>
      </p:sp>
    </p:spTree>
    <p:extLst>
      <p:ext uri="{BB962C8B-B14F-4D97-AF65-F5344CB8AC3E}">
        <p14:creationId xmlns:p14="http://schemas.microsoft.com/office/powerpoint/2010/main" val="1883699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6AFB-2192-6C4B-F177-94D27F7C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‘from’ column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CC406EB-BB11-3607-22F1-0BBB6FCE9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748" y="1825625"/>
            <a:ext cx="8626503" cy="4351338"/>
          </a:xfrm>
        </p:spPr>
      </p:pic>
    </p:spTree>
    <p:extLst>
      <p:ext uri="{BB962C8B-B14F-4D97-AF65-F5344CB8AC3E}">
        <p14:creationId xmlns:p14="http://schemas.microsoft.com/office/powerpoint/2010/main" val="428841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B20F-46D8-F503-E111-F3EA36E4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‘from’ column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B3C7397-3FF1-9E19-5C8D-25FEC3D02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789" y="1825625"/>
            <a:ext cx="8410421" cy="4351338"/>
          </a:xfrm>
        </p:spPr>
      </p:pic>
    </p:spTree>
    <p:extLst>
      <p:ext uri="{BB962C8B-B14F-4D97-AF65-F5344CB8AC3E}">
        <p14:creationId xmlns:p14="http://schemas.microsoft.com/office/powerpoint/2010/main" val="2736781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7736-41BF-FBB8-73EF-07C975CE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‘from’ column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61A6EFA-32D1-B366-BEAE-7E07F373D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000" y="1825625"/>
            <a:ext cx="7327999" cy="4351338"/>
          </a:xfrm>
        </p:spPr>
      </p:pic>
    </p:spTree>
    <p:extLst>
      <p:ext uri="{BB962C8B-B14F-4D97-AF65-F5344CB8AC3E}">
        <p14:creationId xmlns:p14="http://schemas.microsoft.com/office/powerpoint/2010/main" val="129460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AC9B-B05F-CB09-3035-6386D6EB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data</a:t>
            </a:r>
            <a:r>
              <a:rPr lang="ko-KR" altLang="en-US" dirty="0"/>
              <a:t> </a:t>
            </a:r>
            <a:r>
              <a:rPr lang="en-US" altLang="ko-KR" dirty="0"/>
              <a:t>into network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FFAE3-9736-D5FF-30B0-5185A9679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can be placed in the list.</a:t>
            </a:r>
          </a:p>
          <a:p>
            <a:r>
              <a:rPr lang="en-US" dirty="0"/>
              <a:t>[‘apple’, ‘banana’, ‘cat’]</a:t>
            </a:r>
          </a:p>
          <a:p>
            <a:endParaRPr lang="en-US" dirty="0"/>
          </a:p>
          <a:p>
            <a:r>
              <a:rPr lang="en-US" dirty="0"/>
              <a:t>We are going to use tuples to represent edges between nodes.</a:t>
            </a:r>
          </a:p>
          <a:p>
            <a:r>
              <a:rPr lang="en-US" dirty="0"/>
              <a:t>(‘apple’, ‘banana’)</a:t>
            </a:r>
          </a:p>
          <a:p>
            <a:r>
              <a:rPr lang="en-US" dirty="0"/>
              <a:t>The entire edges will be in the list of tuples.</a:t>
            </a:r>
          </a:p>
          <a:p>
            <a:r>
              <a:rPr lang="en-US" dirty="0"/>
              <a:t>[(’apple’, ‘banana’), (‘banana’, ‘cat’)]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86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429E-F5E2-C67A-BD60-A97540F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pd.read_csv</a:t>
            </a:r>
            <a:r>
              <a:rPr lang="en-US" dirty="0"/>
              <a:t>() to read data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6B3D3C-B09B-0A7E-E0B2-0A7AA774E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2496344"/>
            <a:ext cx="8382000" cy="3009900"/>
          </a:xfrm>
        </p:spPr>
      </p:pic>
    </p:spTree>
    <p:extLst>
      <p:ext uri="{BB962C8B-B14F-4D97-AF65-F5344CB8AC3E}">
        <p14:creationId xmlns:p14="http://schemas.microsoft.com/office/powerpoint/2010/main" val="826097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631B-E3E6-72C7-F329-ECD51A00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the data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40BEC54-4490-7C41-CBE3-74E160247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150" y="2724944"/>
            <a:ext cx="7759700" cy="2552700"/>
          </a:xfrm>
        </p:spPr>
      </p:pic>
    </p:spTree>
    <p:extLst>
      <p:ext uri="{BB962C8B-B14F-4D97-AF65-F5344CB8AC3E}">
        <p14:creationId xmlns:p14="http://schemas.microsoft.com/office/powerpoint/2010/main" val="4270581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E186-8173-35F6-688C-6101374D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nunique</a:t>
            </a:r>
            <a:r>
              <a:rPr lang="en-US" dirty="0"/>
              <a:t>()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F669C658-218B-8C41-55AE-631C09554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100" y="3112294"/>
            <a:ext cx="8559800" cy="1778000"/>
          </a:xfrm>
        </p:spPr>
      </p:pic>
    </p:spTree>
    <p:extLst>
      <p:ext uri="{BB962C8B-B14F-4D97-AF65-F5344CB8AC3E}">
        <p14:creationId xmlns:p14="http://schemas.microsoft.com/office/powerpoint/2010/main" val="2137303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3CC4-56D1-C825-1402-30D80A0B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.head()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C65A82F-4362-DF27-9DC2-B27B8995A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800" y="2058194"/>
            <a:ext cx="10312400" cy="3886200"/>
          </a:xfrm>
        </p:spPr>
      </p:pic>
    </p:spTree>
    <p:extLst>
      <p:ext uri="{BB962C8B-B14F-4D97-AF65-F5344CB8AC3E}">
        <p14:creationId xmlns:p14="http://schemas.microsoft.com/office/powerpoint/2010/main" val="388068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3979-B91C-F8B1-5792-996B991E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usernames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01E191-E6A8-A9E4-C871-61BC5D86B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55877"/>
            <a:ext cx="10515600" cy="1690834"/>
          </a:xfrm>
        </p:spPr>
      </p:pic>
    </p:spTree>
    <p:extLst>
      <p:ext uri="{BB962C8B-B14F-4D97-AF65-F5344CB8AC3E}">
        <p14:creationId xmlns:p14="http://schemas.microsoft.com/office/powerpoint/2010/main" val="4282803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1AA0-44C6-F609-23B4-F226F438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Lowercasing 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89530164-C90D-4F5E-7079-F7B11A7AD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29000"/>
            <a:ext cx="4991100" cy="116840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D9AC89E-34B5-F082-148D-41BE4159E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2414270"/>
            <a:ext cx="49149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4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335E-7E12-4F05-2D74-F732D697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the week 4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658E3-0E8C-6CFE-9182-3394450C5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</a:t>
            </a:r>
            <a:r>
              <a:rPr lang="en-US" dirty="0" err="1"/>
              <a:t>analysis.ipynb</a:t>
            </a:r>
            <a:r>
              <a:rPr lang="en-US" dirty="0"/>
              <a:t> from week4 folder</a:t>
            </a:r>
          </a:p>
          <a:p>
            <a:r>
              <a:rPr lang="en-US" dirty="0"/>
              <a:t>At the bottom of the </a:t>
            </a:r>
            <a:r>
              <a:rPr lang="en-US" dirty="0" err="1"/>
              <a:t>Jupyter</a:t>
            </a:r>
            <a:r>
              <a:rPr lang="en-US" dirty="0"/>
              <a:t> notebook, there is practice.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95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641F-E5AD-5516-3B40-91E6764A6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mentions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83A50FA-F0D6-BAE6-F6E5-D49A8508F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86179"/>
            <a:ext cx="10515600" cy="1630229"/>
          </a:xfrm>
        </p:spPr>
      </p:pic>
    </p:spTree>
    <p:extLst>
      <p:ext uri="{BB962C8B-B14F-4D97-AF65-F5344CB8AC3E}">
        <p14:creationId xmlns:p14="http://schemas.microsoft.com/office/powerpoint/2010/main" val="1545891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006C-274F-F581-2488-420CE7C8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Lowercasing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FF626A5-BF92-707C-4C78-8169F1AE2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0950" y="3309144"/>
            <a:ext cx="7150100" cy="1384300"/>
          </a:xfrm>
        </p:spPr>
      </p:pic>
    </p:spTree>
    <p:extLst>
      <p:ext uri="{BB962C8B-B14F-4D97-AF65-F5344CB8AC3E}">
        <p14:creationId xmlns:p14="http://schemas.microsoft.com/office/powerpoint/2010/main" val="300582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459-8796-4827-DD73-98C12E1D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 is in the mention column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9CDC109-3C68-7BD6-CD20-0782E85FF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4240"/>
            <a:ext cx="10515600" cy="3534108"/>
          </a:xfrm>
        </p:spPr>
      </p:pic>
    </p:spTree>
    <p:extLst>
      <p:ext uri="{BB962C8B-B14F-4D97-AF65-F5344CB8AC3E}">
        <p14:creationId xmlns:p14="http://schemas.microsoft.com/office/powerpoint/2010/main" val="2200812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8971-960A-933B-772B-AF068551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edges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B7ADE6E-1224-83A2-81B6-28E463F97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4661"/>
            <a:ext cx="10515600" cy="3993265"/>
          </a:xfrm>
        </p:spPr>
      </p:pic>
    </p:spTree>
    <p:extLst>
      <p:ext uri="{BB962C8B-B14F-4D97-AF65-F5344CB8AC3E}">
        <p14:creationId xmlns:p14="http://schemas.microsoft.com/office/powerpoint/2010/main" val="820929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DF93-C76F-3686-7910-F6BF38EF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8920E65-680E-6D2F-3DE4-2B58CADA5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7950" y="2509044"/>
            <a:ext cx="4356100" cy="2984500"/>
          </a:xfrm>
        </p:spPr>
      </p:pic>
    </p:spTree>
    <p:extLst>
      <p:ext uri="{BB962C8B-B14F-4D97-AF65-F5344CB8AC3E}">
        <p14:creationId xmlns:p14="http://schemas.microsoft.com/office/powerpoint/2010/main" val="1226629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3A4C-C5F8-496D-CBC0-2D841A28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64FE539-4550-FCC6-E6DC-48C390156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6699" y="2908300"/>
            <a:ext cx="1498600" cy="1041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2296C5-6B0D-A64D-7066-694553ABEE2E}"/>
              </a:ext>
            </a:extLst>
          </p:cNvPr>
          <p:cNvSpPr txBox="1"/>
          <p:nvPr/>
        </p:nvSpPr>
        <p:spPr>
          <a:xfrm>
            <a:off x="2794743" y="4521994"/>
            <a:ext cx="660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want to find the number of edges in the entire graph, use </a:t>
            </a:r>
            <a:r>
              <a:rPr lang="en-US" dirty="0" err="1"/>
              <a:t>len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85898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E404-73E3-4D7D-A1A9-1CD4AD08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degree centrality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34D5DA-AC58-36E6-A0AA-0C0AA1942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7433"/>
            <a:ext cx="10515600" cy="3327721"/>
          </a:xfrm>
        </p:spPr>
      </p:pic>
    </p:spTree>
    <p:extLst>
      <p:ext uri="{BB962C8B-B14F-4D97-AF65-F5344CB8AC3E}">
        <p14:creationId xmlns:p14="http://schemas.microsoft.com/office/powerpoint/2010/main" val="3751360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689A-8ECA-48AB-B0B7-5F34D986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degree centrality</a:t>
            </a:r>
          </a:p>
        </p:txBody>
      </p:sp>
      <p:pic>
        <p:nvPicPr>
          <p:cNvPr id="5" name="Content Placeholder 4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78BC4A92-17B4-7CA5-5332-61A1FE551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900" y="3086894"/>
            <a:ext cx="8204200" cy="1828800"/>
          </a:xfrm>
        </p:spPr>
      </p:pic>
    </p:spTree>
    <p:extLst>
      <p:ext uri="{BB962C8B-B14F-4D97-AF65-F5344CB8AC3E}">
        <p14:creationId xmlns:p14="http://schemas.microsoft.com/office/powerpoint/2010/main" val="677393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C214-6A3D-E7D1-48F7-C94AC36D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degree centrality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E895DBD-0AA7-D72C-0148-E9A29DAB2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2700" y="2832894"/>
            <a:ext cx="4546600" cy="2336800"/>
          </a:xfrm>
        </p:spPr>
      </p:pic>
    </p:spTree>
    <p:extLst>
      <p:ext uri="{BB962C8B-B14F-4D97-AF65-F5344CB8AC3E}">
        <p14:creationId xmlns:p14="http://schemas.microsoft.com/office/powerpoint/2010/main" val="2815976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6DAB-037C-3780-420F-205C8007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degree centrality</a:t>
            </a:r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F7249A4-94FC-9631-00A0-AB05A39E2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03044"/>
            <a:ext cx="10515600" cy="2996500"/>
          </a:xfrm>
        </p:spPr>
      </p:pic>
    </p:spTree>
    <p:extLst>
      <p:ext uri="{BB962C8B-B14F-4D97-AF65-F5344CB8AC3E}">
        <p14:creationId xmlns:p14="http://schemas.microsoft.com/office/powerpoint/2010/main" val="253470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FAEF-AD9F-EF17-A288-78C9DCDD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practice solution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060A013-F4EF-0452-C71E-0639FDE9B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2858637"/>
            <a:ext cx="6400800" cy="1346200"/>
          </a:xfrm>
        </p:spPr>
      </p:pic>
    </p:spTree>
    <p:extLst>
      <p:ext uri="{BB962C8B-B14F-4D97-AF65-F5344CB8AC3E}">
        <p14:creationId xmlns:p14="http://schemas.microsoft.com/office/powerpoint/2010/main" val="2904194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8D8A-B91D-70B5-24F9-A197764F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the degree by unique users in the username column?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A9D7D224-F8C0-7132-9DD8-04102B06E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950" y="2896394"/>
            <a:ext cx="6896100" cy="2209800"/>
          </a:xfrm>
        </p:spPr>
      </p:pic>
    </p:spTree>
    <p:extLst>
      <p:ext uri="{BB962C8B-B14F-4D97-AF65-F5344CB8AC3E}">
        <p14:creationId xmlns:p14="http://schemas.microsoft.com/office/powerpoint/2010/main" val="3144427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8467-BB4F-B4DA-46D6-7D623629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incorrect!</a:t>
            </a:r>
          </a:p>
        </p:txBody>
      </p:sp>
      <p:pic>
        <p:nvPicPr>
          <p:cNvPr id="5" name="Content Placeholder 4" descr="A screenshot of a computer test&#10;&#10;Description automatically generated">
            <a:extLst>
              <a:ext uri="{FF2B5EF4-FFF2-40B4-BE49-F238E27FC236}">
                <a16:creationId xmlns:a16="http://schemas.microsoft.com/office/drawing/2014/main" id="{E20FF8C4-767D-9913-E8D8-874E1D2C0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784600"/>
            <a:ext cx="5194300" cy="3073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E040AF-2162-971D-3C3E-456499071090}"/>
              </a:ext>
            </a:extLst>
          </p:cNvPr>
          <p:cNvSpPr txBox="1"/>
          <p:nvPr/>
        </p:nvSpPr>
        <p:spPr>
          <a:xfrm>
            <a:off x="6274192" y="4243982"/>
            <a:ext cx="5514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use network function to calculate degree centrality,</a:t>
            </a:r>
            <a:br>
              <a:rPr lang="en-US" dirty="0"/>
            </a:br>
            <a:r>
              <a:rPr lang="en-US" dirty="0"/>
              <a:t>the degree centrality score is different from what </a:t>
            </a:r>
            <a:br>
              <a:rPr lang="en-US" dirty="0"/>
            </a:br>
            <a:r>
              <a:rPr lang="en-US" dirty="0"/>
              <a:t>we calculated before!</a:t>
            </a:r>
          </a:p>
        </p:txBody>
      </p:sp>
      <p:pic>
        <p:nvPicPr>
          <p:cNvPr id="7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D1F2E219-8E1E-3936-4CFC-8A8B695EC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896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1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4C6A-83D1-AC4A-0927-84ECE419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degree centrality of specific user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6921AF-B4F0-0F06-7049-6AC32E145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96685"/>
            <a:ext cx="10515600" cy="2609218"/>
          </a:xfrm>
        </p:spPr>
      </p:pic>
    </p:spTree>
    <p:extLst>
      <p:ext uri="{BB962C8B-B14F-4D97-AF65-F5344CB8AC3E}">
        <p14:creationId xmlns:p14="http://schemas.microsoft.com/office/powerpoint/2010/main" val="2614463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CF8E-8AB8-1258-34D0-D59CA4D6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to calculate the degree centrality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E0B766A-DA85-8389-89AF-376D5CFDC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11366"/>
            <a:ext cx="10515600" cy="2779855"/>
          </a:xfrm>
        </p:spPr>
      </p:pic>
    </p:spTree>
    <p:extLst>
      <p:ext uri="{BB962C8B-B14F-4D97-AF65-F5344CB8AC3E}">
        <p14:creationId xmlns:p14="http://schemas.microsoft.com/office/powerpoint/2010/main" val="884079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6ECB-EC9C-BCD6-B46F-64FD1FB4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Q. What can be other attributes for the nodes?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AF53458-D6F2-2D7E-FB99-A650FB836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663" y="2036641"/>
            <a:ext cx="7604674" cy="4351338"/>
          </a:xfrm>
        </p:spPr>
      </p:pic>
    </p:spTree>
    <p:extLst>
      <p:ext uri="{BB962C8B-B14F-4D97-AF65-F5344CB8AC3E}">
        <p14:creationId xmlns:p14="http://schemas.microsoft.com/office/powerpoint/2010/main" val="1842205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7A4E-B698-D6EB-F564-C31AF5DD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attribute (Senator or Representative)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071895C-A947-63CC-141A-D7DA701EB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883" y="1825625"/>
            <a:ext cx="7538233" cy="4351338"/>
          </a:xfrm>
        </p:spPr>
      </p:pic>
    </p:spTree>
    <p:extLst>
      <p:ext uri="{BB962C8B-B14F-4D97-AF65-F5344CB8AC3E}">
        <p14:creationId xmlns:p14="http://schemas.microsoft.com/office/powerpoint/2010/main" val="4060145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9F89-7F0D-08D6-59B7-D6E6ADAF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attributes (Senator or Representative)</a:t>
            </a:r>
          </a:p>
        </p:txBody>
      </p:sp>
      <p:pic>
        <p:nvPicPr>
          <p:cNvPr id="5" name="Content Placeholder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06ED3A68-C75F-5422-BC24-1981EF5A2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0" y="3429000"/>
            <a:ext cx="4889500" cy="1079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CD7AF7-22DD-3983-780B-B09605CD760F}"/>
              </a:ext>
            </a:extLst>
          </p:cNvPr>
          <p:cNvSpPr txBox="1"/>
          <p:nvPr/>
        </p:nvSpPr>
        <p:spPr>
          <a:xfrm>
            <a:off x="6826028" y="3645584"/>
            <a:ext cx="4159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placing the username as the key</a:t>
            </a:r>
            <a:br>
              <a:rPr lang="en-US" dirty="0"/>
            </a:br>
            <a:r>
              <a:rPr lang="en-US" dirty="0"/>
              <a:t>and title as the value in the title dictionary</a:t>
            </a:r>
          </a:p>
        </p:txBody>
      </p:sp>
    </p:spTree>
    <p:extLst>
      <p:ext uri="{BB962C8B-B14F-4D97-AF65-F5344CB8AC3E}">
        <p14:creationId xmlns:p14="http://schemas.microsoft.com/office/powerpoint/2010/main" val="1981190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0C06-CFDF-FB7A-8931-3A2EE24C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attributes into binary shapes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0DA80A9-2D4E-0A69-CB7E-EC95A70AC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50328"/>
            <a:ext cx="10515600" cy="1301931"/>
          </a:xfrm>
        </p:spPr>
      </p:pic>
    </p:spTree>
    <p:extLst>
      <p:ext uri="{BB962C8B-B14F-4D97-AF65-F5344CB8AC3E}">
        <p14:creationId xmlns:p14="http://schemas.microsoft.com/office/powerpoint/2010/main" val="3633530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8C2E-4F53-6807-02DB-7E660891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attribute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D62788-DEC7-B0B9-ED25-3B93DB631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711362"/>
            <a:ext cx="10515600" cy="579863"/>
          </a:xfrm>
        </p:spPr>
      </p:pic>
    </p:spTree>
    <p:extLst>
      <p:ext uri="{BB962C8B-B14F-4D97-AF65-F5344CB8AC3E}">
        <p14:creationId xmlns:p14="http://schemas.microsoft.com/office/powerpoint/2010/main" val="2823982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AF52-4517-B9CD-DD19-FC167F216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attribute</a:t>
            </a:r>
          </a:p>
        </p:txBody>
      </p:sp>
      <p:pic>
        <p:nvPicPr>
          <p:cNvPr id="6" name="Content Placeholder 5" descr="A black and red text&#10;&#10;Description automatically generated">
            <a:extLst>
              <a:ext uri="{FF2B5EF4-FFF2-40B4-BE49-F238E27FC236}">
                <a16:creationId xmlns:a16="http://schemas.microsoft.com/office/drawing/2014/main" id="{69A5168F-BCCC-FBDD-39A2-686C65F63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351" y="3530599"/>
            <a:ext cx="4419600" cy="8763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1C5C0F-77C0-CE66-E83A-7326D04B72B2}"/>
              </a:ext>
            </a:extLst>
          </p:cNvPr>
          <p:cNvSpPr txBox="1"/>
          <p:nvPr/>
        </p:nvSpPr>
        <p:spPr>
          <a:xfrm>
            <a:off x="6826028" y="3645584"/>
            <a:ext cx="4328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placing the username as the key</a:t>
            </a:r>
            <a:br>
              <a:rPr lang="en-US" dirty="0"/>
            </a:br>
            <a:r>
              <a:rPr lang="en-US" dirty="0"/>
              <a:t>and state as the value in the state dictionary</a:t>
            </a:r>
          </a:p>
        </p:txBody>
      </p:sp>
    </p:spTree>
    <p:extLst>
      <p:ext uri="{BB962C8B-B14F-4D97-AF65-F5344CB8AC3E}">
        <p14:creationId xmlns:p14="http://schemas.microsoft.com/office/powerpoint/2010/main" val="44833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FADB-7B14-0BCD-C2CA-57890D4B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re.findall</a:t>
            </a:r>
            <a:r>
              <a:rPr lang="en-US" dirty="0"/>
              <a:t>() returns the list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C6F3278-1AE7-ED25-7C4C-43DDC8CDB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166" y="3087463"/>
            <a:ext cx="8572637" cy="37705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0123C1-8234-7A81-5689-9BE5561AE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166" y="1827704"/>
            <a:ext cx="7772400" cy="89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796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83C9-AF87-A47A-3A53-0A0BB2B8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attributes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D30FFE3-0193-6AB1-2E29-719B9D548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8150" y="2235994"/>
            <a:ext cx="3695700" cy="3530600"/>
          </a:xfrm>
        </p:spPr>
      </p:pic>
    </p:spTree>
    <p:extLst>
      <p:ext uri="{BB962C8B-B14F-4D97-AF65-F5344CB8AC3E}">
        <p14:creationId xmlns:p14="http://schemas.microsoft.com/office/powerpoint/2010/main" val="3094485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EF0E-F5CF-1EDB-09FB-34742559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into colors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636132A-8B60-1CC9-DEF6-4030D4258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2769394"/>
            <a:ext cx="9321800" cy="2463800"/>
          </a:xfrm>
        </p:spPr>
      </p:pic>
    </p:spTree>
    <p:extLst>
      <p:ext uri="{BB962C8B-B14F-4D97-AF65-F5344CB8AC3E}">
        <p14:creationId xmlns:p14="http://schemas.microsoft.com/office/powerpoint/2010/main" val="4241349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D017-30DD-D8E6-F6AA-DD9FC610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palette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68ADCE-7993-72BA-8A5F-8FA34BE59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21277"/>
            <a:ext cx="10515600" cy="800457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8C2937F-2DF9-2118-24B0-DB5DF4C48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250" y="4352323"/>
            <a:ext cx="53975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350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0048-04EF-093F-6E74-4137FB0A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‘trey </a:t>
            </a:r>
            <a:r>
              <a:rPr lang="en-US" dirty="0" err="1"/>
              <a:t>radel</a:t>
            </a:r>
            <a:r>
              <a:rPr lang="en-US" dirty="0"/>
              <a:t>’ is from Florida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65761-0016-A70E-E3F7-249D8C6E8402}"/>
              </a:ext>
            </a:extLst>
          </p:cNvPr>
          <p:cNvSpPr txBox="1"/>
          <p:nvPr/>
        </p:nvSpPr>
        <p:spPr>
          <a:xfrm>
            <a:off x="2368550" y="4065563"/>
            <a:ext cx="74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Mapt</a:t>
            </a:r>
            <a:r>
              <a:rPr lang="en-US" dirty="0"/>
              <a:t> 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D52B19F8-E956-FE1D-977C-63F4C7FBE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237" y="1825625"/>
            <a:ext cx="7861525" cy="4351338"/>
          </a:xfrm>
        </p:spPr>
      </p:pic>
    </p:spTree>
    <p:extLst>
      <p:ext uri="{BB962C8B-B14F-4D97-AF65-F5344CB8AC3E}">
        <p14:creationId xmlns:p14="http://schemas.microsoft.com/office/powerpoint/2010/main" val="9223973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4826-FDD0-DA01-B153-2F9B3606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‘trey </a:t>
            </a:r>
            <a:r>
              <a:rPr lang="en-US" dirty="0" err="1"/>
              <a:t>radel</a:t>
            </a:r>
            <a:r>
              <a:rPr lang="en-US" dirty="0"/>
              <a:t>’ has the RGB value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E7BC442-1272-7A07-D522-D58DBFA94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250" y="2647950"/>
            <a:ext cx="6159500" cy="156210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F19D93E-EA56-48C6-6891-E508F37A2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50" y="4822386"/>
            <a:ext cx="51689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0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AE75-CC51-BA4E-909C-FCBF063A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re.findall</a:t>
            </a:r>
            <a:r>
              <a:rPr lang="en-US" dirty="0"/>
              <a:t>() returns the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81E3CE-3A01-DF41-C311-581101A94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782516"/>
            <a:ext cx="9296400" cy="92710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926E4E6-4093-6DE7-2415-639FDEA97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354" y="2709616"/>
            <a:ext cx="8479292" cy="401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4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88CC-C5C1-67CF-2CC8-537B198F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sort_values</a:t>
            </a:r>
            <a:r>
              <a:rPr lang="en-US" dirty="0"/>
              <a:t>() for finding who mentioned the most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3A8F2ED-E31A-936B-6598-9108F708F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42735"/>
            <a:ext cx="10515600" cy="1517118"/>
          </a:xfrm>
        </p:spPr>
      </p:pic>
    </p:spTree>
    <p:extLst>
      <p:ext uri="{BB962C8B-B14F-4D97-AF65-F5344CB8AC3E}">
        <p14:creationId xmlns:p14="http://schemas.microsoft.com/office/powerpoint/2010/main" val="242026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CAD1-722A-4B53-084C-27CC1AF6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sort_values</a:t>
            </a:r>
            <a:r>
              <a:rPr lang="en-US" dirty="0"/>
              <a:t>() for finding who mentioned the most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118B307-13BB-E000-1D51-299BF3C9B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35750"/>
            <a:ext cx="10515600" cy="1531088"/>
          </a:xfrm>
        </p:spPr>
      </p:pic>
    </p:spTree>
    <p:extLst>
      <p:ext uri="{BB962C8B-B14F-4D97-AF65-F5344CB8AC3E}">
        <p14:creationId xmlns:p14="http://schemas.microsoft.com/office/powerpoint/2010/main" val="69398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6A11-8460-BE36-DB65-6D57194E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sort_values</a:t>
            </a:r>
            <a:r>
              <a:rPr lang="en-US" dirty="0"/>
              <a:t>() for finding who used hashtags the most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493ECF9-1796-25DF-A7A7-A070506D1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27593"/>
            <a:ext cx="10515600" cy="1347402"/>
          </a:xfrm>
        </p:spPr>
      </p:pic>
    </p:spTree>
    <p:extLst>
      <p:ext uri="{BB962C8B-B14F-4D97-AF65-F5344CB8AC3E}">
        <p14:creationId xmlns:p14="http://schemas.microsoft.com/office/powerpoint/2010/main" val="272099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CE9E-C9AB-CFDB-9E7D-34ED3BA0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sort_values</a:t>
            </a:r>
            <a:r>
              <a:rPr lang="en-US" dirty="0"/>
              <a:t>() for finding who used hashtags the most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D5B7E2F-A0AD-A033-5915-98E12A2EA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90577"/>
            <a:ext cx="10515600" cy="1821433"/>
          </a:xfrm>
        </p:spPr>
      </p:pic>
    </p:spTree>
    <p:extLst>
      <p:ext uri="{BB962C8B-B14F-4D97-AF65-F5344CB8AC3E}">
        <p14:creationId xmlns:p14="http://schemas.microsoft.com/office/powerpoint/2010/main" val="188838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384</Words>
  <Application>Microsoft Macintosh PowerPoint</Application>
  <PresentationFormat>Widescreen</PresentationFormat>
  <Paragraphs>61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Social Network Analysis IS 324</vt:lpstr>
      <vt:lpstr>Let’s do the week 4 practice</vt:lpstr>
      <vt:lpstr>Week 4 practice solution</vt:lpstr>
      <vt:lpstr>re.findall() returns the list </vt:lpstr>
      <vt:lpstr>re.findall() returns the list</vt:lpstr>
      <vt:lpstr>sort_values() for finding who mentioned the most</vt:lpstr>
      <vt:lpstr>sort_values() for finding who mentioned the most </vt:lpstr>
      <vt:lpstr>sort_values() for finding who used hashtags the most </vt:lpstr>
      <vt:lpstr>sort_values() for finding who used hashtags the most </vt:lpstr>
      <vt:lpstr>Cleaning ‘from’ column</vt:lpstr>
      <vt:lpstr>Cleaning ‘from’ column</vt:lpstr>
      <vt:lpstr>Cleaning ‘from’ column</vt:lpstr>
      <vt:lpstr>Social media data into network objects</vt:lpstr>
      <vt:lpstr>pd.read_csv() to read data</vt:lpstr>
      <vt:lpstr>Subsetting the data</vt:lpstr>
      <vt:lpstr>nunique()</vt:lpstr>
      <vt:lpstr>.head()</vt:lpstr>
      <vt:lpstr>Extract usernames</vt:lpstr>
      <vt:lpstr>Lowercasing </vt:lpstr>
      <vt:lpstr>Extract mentions</vt:lpstr>
      <vt:lpstr>Lowercasing </vt:lpstr>
      <vt:lpstr>The list is in the mention column</vt:lpstr>
      <vt:lpstr>Building edges</vt:lpstr>
      <vt:lpstr>Edges</vt:lpstr>
      <vt:lpstr>len()</vt:lpstr>
      <vt:lpstr>Calculating degree centrality </vt:lpstr>
      <vt:lpstr>Calculating degree centrality</vt:lpstr>
      <vt:lpstr>Calculating degree centrality</vt:lpstr>
      <vt:lpstr>Calculating degree centrality</vt:lpstr>
      <vt:lpstr>Divide the degree by unique users in the username column?</vt:lpstr>
      <vt:lpstr>It is incorrect!</vt:lpstr>
      <vt:lpstr>Calculate the degree centrality of specific user</vt:lpstr>
      <vt:lpstr>Iteration to calculate the degree centrality</vt:lpstr>
      <vt:lpstr>Q. What can be other attributes for the nodes?</vt:lpstr>
      <vt:lpstr>Title attribute (Senator or Representative)</vt:lpstr>
      <vt:lpstr>Title attributes (Senator or Representative)</vt:lpstr>
      <vt:lpstr>Title attributes into binary shapes</vt:lpstr>
      <vt:lpstr>State attribute</vt:lpstr>
      <vt:lpstr>State attribute</vt:lpstr>
      <vt:lpstr>State attributes</vt:lpstr>
      <vt:lpstr>States into colors</vt:lpstr>
      <vt:lpstr>Color palette</vt:lpstr>
      <vt:lpstr>‘trey radel’ is from Florida</vt:lpstr>
      <vt:lpstr>‘trey radel’ has the RGB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 IS 324</dc:title>
  <dc:creator>Park, Jay</dc:creator>
  <cp:lastModifiedBy>Park, Jay</cp:lastModifiedBy>
  <cp:revision>14</cp:revision>
  <dcterms:created xsi:type="dcterms:W3CDTF">2024-02-10T17:32:08Z</dcterms:created>
  <dcterms:modified xsi:type="dcterms:W3CDTF">2024-02-10T22:00:08Z</dcterms:modified>
</cp:coreProperties>
</file>