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17" r:id="rId4"/>
    <p:sldId id="319" r:id="rId5"/>
    <p:sldId id="318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4" r:id="rId20"/>
    <p:sldId id="338" r:id="rId21"/>
    <p:sldId id="335" r:id="rId22"/>
    <p:sldId id="336" r:id="rId23"/>
    <p:sldId id="340" r:id="rId24"/>
    <p:sldId id="337" r:id="rId25"/>
    <p:sldId id="339" r:id="rId26"/>
    <p:sldId id="341" r:id="rId27"/>
    <p:sldId id="342" r:id="rId28"/>
    <p:sldId id="343" r:id="rId29"/>
    <p:sldId id="344" r:id="rId30"/>
    <p:sldId id="345" r:id="rId31"/>
    <p:sldId id="347" r:id="rId32"/>
    <p:sldId id="346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9" r:id="rId44"/>
    <p:sldId id="358" r:id="rId45"/>
    <p:sldId id="360" r:id="rId46"/>
    <p:sldId id="36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4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200-9D16-E47F-EA6F-81C663CAC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0F51-0ECD-D1E6-B6ED-2E3244EF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710F-3A5E-99EC-86C5-9B06C13B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F2AB-3CCB-75E1-96FB-940F976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84084-F5F1-64F2-A11E-6D341D4A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E48D-4945-014E-6F0D-43DADECF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0C088-1D16-E126-3556-EBFF3018D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F2CF-6490-BFD9-8631-52789EC3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4BB7-6166-2594-6DA1-25C8ACBD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8F48-D9FE-60C3-EDEA-D58BE3A2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420CA-5090-27CE-3130-F1383D2DA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E8DFD-3CC1-DE67-1F48-8985E5616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4662-0498-DC23-AE91-4C26135B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7D8-EB5F-9E75-6DF7-6542A875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066E-A261-0EF1-BCB6-C15527DE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FBC2-8316-AADF-9882-4720A251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7032-F0B6-BE84-E9E0-30B99000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C8F3-6FE3-66E3-7218-977B44F1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9A2E-78F1-3BEA-FC13-846B832C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80D3-3B80-AD10-86E5-6D032177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8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6153-F6AC-2B05-B351-E008E569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6176-7734-6232-6FF0-D36B77D7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7285-4E73-15FE-0218-357F36A8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1071-129B-A2B7-AF48-A449156F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5E37-0491-64EB-F9C8-3E3C56A5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C999-4A7F-324C-E403-3C5779A8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329B-6B18-EC0E-CAA6-DE588B960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5011A-BB44-7307-7DA0-3CCE5B194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0F6C4-DD57-FB55-905F-4A9BE4EC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5A170-B8B1-806E-F0DA-90D41BC2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CC79E-215C-0744-F1DE-43C9F268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FD16-CCE1-7121-5218-A2FBFB92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149D3-1290-281B-D968-8F4C3389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9E773-48C6-1C52-AB2F-7DC2D242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E8A2F-4373-7CEA-08A4-36DDABD1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A340A-E6A6-89BF-C5F3-9F0746E96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FDA77-0F4D-D29D-2F1F-7282BB30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DBFD9-6F77-9D79-1027-F6D7FB3A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F114-19FB-E1AC-B63D-95E3E343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8440-4C84-E5DB-875C-85289710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ADC8B-5C24-2615-E40F-DA3E6BEE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291C-F66F-6B16-BCDB-B31B1879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637F1-45B3-10B6-964F-B2117873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51A33-005A-7BA6-B516-1167CDE4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6076E-1FED-87B3-C1D2-DBBF38B5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2E7B-857B-C4A5-1AD2-1DD2A5E4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6F8D-D97B-D255-81D5-67D37E70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D43A-CAB9-1AA2-61E0-6835138D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CDBC9-573D-4519-B862-6F308DA85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DE60-D8CA-5FEF-D967-CC221D0B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F5807-BD51-C761-3E00-ADF89959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BF0AA-225C-68BA-A4B1-BCD1E468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5AF3-0128-368A-47CC-D1231631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38053-B4BB-E3D5-C608-630F542B0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2C520-FA96-39B5-7429-458F650F3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8BD2A-362F-F0DB-EEA7-D5235C40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34D66-447C-7190-5410-D091AE30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9CD7D-0E34-E470-8EE6-93F1201A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19504-6430-D245-BA89-AD8317D4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174E2-18B9-2D99-3214-99A96E68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1CE17-5D40-EE76-650D-D8CA2E08A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560E-DE61-FA4F-BCF3-1610444211F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17EE5-AFC0-1EA5-7412-6BABE82C7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7875-E8EE-807B-FC91-7FF0D79B4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DC5B-3C28-6237-9AFC-B64DF934B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  <a:br>
              <a:rPr lang="en-US" dirty="0"/>
            </a:br>
            <a:r>
              <a:rPr lang="en-US" dirty="0"/>
              <a:t>IS 324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18854-769E-0520-7617-E5C15298D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 21, 2024</a:t>
            </a:r>
          </a:p>
          <a:p>
            <a:r>
              <a:rPr lang="en-US" dirty="0" err="1"/>
              <a:t>Jaihyun</a:t>
            </a:r>
            <a:r>
              <a:rPr lang="en-US" dirty="0"/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354438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F990-BA84-0407-42D1-F0884703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edges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24C2AA6-8528-26A5-7027-9E30A6FCE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341" y="1825625"/>
            <a:ext cx="10197318" cy="4351338"/>
          </a:xfrm>
        </p:spPr>
      </p:pic>
    </p:spTree>
    <p:extLst>
      <p:ext uri="{BB962C8B-B14F-4D97-AF65-F5344CB8AC3E}">
        <p14:creationId xmlns:p14="http://schemas.microsoft.com/office/powerpoint/2010/main" val="18863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1BEE-F566-2BF1-76C0-2EA3D193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empty graph object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5345BA0-B25A-C068-FDD0-3B066567C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00" y="3658394"/>
            <a:ext cx="1625600" cy="685800"/>
          </a:xfrm>
        </p:spPr>
      </p:pic>
    </p:spTree>
    <p:extLst>
      <p:ext uri="{BB962C8B-B14F-4D97-AF65-F5344CB8AC3E}">
        <p14:creationId xmlns:p14="http://schemas.microsoft.com/office/powerpoint/2010/main" val="370162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A648-08EE-3475-E213-3B3013A9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edges to the graph object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C2051D-0EED-D48E-9B7C-6DB1D043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3144044"/>
            <a:ext cx="9372600" cy="1714500"/>
          </a:xfrm>
        </p:spPr>
      </p:pic>
    </p:spTree>
    <p:extLst>
      <p:ext uri="{BB962C8B-B14F-4D97-AF65-F5344CB8AC3E}">
        <p14:creationId xmlns:p14="http://schemas.microsoft.com/office/powerpoint/2010/main" val="20340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844B-647E-78BA-A45C-A67041C5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nodes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7117EA-D6F7-220B-18EA-5C4413A9F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2902744"/>
            <a:ext cx="5943600" cy="2197100"/>
          </a:xfrm>
        </p:spPr>
      </p:pic>
    </p:spTree>
    <p:extLst>
      <p:ext uri="{BB962C8B-B14F-4D97-AF65-F5344CB8AC3E}">
        <p14:creationId xmlns:p14="http://schemas.microsoft.com/office/powerpoint/2010/main" val="248069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70B1-CB49-A217-C045-CB9C1868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attributes (followers and following)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D4C1125-9EC7-DAF4-50FF-B6FA39240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9294"/>
            <a:ext cx="10515600" cy="4064000"/>
          </a:xfrm>
        </p:spPr>
      </p:pic>
    </p:spTree>
    <p:extLst>
      <p:ext uri="{BB962C8B-B14F-4D97-AF65-F5344CB8AC3E}">
        <p14:creationId xmlns:p14="http://schemas.microsoft.com/office/powerpoint/2010/main" val="28769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0DA7-74A1-6971-FD7E-1E9FD85C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attributes (degree centrality)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665986-4967-D0B4-2666-1EEBBDD7E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2172494"/>
            <a:ext cx="9829800" cy="3657600"/>
          </a:xfrm>
        </p:spPr>
      </p:pic>
    </p:spTree>
    <p:extLst>
      <p:ext uri="{BB962C8B-B14F-4D97-AF65-F5344CB8AC3E}">
        <p14:creationId xmlns:p14="http://schemas.microsoft.com/office/powerpoint/2010/main" val="158545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C5A9-B174-EE2B-7FFC-7D0DE8C4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D54C-B672-4966-C941-B01FB5C1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continuation of the previous social media </a:t>
            </a:r>
            <a:r>
              <a:rPr lang="en-US" dirty="0" err="1"/>
              <a:t>networkX</a:t>
            </a:r>
            <a:r>
              <a:rPr lang="en-US" dirty="0"/>
              <a:t> class, we will continue practicing </a:t>
            </a:r>
            <a:r>
              <a:rPr lang="en-US" dirty="0" err="1"/>
              <a:t>networkX</a:t>
            </a:r>
            <a:r>
              <a:rPr lang="en-US" dirty="0"/>
              <a:t> using email data.</a:t>
            </a:r>
          </a:p>
        </p:txBody>
      </p:sp>
    </p:spTree>
    <p:extLst>
      <p:ext uri="{BB962C8B-B14F-4D97-AF65-F5344CB8AC3E}">
        <p14:creationId xmlns:p14="http://schemas.microsoft.com/office/powerpoint/2010/main" val="3919450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DCED-DE91-ACE1-88F0-5767479D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libraries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4E6F3E8C-274F-9BAD-5ADF-16CB9305B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1853"/>
            <a:ext cx="10515600" cy="2498882"/>
          </a:xfrm>
        </p:spPr>
      </p:pic>
    </p:spTree>
    <p:extLst>
      <p:ext uri="{BB962C8B-B14F-4D97-AF65-F5344CB8AC3E}">
        <p14:creationId xmlns:p14="http://schemas.microsoft.com/office/powerpoint/2010/main" val="226996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D8CB-4F68-4695-467E-F23D8F5A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feather file using pandas</a:t>
            </a:r>
          </a:p>
        </p:txBody>
      </p:sp>
      <p:pic>
        <p:nvPicPr>
          <p:cNvPr id="5" name="Content Placeholder 4" descr="A white rectangular sign with red text&#10;&#10;Description automatically generated">
            <a:extLst>
              <a:ext uri="{FF2B5EF4-FFF2-40B4-BE49-F238E27FC236}">
                <a16:creationId xmlns:a16="http://schemas.microsoft.com/office/drawing/2014/main" id="{6980466B-EA4A-4DBC-BC15-1BA0D37B5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3626644"/>
            <a:ext cx="6400800" cy="749300"/>
          </a:xfrm>
        </p:spPr>
      </p:pic>
    </p:spTree>
    <p:extLst>
      <p:ext uri="{BB962C8B-B14F-4D97-AF65-F5344CB8AC3E}">
        <p14:creationId xmlns:p14="http://schemas.microsoft.com/office/powerpoint/2010/main" val="398311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90ED-5E06-AD79-420F-D7059A0C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49802B8-BBAC-7E46-25B9-94A234F42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748" y="1825625"/>
            <a:ext cx="7144504" cy="4351338"/>
          </a:xfrm>
        </p:spPr>
      </p:pic>
    </p:spTree>
    <p:extLst>
      <p:ext uri="{BB962C8B-B14F-4D97-AF65-F5344CB8AC3E}">
        <p14:creationId xmlns:p14="http://schemas.microsoft.com/office/powerpoint/2010/main" val="55281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6B53-A065-6A8D-1F6E-73374D4C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working on week 8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CF32-FB80-9144-6FF2-C93365051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social-media-</a:t>
            </a:r>
            <a:r>
              <a:rPr lang="en-US" dirty="0" err="1"/>
              <a:t>networkx.ipynb</a:t>
            </a:r>
            <a:endParaRPr lang="en-US" dirty="0"/>
          </a:p>
          <a:p>
            <a:r>
              <a:rPr lang="en-US" dirty="0"/>
              <a:t>There is a practice at the bottom of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86823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C7BD-E09C-3E4E-1FF3-F6820E8C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1DD880-3438-F3D3-C519-131247381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612" y="1839072"/>
            <a:ext cx="690477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E41967-0BA0-7780-4188-D37CDC5EB7F6}"/>
              </a:ext>
            </a:extLst>
          </p:cNvPr>
          <p:cNvSpPr/>
          <p:nvPr/>
        </p:nvSpPr>
        <p:spPr>
          <a:xfrm>
            <a:off x="4884299" y="2201091"/>
            <a:ext cx="770708" cy="3847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24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42DD-C545-8F94-949C-9D4EA663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combination to build edges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C0F2E-26FD-DBB0-01D2-8A2414F0E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50" y="2667794"/>
            <a:ext cx="7302500" cy="2667000"/>
          </a:xfrm>
        </p:spPr>
      </p:pic>
    </p:spTree>
    <p:extLst>
      <p:ext uri="{BB962C8B-B14F-4D97-AF65-F5344CB8AC3E}">
        <p14:creationId xmlns:p14="http://schemas.microsoft.com/office/powerpoint/2010/main" val="316776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610D-4270-6714-B1C6-F7453161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“edges” is the list of tuples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17EF65D-50E9-DDD3-F284-67C93AB62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900" y="3036094"/>
            <a:ext cx="3886200" cy="1930400"/>
          </a:xfrm>
        </p:spPr>
      </p:pic>
    </p:spTree>
    <p:extLst>
      <p:ext uri="{BB962C8B-B14F-4D97-AF65-F5344CB8AC3E}">
        <p14:creationId xmlns:p14="http://schemas.microsoft.com/office/powerpoint/2010/main" val="3144027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5228-A067-7377-DDE7-46B53659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rid of the self-loops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1006FF4-FC43-7D9D-101C-7FC983A09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0" y="2616994"/>
            <a:ext cx="6731000" cy="2768600"/>
          </a:xfrm>
        </p:spPr>
      </p:pic>
    </p:spTree>
    <p:extLst>
      <p:ext uri="{BB962C8B-B14F-4D97-AF65-F5344CB8AC3E}">
        <p14:creationId xmlns:p14="http://schemas.microsoft.com/office/powerpoint/2010/main" val="1036147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3179-11FC-FEBF-202D-0C164C91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an empty graph object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06D10E-8675-EA7D-48B4-274576F2B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0" y="3321844"/>
            <a:ext cx="8813800" cy="1358900"/>
          </a:xfrm>
        </p:spPr>
      </p:pic>
    </p:spTree>
    <p:extLst>
      <p:ext uri="{BB962C8B-B14F-4D97-AF65-F5344CB8AC3E}">
        <p14:creationId xmlns:p14="http://schemas.microsoft.com/office/powerpoint/2010/main" val="3890819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6BA4-9B63-F42D-0E81-928B4FFC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edges from the list of tuples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09E0EB-A2EF-5275-AEFA-814F99166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0" y="3258344"/>
            <a:ext cx="7670800" cy="1485900"/>
          </a:xfrm>
        </p:spPr>
      </p:pic>
    </p:spTree>
    <p:extLst>
      <p:ext uri="{BB962C8B-B14F-4D97-AF65-F5344CB8AC3E}">
        <p14:creationId xmlns:p14="http://schemas.microsoft.com/office/powerpoint/2010/main" val="1738221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1130-BBB6-58EB-6829-FEC20937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nodes</a:t>
            </a:r>
          </a:p>
        </p:txBody>
      </p:sp>
      <p:pic>
        <p:nvPicPr>
          <p:cNvPr id="5" name="Content Placeholder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86F225E-513C-A7AA-6519-4BB9B4796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950" y="3442494"/>
            <a:ext cx="2324100" cy="1117600"/>
          </a:xfrm>
        </p:spPr>
      </p:pic>
    </p:spTree>
    <p:extLst>
      <p:ext uri="{BB962C8B-B14F-4D97-AF65-F5344CB8AC3E}">
        <p14:creationId xmlns:p14="http://schemas.microsoft.com/office/powerpoint/2010/main" val="2196115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0CF7-89B3-FBAE-46F8-63F77A62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centrality</a:t>
            </a:r>
          </a:p>
        </p:txBody>
      </p:sp>
      <p:pic>
        <p:nvPicPr>
          <p:cNvPr id="5" name="Content Placeholder 4" descr="A close-up of a webmaster&#10;&#10;Description automatically generated">
            <a:extLst>
              <a:ext uri="{FF2B5EF4-FFF2-40B4-BE49-F238E27FC236}">
                <a16:creationId xmlns:a16="http://schemas.microsoft.com/office/drawing/2014/main" id="{40145CF4-0466-52F1-F9CD-E2FF38102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100" y="3474244"/>
            <a:ext cx="6273800" cy="1054100"/>
          </a:xfrm>
        </p:spPr>
      </p:pic>
    </p:spTree>
    <p:extLst>
      <p:ext uri="{BB962C8B-B14F-4D97-AF65-F5344CB8AC3E}">
        <p14:creationId xmlns:p14="http://schemas.microsoft.com/office/powerpoint/2010/main" val="660465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0630-63BA-E5F6-2153-AA1C64FE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Betweenness centrality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3C16E57-BB58-8061-E412-20C753F43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950" y="3404394"/>
            <a:ext cx="7404100" cy="1193800"/>
          </a:xfrm>
        </p:spPr>
      </p:pic>
    </p:spTree>
    <p:extLst>
      <p:ext uri="{BB962C8B-B14F-4D97-AF65-F5344CB8AC3E}">
        <p14:creationId xmlns:p14="http://schemas.microsoft.com/office/powerpoint/2010/main" val="320436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54FB-0658-C02D-A9ED-9F1C2B3D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centrality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75CCC01-EA8C-9B8E-6C90-01E591F4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550" y="3486944"/>
            <a:ext cx="6946900" cy="1028700"/>
          </a:xfrm>
        </p:spPr>
      </p:pic>
    </p:spTree>
    <p:extLst>
      <p:ext uri="{BB962C8B-B14F-4D97-AF65-F5344CB8AC3E}">
        <p14:creationId xmlns:p14="http://schemas.microsoft.com/office/powerpoint/2010/main" val="252368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1C4A-D96A-D28F-5251-F831DBC1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B0F29-0C0E-AEE2-A1F3-1830F1127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00" y="3715544"/>
            <a:ext cx="7061200" cy="571500"/>
          </a:xfrm>
        </p:spPr>
      </p:pic>
    </p:spTree>
    <p:extLst>
      <p:ext uri="{BB962C8B-B14F-4D97-AF65-F5344CB8AC3E}">
        <p14:creationId xmlns:p14="http://schemas.microsoft.com/office/powerpoint/2010/main" val="460535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3AB6-5321-00BB-3CAF-DD7BD4D6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Q. Top 5 users with high degree centrality?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9F16822-896A-4F18-764B-07B5D68FA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950" y="2623344"/>
            <a:ext cx="8674100" cy="2755900"/>
          </a:xfrm>
        </p:spPr>
      </p:pic>
    </p:spTree>
    <p:extLst>
      <p:ext uri="{BB962C8B-B14F-4D97-AF65-F5344CB8AC3E}">
        <p14:creationId xmlns:p14="http://schemas.microsoft.com/office/powerpoint/2010/main" val="3361671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4E1E-0E1F-3C69-D055-3DFC186B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 (degree centrality)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8A1FE6F-4FB1-F8B5-B322-3483AF513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00" y="3163094"/>
            <a:ext cx="7950200" cy="1676400"/>
          </a:xfrm>
        </p:spPr>
      </p:pic>
    </p:spTree>
    <p:extLst>
      <p:ext uri="{BB962C8B-B14F-4D97-AF65-F5344CB8AC3E}">
        <p14:creationId xmlns:p14="http://schemas.microsoft.com/office/powerpoint/2010/main" val="761081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885A-511D-7065-5903-6B36D6BC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Q. Top 5 users with high betweenness centrality?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E354AC1-9EE0-6247-547D-FBCA0E842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50" y="2661444"/>
            <a:ext cx="9283700" cy="2679700"/>
          </a:xfrm>
        </p:spPr>
      </p:pic>
    </p:spTree>
    <p:extLst>
      <p:ext uri="{BB962C8B-B14F-4D97-AF65-F5344CB8AC3E}">
        <p14:creationId xmlns:p14="http://schemas.microsoft.com/office/powerpoint/2010/main" val="1401446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6F82-4B39-FDE9-FE45-B306F1B8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 (betweenness centrality)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9F54CA-117E-1DF7-AC57-3930714E0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3169444"/>
            <a:ext cx="9017000" cy="1663700"/>
          </a:xfrm>
        </p:spPr>
      </p:pic>
    </p:spTree>
    <p:extLst>
      <p:ext uri="{BB962C8B-B14F-4D97-AF65-F5344CB8AC3E}">
        <p14:creationId xmlns:p14="http://schemas.microsoft.com/office/powerpoint/2010/main" val="903571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AB29-D688-816C-B797-C99C6658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Q. Top 5 users with high closeness centrality?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591FB82-16F4-C924-3E83-6024ED102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00" y="2655094"/>
            <a:ext cx="9093200" cy="2692400"/>
          </a:xfrm>
        </p:spPr>
      </p:pic>
    </p:spTree>
    <p:extLst>
      <p:ext uri="{BB962C8B-B14F-4D97-AF65-F5344CB8AC3E}">
        <p14:creationId xmlns:p14="http://schemas.microsoft.com/office/powerpoint/2010/main" val="3997527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4E43-8EBE-B315-DE18-5986F5A9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 (closeness centrality)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FF63231-6EEF-B3D7-CC91-50918E8FE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3201194"/>
            <a:ext cx="8458200" cy="1600200"/>
          </a:xfrm>
        </p:spPr>
      </p:pic>
    </p:spTree>
    <p:extLst>
      <p:ext uri="{BB962C8B-B14F-4D97-AF65-F5344CB8AC3E}">
        <p14:creationId xmlns:p14="http://schemas.microsoft.com/office/powerpoint/2010/main" val="991294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1FE-75F9-3BB6-2795-E80A8F8D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node attributes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D01D95-0E73-45FC-9A60-898D75CDE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850" y="3194844"/>
            <a:ext cx="4432300" cy="1612900"/>
          </a:xfrm>
        </p:spPr>
      </p:pic>
    </p:spTree>
    <p:extLst>
      <p:ext uri="{BB962C8B-B14F-4D97-AF65-F5344CB8AC3E}">
        <p14:creationId xmlns:p14="http://schemas.microsoft.com/office/powerpoint/2010/main" val="4279615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9EDD-40AB-4359-191A-7176D7F6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node attribute </a:t>
            </a:r>
            <a:br>
              <a:rPr lang="en-US" dirty="0"/>
            </a:br>
            <a:r>
              <a:rPr lang="en-US" dirty="0"/>
              <a:t>(role={asker, answerer})</a:t>
            </a:r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02CBCBBA-E7C2-50D1-5BD8-E1D24C5E9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897"/>
            <a:ext cx="10515600" cy="3892794"/>
          </a:xfrm>
        </p:spPr>
      </p:pic>
    </p:spTree>
    <p:extLst>
      <p:ext uri="{BB962C8B-B14F-4D97-AF65-F5344CB8AC3E}">
        <p14:creationId xmlns:p14="http://schemas.microsoft.com/office/powerpoint/2010/main" val="279474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B68C-D55F-DE3F-229A-7783DE51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who initiated the email thread first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0FA3EB-3CF0-C30F-0932-48A285173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3144044"/>
            <a:ext cx="7162800" cy="1714500"/>
          </a:xfrm>
        </p:spPr>
      </p:pic>
    </p:spTree>
    <p:extLst>
      <p:ext uri="{BB962C8B-B14F-4D97-AF65-F5344CB8AC3E}">
        <p14:creationId xmlns:p14="http://schemas.microsoft.com/office/powerpoint/2010/main" val="2798911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0E76-06A8-96AD-EA10-9FD4DE5E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 (role)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203862C-D345-08CA-06FF-087CE5D9D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350" y="2731294"/>
            <a:ext cx="4559300" cy="2540000"/>
          </a:xfrm>
        </p:spPr>
      </p:pic>
    </p:spTree>
    <p:extLst>
      <p:ext uri="{BB962C8B-B14F-4D97-AF65-F5344CB8AC3E}">
        <p14:creationId xmlns:p14="http://schemas.microsoft.com/office/powerpoint/2010/main" val="65546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F501-3C3C-6352-4AA3-1F09DDB2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DB25B5-41D2-8784-8004-E6766C30A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2318544"/>
            <a:ext cx="8331200" cy="3365500"/>
          </a:xfrm>
        </p:spPr>
      </p:pic>
    </p:spTree>
    <p:extLst>
      <p:ext uri="{BB962C8B-B14F-4D97-AF65-F5344CB8AC3E}">
        <p14:creationId xmlns:p14="http://schemas.microsoft.com/office/powerpoint/2010/main" val="385631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641A-710C-A637-EAB5-89CF4E3B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E-I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30DBC-A32E-362E-40F6-5D802097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0" y="2175828"/>
            <a:ext cx="3797300" cy="4025900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66FCDE-9FD8-B43B-3020-E0EBA4B5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690" y="1837833"/>
            <a:ext cx="777240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98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DF02-508E-DCB1-3C03-CFF9964D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EI-index and having the node attribute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CCBDC6-FA44-6A37-B30E-D5C8782E9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700" y="2655094"/>
            <a:ext cx="4292600" cy="2692400"/>
          </a:xfrm>
        </p:spPr>
      </p:pic>
    </p:spTree>
    <p:extLst>
      <p:ext uri="{BB962C8B-B14F-4D97-AF65-F5344CB8AC3E}">
        <p14:creationId xmlns:p14="http://schemas.microsoft.com/office/powerpoint/2010/main" val="4116987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FE6E-EFF3-B500-8949-2BCB97FA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Assortativity</a:t>
            </a:r>
            <a:r>
              <a:rPr lang="en-US" dirty="0"/>
              <a:t> coefficient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7E83AA-3258-739C-E4B6-995F21D48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00" y="2331244"/>
            <a:ext cx="9626600" cy="3340100"/>
          </a:xfrm>
        </p:spPr>
      </p:pic>
    </p:spTree>
    <p:extLst>
      <p:ext uri="{BB962C8B-B14F-4D97-AF65-F5344CB8AC3E}">
        <p14:creationId xmlns:p14="http://schemas.microsoft.com/office/powerpoint/2010/main" val="3833192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D9F-1D94-EE8D-8A02-6228A432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Transitivity &amp; Clustering coefficient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33BF134-77B6-2A73-5F52-0C1C2C94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3" y="2543660"/>
            <a:ext cx="11929537" cy="269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00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6AED-057A-A71D-6312-8D1560A4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Transitivity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C0A3BC40-ABA4-2B5F-BB96-EAD9B8188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898" y="3246958"/>
            <a:ext cx="3759200" cy="11303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6B00F-9941-4B67-52B3-4B9C827D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3823"/>
            <a:ext cx="232410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3C886-A7AA-9C9D-64EC-E6CF98D19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835" y="1049858"/>
            <a:ext cx="2794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6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578B-CE39-1E6F-0EB6-35874E79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coefficient</a:t>
            </a:r>
          </a:p>
        </p:txBody>
      </p:sp>
      <p:pic>
        <p:nvPicPr>
          <p:cNvPr id="6" name="Content Placeholder 5" descr="A close-up of a social media post&#10;&#10;Description automatically generated">
            <a:extLst>
              <a:ext uri="{FF2B5EF4-FFF2-40B4-BE49-F238E27FC236}">
                <a16:creationId xmlns:a16="http://schemas.microsoft.com/office/drawing/2014/main" id="{8E26F53B-B5ED-8128-31A0-5433C97EC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300" y="4703955"/>
            <a:ext cx="6375400" cy="1054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EEE5D1-912A-5632-B8B5-263064C1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77429"/>
            <a:ext cx="7772400" cy="14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87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403-2DD7-7C63-92B5-BA01A751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Louvain community detection</a:t>
            </a:r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E8AEA5A-1D1C-5321-98C7-6ED868AFB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050" y="4406900"/>
            <a:ext cx="7073900" cy="2451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12C0D8-FF68-C195-2DAD-89F0F9247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10315"/>
            <a:ext cx="7772400" cy="27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8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BAF1-3442-EDF2-9029-5EB48378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DC968B-E757-5F8B-5D50-4CDA12FAA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050" y="3213894"/>
            <a:ext cx="8851900" cy="1574800"/>
          </a:xfrm>
        </p:spPr>
      </p:pic>
    </p:spTree>
    <p:extLst>
      <p:ext uri="{BB962C8B-B14F-4D97-AF65-F5344CB8AC3E}">
        <p14:creationId xmlns:p14="http://schemas.microsoft.com/office/powerpoint/2010/main" val="257133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84AE-024C-3700-835C-0E8AF9E4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275DF3B9-7142-C5D0-C0A4-FC9001724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2115344"/>
            <a:ext cx="8153400" cy="3771900"/>
          </a:xfrm>
        </p:spPr>
      </p:pic>
    </p:spTree>
    <p:extLst>
      <p:ext uri="{BB962C8B-B14F-4D97-AF65-F5344CB8AC3E}">
        <p14:creationId xmlns:p14="http://schemas.microsoft.com/office/powerpoint/2010/main" val="31390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81C8-EEB0-0E44-2827-1181E991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the string into lowercase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1754CA-0569-DC14-E99B-FC66E6D67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950" y="3359944"/>
            <a:ext cx="5118100" cy="1282700"/>
          </a:xfrm>
        </p:spPr>
      </p:pic>
    </p:spTree>
    <p:extLst>
      <p:ext uri="{BB962C8B-B14F-4D97-AF65-F5344CB8AC3E}">
        <p14:creationId xmlns:p14="http://schemas.microsoft.com/office/powerpoint/2010/main" val="339555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DD3C-F160-AB6E-1C99-947C7F6A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duplicates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A3DEF0-4A4B-6F62-B952-3D49B3FD7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3353594"/>
            <a:ext cx="7886700" cy="1295400"/>
          </a:xfrm>
        </p:spPr>
      </p:pic>
    </p:spTree>
    <p:extLst>
      <p:ext uri="{BB962C8B-B14F-4D97-AF65-F5344CB8AC3E}">
        <p14:creationId xmlns:p14="http://schemas.microsoft.com/office/powerpoint/2010/main" val="147129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B4B0-8AA5-F6E1-8D38-99CE99D0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mentions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AED066-524F-EC09-D3D1-9EFFF6F13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3080544"/>
            <a:ext cx="9029700" cy="1841500"/>
          </a:xfrm>
        </p:spPr>
      </p:pic>
    </p:spTree>
    <p:extLst>
      <p:ext uri="{BB962C8B-B14F-4D97-AF65-F5344CB8AC3E}">
        <p14:creationId xmlns:p14="http://schemas.microsoft.com/office/powerpoint/2010/main" val="81067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241</Words>
  <Application>Microsoft Macintosh PowerPoint</Application>
  <PresentationFormat>Widescreen</PresentationFormat>
  <Paragraphs>51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Social Network Analysis IS 324</vt:lpstr>
      <vt:lpstr>Let’s continue working on week 8 practice</vt:lpstr>
      <vt:lpstr>Practice solution</vt:lpstr>
      <vt:lpstr>Columns</vt:lpstr>
      <vt:lpstr>Subsetting</vt:lpstr>
      <vt:lpstr>Head</vt:lpstr>
      <vt:lpstr>Converting the string into lowercase</vt:lpstr>
      <vt:lpstr>Dropping duplicates</vt:lpstr>
      <vt:lpstr>Extracting mentions</vt:lpstr>
      <vt:lpstr>Building edges</vt:lpstr>
      <vt:lpstr>Create an empty graph object</vt:lpstr>
      <vt:lpstr>Adding edges to the graph object</vt:lpstr>
      <vt:lpstr>The number of nodes</vt:lpstr>
      <vt:lpstr>Node attributes (followers and following)</vt:lpstr>
      <vt:lpstr>Node attributes (degree centrality)</vt:lpstr>
      <vt:lpstr>NetworkX</vt:lpstr>
      <vt:lpstr>Importing libraries</vt:lpstr>
      <vt:lpstr>Read feather file using pandas</vt:lpstr>
      <vt:lpstr>Columns</vt:lpstr>
      <vt:lpstr>Head</vt:lpstr>
      <vt:lpstr>Using combination to build edges</vt:lpstr>
      <vt:lpstr>“edges” is the list of tuples</vt:lpstr>
      <vt:lpstr>Getting rid of the self-loops</vt:lpstr>
      <vt:lpstr>Generating an empty graph object </vt:lpstr>
      <vt:lpstr>Adding edges from the list of tuples </vt:lpstr>
      <vt:lpstr>The number of nodes</vt:lpstr>
      <vt:lpstr>Degree centrality</vt:lpstr>
      <vt:lpstr>Betweenness centrality</vt:lpstr>
      <vt:lpstr>Closeness centrality</vt:lpstr>
      <vt:lpstr>Q. Top 5 users with high degree centrality?</vt:lpstr>
      <vt:lpstr>Node attribute (degree centrality)</vt:lpstr>
      <vt:lpstr>Q. Top 5 users with high betweenness centrality?</vt:lpstr>
      <vt:lpstr>Node attribute (betweenness centrality)</vt:lpstr>
      <vt:lpstr>Q. Top 5 users with high closeness centrality?</vt:lpstr>
      <vt:lpstr>Node attribute (closeness centrality)</vt:lpstr>
      <vt:lpstr>Checking node attributes</vt:lpstr>
      <vt:lpstr>Another node attribute  (role={asker, answerer})</vt:lpstr>
      <vt:lpstr>Find who initiated the email thread first</vt:lpstr>
      <vt:lpstr>Node attribute (role)</vt:lpstr>
      <vt:lpstr>E-I index</vt:lpstr>
      <vt:lpstr>Calculating EI-index and having the node attribute</vt:lpstr>
      <vt:lpstr>Assortativity coefficient</vt:lpstr>
      <vt:lpstr>Transitivity &amp; Clustering coefficient</vt:lpstr>
      <vt:lpstr>Transitivity</vt:lpstr>
      <vt:lpstr>Clustering coefficient</vt:lpstr>
      <vt:lpstr>Louvain community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IS 324</dc:title>
  <dc:creator>Park, Jay</dc:creator>
  <cp:lastModifiedBy>Park, Jay</cp:lastModifiedBy>
  <cp:revision>20</cp:revision>
  <dcterms:created xsi:type="dcterms:W3CDTF">2024-02-24T17:07:39Z</dcterms:created>
  <dcterms:modified xsi:type="dcterms:W3CDTF">2024-03-15T20:31:58Z</dcterms:modified>
</cp:coreProperties>
</file>