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46"/>
    <p:restoredTop sz="94658"/>
  </p:normalViewPr>
  <p:slideViewPr>
    <p:cSldViewPr snapToGrid="0">
      <p:cViewPr varScale="1">
        <p:scale>
          <a:sx n="98" d="100"/>
          <a:sy n="98" d="100"/>
        </p:scale>
        <p:origin x="224" y="2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9CC7D-FD6D-247F-7D34-3F9407432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E3374-71BE-F49B-7753-DA6D5F0E5A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CB91D-13FF-0CE2-D807-ADDF96827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FDEDE-A1D8-CD4E-BFF6-1ADECB4DD551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5A884-2CB7-B0BA-DE7D-5D6AB2B9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16B25-A223-B806-BCBE-225C07A22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71B24-FC60-6442-84FC-9F2058687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00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FF7F7-15F9-1D18-01B1-3DAF43037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F7E360-2631-5A9C-EDE9-FBF09656E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7EFEE-5B6A-9019-5FF4-0103AD119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FDEDE-A1D8-CD4E-BFF6-1ADECB4DD551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B8996-E269-39A1-9F84-63B745949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43D01-DB5D-FBE9-F14F-063158A3D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71B24-FC60-6442-84FC-9F2058687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90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AD498-50EF-3475-AD81-5FC876365E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5EF8A2-B1FE-5672-5CE4-26F86EC228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3394A-1006-72DF-50F9-836C2281D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FDEDE-A1D8-CD4E-BFF6-1ADECB4DD551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C313F-682F-3E6E-EFB5-D92386268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D4415-9F9E-1FAE-21D1-5B7AE4E1F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71B24-FC60-6442-84FC-9F2058687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11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E2E7A-3307-F6F5-48DA-47A0681DE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F6D54-968D-5FB6-57D0-293C0A267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F2942-757B-0F33-294C-83441E2B2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FDEDE-A1D8-CD4E-BFF6-1ADECB4DD551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48668-4F2B-0375-2A8A-299624707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CC871-AA35-B492-B501-CB43E5F39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71B24-FC60-6442-84FC-9F2058687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15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4D099-8E01-93A1-D7FF-EE84EED4B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BB725-7DBD-F408-721D-AE9D50CAA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0B579-B0B8-5BBC-272B-C2E9A4CAF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FDEDE-A1D8-CD4E-BFF6-1ADECB4DD551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75ACA-1B08-CFD8-E745-CC403433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98094-2E1B-09F3-39B1-271B2C555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71B24-FC60-6442-84FC-9F2058687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95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1F058-0928-8D6F-83EB-F6BA489F7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8E7C0-809B-CA16-E5E5-0E1925CEF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B7C7D7-ED0C-B506-8C72-EC00D6EF7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85D80-076A-3916-0986-54A8A6A05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FDEDE-A1D8-CD4E-BFF6-1ADECB4DD551}" type="datetimeFigureOut">
              <a:rPr lang="en-US" smtClean="0"/>
              <a:t>2/18/24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A3CDC-6026-1510-7CFE-853D772C0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333398-969D-E3BA-A44C-BDC93599C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71B24-FC60-6442-84FC-9F2058687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716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37C0A-596E-CA58-62C9-9364BFCDA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06FD8-A1B5-E49F-D7AD-219DB0478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062361-650F-53AB-7760-C34346EFA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4C7AA8-3845-0CF0-8B56-BA21BEFF23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714905-EE0C-22E1-BC02-1B6DAEE87E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6BEFBB-25B5-B2F7-BCE7-1F6AB5BA6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FDEDE-A1D8-CD4E-BFF6-1ADECB4DD551}" type="datetimeFigureOut">
              <a:rPr lang="en-US" smtClean="0"/>
              <a:t>2/18/24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781751-2595-312D-B21B-0BDB32987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F69F07-DF78-D01C-EB05-9611BA222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71B24-FC60-6442-84FC-9F2058687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56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B607C-EEA3-065A-0E00-A693A7CF8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B63B11-B08B-987B-7221-4C3399C19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FDEDE-A1D8-CD4E-BFF6-1ADECB4DD551}" type="datetimeFigureOut">
              <a:rPr lang="en-US" smtClean="0"/>
              <a:t>2/18/24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8AE999-ECFD-7DA8-3ADF-818C93653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7F0FC0-1CFB-E53D-FA94-AD8D466C1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71B24-FC60-6442-84FC-9F2058687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55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DD6BDA-560C-D253-7804-A4EE261E0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FDEDE-A1D8-CD4E-BFF6-1ADECB4DD551}" type="datetimeFigureOut">
              <a:rPr lang="en-US" smtClean="0"/>
              <a:t>2/18/24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8D2474-BDB2-65D0-1470-8CC8EF179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514FA-9294-B053-5F83-0AC92EA6B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71B24-FC60-6442-84FC-9F2058687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684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0722E-AD11-BAEB-2B8C-AC4CFA94D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E440A-8B0B-A5D5-98EA-A5BA9D2B4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B7A3BB-3D3F-0915-A204-6B3A32D96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6C1138-F81E-74C0-3F59-09D563381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FDEDE-A1D8-CD4E-BFF6-1ADECB4DD551}" type="datetimeFigureOut">
              <a:rPr lang="en-US" smtClean="0"/>
              <a:t>2/18/24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12CFB7-0A8E-8B36-D622-C593A6A6F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75601B-80F6-C0B5-EE78-E187D5AE1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71B24-FC60-6442-84FC-9F2058687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46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9AE2B-05F3-D4DC-B795-43F8A08BE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7CED71-99AF-AF26-1DBB-1A2CB8E8F0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70C97A-A1EB-13FE-4372-A5699907E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EEAF1-17CE-1176-E56B-24DC8688A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FDEDE-A1D8-CD4E-BFF6-1ADECB4DD551}" type="datetimeFigureOut">
              <a:rPr lang="en-US" smtClean="0"/>
              <a:t>2/18/24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3AAD3-C236-3C0A-5F5D-036DB6EE8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80179-93FD-6B97-3C68-D605DD6B7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71B24-FC60-6442-84FC-9F2058687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8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E71A70-9A5E-39C3-AA3F-11EDDFF16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181DE-720F-E3AE-1DE8-0520FD4C6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0CBD0-88B1-E684-E482-F2BDF6849C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FDEDE-A1D8-CD4E-BFF6-1ADECB4DD551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605E3-66AB-5BC1-1CF9-3A46998F3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48E33-3EE2-74B7-FB09-4394CCDB8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71B24-FC60-6442-84FC-9F2058687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82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esm/feather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126A2-18C1-825B-7151-B576F9288D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Social Network Analysis</a:t>
            </a:r>
            <a:br>
              <a:rPr lang="en-US" dirty="0"/>
            </a:br>
            <a:r>
              <a:rPr lang="en-US" dirty="0"/>
              <a:t>IS 324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F49E93-0160-C9F5-2C4F-B24B03B1A4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Feb 18, 2024</a:t>
            </a:r>
          </a:p>
          <a:p>
            <a:r>
              <a:rPr lang="en-US" dirty="0" err="1"/>
              <a:t>Jaihyun</a:t>
            </a:r>
            <a:r>
              <a:rPr lang="en-US" dirty="0"/>
              <a:t> Park</a:t>
            </a:r>
          </a:p>
        </p:txBody>
      </p:sp>
    </p:spTree>
    <p:extLst>
      <p:ext uri="{BB962C8B-B14F-4D97-AF65-F5344CB8AC3E}">
        <p14:creationId xmlns:p14="http://schemas.microsoft.com/office/powerpoint/2010/main" val="3366223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7E09B-0A85-FC75-FECB-A8D685405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.shape() to check number of rows and columns</a:t>
            </a:r>
          </a:p>
        </p:txBody>
      </p:sp>
      <p:pic>
        <p:nvPicPr>
          <p:cNvPr id="9" name="Content Placeholder 8" descr="A screenshot of a phone&#10;&#10;Description automatically generated">
            <a:extLst>
              <a:ext uri="{FF2B5EF4-FFF2-40B4-BE49-F238E27FC236}">
                <a16:creationId xmlns:a16="http://schemas.microsoft.com/office/drawing/2014/main" id="{1B9C5349-A6AA-65D9-1473-2E6F5669E4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100" y="3099594"/>
            <a:ext cx="9321800" cy="1803400"/>
          </a:xfrm>
        </p:spPr>
      </p:pic>
    </p:spTree>
    <p:extLst>
      <p:ext uri="{BB962C8B-B14F-4D97-AF65-F5344CB8AC3E}">
        <p14:creationId xmlns:p14="http://schemas.microsoft.com/office/powerpoint/2010/main" val="3322506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E890A-F0E9-031B-132C-9588B5514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reset_index</a:t>
            </a:r>
            <a:r>
              <a:rPr lang="en-US" dirty="0"/>
              <a:t>() to reset index number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B7E39B1-374C-2DD5-95F1-3188B956AE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6950" y="3321844"/>
            <a:ext cx="7658100" cy="1358900"/>
          </a:xfrm>
        </p:spPr>
      </p:pic>
    </p:spTree>
    <p:extLst>
      <p:ext uri="{BB962C8B-B14F-4D97-AF65-F5344CB8AC3E}">
        <p14:creationId xmlns:p14="http://schemas.microsoft.com/office/powerpoint/2010/main" val="3545956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DC00-782C-2200-504A-68A701EEE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</a:t>
            </a:r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FB20340B-2633-12E7-1B90-BE547E3EBC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5750" y="3099594"/>
            <a:ext cx="9080500" cy="1803400"/>
          </a:xfrm>
        </p:spPr>
      </p:pic>
    </p:spTree>
    <p:extLst>
      <p:ext uri="{BB962C8B-B14F-4D97-AF65-F5344CB8AC3E}">
        <p14:creationId xmlns:p14="http://schemas.microsoft.com/office/powerpoint/2010/main" val="792075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38963-386E-7453-434F-E418CA844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mention column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85AC8B-42F5-D043-1D0E-1F2C541E7E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8402" y="1825625"/>
            <a:ext cx="9735196" cy="4351338"/>
          </a:xfrm>
        </p:spPr>
      </p:pic>
    </p:spTree>
    <p:extLst>
      <p:ext uri="{BB962C8B-B14F-4D97-AF65-F5344CB8AC3E}">
        <p14:creationId xmlns:p14="http://schemas.microsoft.com/office/powerpoint/2010/main" val="1388228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D9E0B-C382-7A97-0AEC-43DA27C1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x: </a:t>
            </a:r>
            <a:r>
              <a:rPr lang="en-US" dirty="0" err="1"/>
              <a:t>len</a:t>
            </a:r>
            <a:r>
              <a:rPr lang="en-US" dirty="0"/>
              <a:t>(x)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644C29-8AEF-2B11-B161-67B8ED40EE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6553" y="1825625"/>
            <a:ext cx="8498894" cy="4351338"/>
          </a:xfrm>
        </p:spPr>
      </p:pic>
    </p:spTree>
    <p:extLst>
      <p:ext uri="{BB962C8B-B14F-4D97-AF65-F5344CB8AC3E}">
        <p14:creationId xmlns:p14="http://schemas.microsoft.com/office/powerpoint/2010/main" val="2262370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86CF5-1DFD-F699-C422-6DAD63986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number 39</a:t>
            </a:r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D3FA59A9-676B-E3CF-5CFA-F5E2A89F35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2300" y="3423444"/>
            <a:ext cx="3327400" cy="1155700"/>
          </a:xfrm>
        </p:spPr>
      </p:pic>
    </p:spTree>
    <p:extLst>
      <p:ext uri="{BB962C8B-B14F-4D97-AF65-F5344CB8AC3E}">
        <p14:creationId xmlns:p14="http://schemas.microsoft.com/office/powerpoint/2010/main" val="3721022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8BDA8-AB83-6CDC-A669-682D05167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iloc</a:t>
            </a:r>
            <a:r>
              <a:rPr lang="en-US" dirty="0"/>
              <a:t>[]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BB5C004-6C40-1491-2604-88F57FB6AD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4050" y="2134394"/>
            <a:ext cx="5803900" cy="3733800"/>
          </a:xfrm>
        </p:spPr>
      </p:pic>
    </p:spTree>
    <p:extLst>
      <p:ext uri="{BB962C8B-B14F-4D97-AF65-F5344CB8AC3E}">
        <p14:creationId xmlns:p14="http://schemas.microsoft.com/office/powerpoint/2010/main" val="1648490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F5B8E-6316-FDCE-A3F9-977FA8154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edges</a:t>
            </a:r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9D160F35-6EC7-75C1-F227-84B3A32BD8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1253" y="1825625"/>
            <a:ext cx="9489493" cy="4351338"/>
          </a:xfrm>
        </p:spPr>
      </p:pic>
    </p:spTree>
    <p:extLst>
      <p:ext uri="{BB962C8B-B14F-4D97-AF65-F5344CB8AC3E}">
        <p14:creationId xmlns:p14="http://schemas.microsoft.com/office/powerpoint/2010/main" val="934982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8C385-C38D-97EB-4568-DC2E2013F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len</a:t>
            </a:r>
            <a:r>
              <a:rPr lang="en-US" dirty="0"/>
              <a:t>()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D5B01D3-22F6-7937-A61F-1A9E83FFD5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6800" y="3055144"/>
            <a:ext cx="4978400" cy="1892300"/>
          </a:xfrm>
        </p:spPr>
      </p:pic>
    </p:spTree>
    <p:extLst>
      <p:ext uri="{BB962C8B-B14F-4D97-AF65-F5344CB8AC3E}">
        <p14:creationId xmlns:p14="http://schemas.microsoft.com/office/powerpoint/2010/main" val="3107501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A60B0-613B-9732-85F0-D0D62FE79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Email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251AC-DD15-B009-5D58-AAEFC17D3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 communication can be represented in graph objects.</a:t>
            </a:r>
          </a:p>
          <a:p>
            <a:endParaRPr lang="en-US" dirty="0"/>
          </a:p>
          <a:p>
            <a:r>
              <a:rPr lang="en-US" dirty="0"/>
              <a:t>Another feature we can think about is a thread (reply emails).</a:t>
            </a:r>
          </a:p>
          <a:p>
            <a:endParaRPr lang="en-US" dirty="0"/>
          </a:p>
          <a:p>
            <a:r>
              <a:rPr lang="en-US" dirty="0"/>
              <a:t>In this email network practice, we will do (1) text mining, and (2) build networks.</a:t>
            </a:r>
          </a:p>
        </p:txBody>
      </p:sp>
    </p:spTree>
    <p:extLst>
      <p:ext uri="{BB962C8B-B14F-4D97-AF65-F5344CB8AC3E}">
        <p14:creationId xmlns:p14="http://schemas.microsoft.com/office/powerpoint/2010/main" val="3146453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9F9C8-51B6-4A8B-6FFB-0689103FB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keep working on the week 5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9A73E-9E13-C525-6D23-0786749C9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social-</a:t>
            </a:r>
            <a:r>
              <a:rPr lang="en-US" dirty="0" err="1"/>
              <a:t>media.ipynb</a:t>
            </a:r>
            <a:r>
              <a:rPr lang="en-US" dirty="0"/>
              <a:t> from week 5 folder</a:t>
            </a:r>
          </a:p>
          <a:p>
            <a:r>
              <a:rPr lang="en-US" dirty="0"/>
              <a:t>At the bottom of the </a:t>
            </a:r>
            <a:r>
              <a:rPr lang="en-US" dirty="0" err="1"/>
              <a:t>Jupyter</a:t>
            </a:r>
            <a:r>
              <a:rPr lang="en-US" dirty="0"/>
              <a:t> Notebook, there is practice.</a:t>
            </a:r>
          </a:p>
        </p:txBody>
      </p:sp>
    </p:spTree>
    <p:extLst>
      <p:ext uri="{BB962C8B-B14F-4D97-AF65-F5344CB8AC3E}">
        <p14:creationId xmlns:p14="http://schemas.microsoft.com/office/powerpoint/2010/main" val="256250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CC096-9C80-D121-8E1C-38563AFE6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Feather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79D22-43EE-8CD6-D288-74E43E798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using </a:t>
            </a:r>
            <a:r>
              <a:rPr lang="en-US" dirty="0" err="1"/>
              <a:t>pd.read_csv</a:t>
            </a:r>
            <a:r>
              <a:rPr lang="en-US" dirty="0"/>
              <a:t>, we will use </a:t>
            </a:r>
            <a:r>
              <a:rPr lang="en-US" dirty="0" err="1"/>
              <a:t>pd.read_feather</a:t>
            </a:r>
            <a:endParaRPr lang="en-US" dirty="0"/>
          </a:p>
          <a:p>
            <a:endParaRPr lang="en-US" dirty="0"/>
          </a:p>
          <a:p>
            <a:r>
              <a:rPr lang="en-US" dirty="0"/>
              <a:t>Feather file is a light and faster way of storing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For more information: </a:t>
            </a:r>
            <a:r>
              <a:rPr lang="en-US" dirty="0">
                <a:hlinkClick r:id="rId2"/>
              </a:rPr>
              <a:t>https://github.com/wesm/feather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There may be other required libraries such as </a:t>
            </a:r>
            <a:r>
              <a:rPr lang="en-US" dirty="0" err="1"/>
              <a:t>pyarrow</a:t>
            </a:r>
            <a:r>
              <a:rPr lang="en-US" dirty="0"/>
              <a:t> for feather files</a:t>
            </a:r>
          </a:p>
          <a:p>
            <a:pPr lvl="1"/>
            <a:r>
              <a:rPr lang="en-US" dirty="0"/>
              <a:t>pip install feather-format</a:t>
            </a:r>
          </a:p>
        </p:txBody>
      </p:sp>
    </p:spTree>
    <p:extLst>
      <p:ext uri="{BB962C8B-B14F-4D97-AF65-F5344CB8AC3E}">
        <p14:creationId xmlns:p14="http://schemas.microsoft.com/office/powerpoint/2010/main" val="299058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49CA5-0D22-4D79-5656-44030AEE6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libaraies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63AA41-E8B4-07BC-7CF5-BA282D75D2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5250" y="1981994"/>
            <a:ext cx="9461500" cy="4038600"/>
          </a:xfrm>
        </p:spPr>
      </p:pic>
    </p:spTree>
    <p:extLst>
      <p:ext uri="{BB962C8B-B14F-4D97-AF65-F5344CB8AC3E}">
        <p14:creationId xmlns:p14="http://schemas.microsoft.com/office/powerpoint/2010/main" val="40107121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692C0-D56C-DB99-46EC-36F4D8E30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pd.read_feather</a:t>
            </a:r>
            <a:r>
              <a:rPr lang="en-US" dirty="0"/>
              <a:t>()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226FD4-4BD0-8982-BEC5-CF7372E4AC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3600" y="3721894"/>
            <a:ext cx="5384800" cy="558800"/>
          </a:xfrm>
        </p:spPr>
      </p:pic>
    </p:spTree>
    <p:extLst>
      <p:ext uri="{BB962C8B-B14F-4D97-AF65-F5344CB8AC3E}">
        <p14:creationId xmlns:p14="http://schemas.microsoft.com/office/powerpoint/2010/main" val="2315289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CB0D0-A4C3-EF72-FA4B-4C319F06B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.columns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10FE733-8B9F-2A9E-E38F-2DFF99D4E4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4400" y="2807494"/>
            <a:ext cx="7823200" cy="2387600"/>
          </a:xfrm>
        </p:spPr>
      </p:pic>
    </p:spTree>
    <p:extLst>
      <p:ext uri="{BB962C8B-B14F-4D97-AF65-F5344CB8AC3E}">
        <p14:creationId xmlns:p14="http://schemas.microsoft.com/office/powerpoint/2010/main" val="28621633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5DA2A-896C-89F7-E465-2245AD7F9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dtypes</a:t>
            </a:r>
            <a:endParaRPr lang="en-US" dirty="0"/>
          </a:p>
        </p:txBody>
      </p:sp>
      <p:pic>
        <p:nvPicPr>
          <p:cNvPr id="9" name="Content Placeholder 8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5561B586-93EA-3F38-75DB-55221428C3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1950" y="2235994"/>
            <a:ext cx="3848100" cy="3530600"/>
          </a:xfrm>
        </p:spPr>
      </p:pic>
    </p:spTree>
    <p:extLst>
      <p:ext uri="{BB962C8B-B14F-4D97-AF65-F5344CB8AC3E}">
        <p14:creationId xmlns:p14="http://schemas.microsoft.com/office/powerpoint/2010/main" val="19435663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82461-C873-83B8-F784-9EC827EE3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.head()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0810A8D-0DFD-779E-C364-FEA5E4C181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2434" y="1825625"/>
            <a:ext cx="4787132" cy="4351338"/>
          </a:xfrm>
        </p:spPr>
      </p:pic>
    </p:spTree>
    <p:extLst>
      <p:ext uri="{BB962C8B-B14F-4D97-AF65-F5344CB8AC3E}">
        <p14:creationId xmlns:p14="http://schemas.microsoft.com/office/powerpoint/2010/main" val="1036113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E3BCA-DEE8-96F4-D943-DAF467177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618F5DF-2E39-7FAF-FEE3-E60FC7DC09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1150" y="2178844"/>
            <a:ext cx="9029700" cy="3644900"/>
          </a:xfrm>
        </p:spPr>
      </p:pic>
    </p:spTree>
    <p:extLst>
      <p:ext uri="{BB962C8B-B14F-4D97-AF65-F5344CB8AC3E}">
        <p14:creationId xmlns:p14="http://schemas.microsoft.com/office/powerpoint/2010/main" val="26811095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3D277-214E-0249-BCA0-C0F11E293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x: </a:t>
            </a:r>
            <a:r>
              <a:rPr lang="en-US" dirty="0" err="1"/>
              <a:t>len</a:t>
            </a:r>
            <a:r>
              <a:rPr lang="en-US" dirty="0"/>
              <a:t>(x)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7EA3E2B-4CE8-2AED-E0B0-EE690D489D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9550" y="1829594"/>
            <a:ext cx="9232900" cy="43434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52921DB-E6CA-0160-77D4-A28128AE9752}"/>
              </a:ext>
            </a:extLst>
          </p:cNvPr>
          <p:cNvSpPr/>
          <p:nvPr/>
        </p:nvSpPr>
        <p:spPr>
          <a:xfrm>
            <a:off x="1479550" y="3213463"/>
            <a:ext cx="976267" cy="3135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403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2F963-F92C-2F16-C9BD-CAC54D6CB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mentioned by the account mentioning most?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E7F6302-1AA8-5CB3-0CCD-E02BFE3C9C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8671" y="1825625"/>
            <a:ext cx="8114657" cy="4351338"/>
          </a:xfrm>
        </p:spPr>
      </p:pic>
    </p:spTree>
    <p:extLst>
      <p:ext uri="{BB962C8B-B14F-4D97-AF65-F5344CB8AC3E}">
        <p14:creationId xmlns:p14="http://schemas.microsoft.com/office/powerpoint/2010/main" val="8541505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C70B2-F367-BEB3-6DF4-3D161413B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users are repeating</a:t>
            </a:r>
          </a:p>
        </p:txBody>
      </p:sp>
      <p:pic>
        <p:nvPicPr>
          <p:cNvPr id="4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F3CE60A-A4F1-264D-6DE7-A2ADEB3201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8671" y="1825625"/>
            <a:ext cx="8114657" cy="4351338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F7D981B-8280-D8C3-BE3C-B6DBD2506DD1}"/>
              </a:ext>
            </a:extLst>
          </p:cNvPr>
          <p:cNvSpPr/>
          <p:nvPr/>
        </p:nvSpPr>
        <p:spPr>
          <a:xfrm>
            <a:off x="2838086" y="3922917"/>
            <a:ext cx="1368154" cy="2310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564C0F-C999-B2F0-B1CE-1458F650FD82}"/>
              </a:ext>
            </a:extLst>
          </p:cNvPr>
          <p:cNvSpPr/>
          <p:nvPr/>
        </p:nvSpPr>
        <p:spPr>
          <a:xfrm>
            <a:off x="5890440" y="3526677"/>
            <a:ext cx="1368154" cy="2310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C167BA-5356-06EC-44FA-7336FEA0FD06}"/>
              </a:ext>
            </a:extLst>
          </p:cNvPr>
          <p:cNvSpPr/>
          <p:nvPr/>
        </p:nvSpPr>
        <p:spPr>
          <a:xfrm>
            <a:off x="4976041" y="4736284"/>
            <a:ext cx="1368154" cy="2310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A3034A-3B37-A113-8FDA-606A15C12A5C}"/>
              </a:ext>
            </a:extLst>
          </p:cNvPr>
          <p:cNvSpPr/>
          <p:nvPr/>
        </p:nvSpPr>
        <p:spPr>
          <a:xfrm>
            <a:off x="2838086" y="5381602"/>
            <a:ext cx="1368154" cy="2310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7BD2FA-337C-4A8A-30EF-E0DD88C850D3}"/>
              </a:ext>
            </a:extLst>
          </p:cNvPr>
          <p:cNvSpPr/>
          <p:nvPr/>
        </p:nvSpPr>
        <p:spPr>
          <a:xfrm>
            <a:off x="4976041" y="5160385"/>
            <a:ext cx="1368154" cy="2310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85E30E-EAE6-8A4C-8862-BAD0ADE2464C}"/>
              </a:ext>
            </a:extLst>
          </p:cNvPr>
          <p:cNvSpPr/>
          <p:nvPr/>
        </p:nvSpPr>
        <p:spPr>
          <a:xfrm>
            <a:off x="2838086" y="3497343"/>
            <a:ext cx="1368154" cy="2310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E15F0A-6AF6-07E0-7784-EA3984E976A5}"/>
              </a:ext>
            </a:extLst>
          </p:cNvPr>
          <p:cNvSpPr/>
          <p:nvPr/>
        </p:nvSpPr>
        <p:spPr>
          <a:xfrm>
            <a:off x="7113996" y="4978977"/>
            <a:ext cx="1368154" cy="2310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82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06E1-2A66-7782-923F-06977D422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5 practice 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89F564-7DBA-1D21-2CDD-22DA070E74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7050" y="3734594"/>
            <a:ext cx="6057900" cy="533400"/>
          </a:xfrm>
        </p:spPr>
      </p:pic>
    </p:spTree>
    <p:extLst>
      <p:ext uri="{BB962C8B-B14F-4D97-AF65-F5344CB8AC3E}">
        <p14:creationId xmlns:p14="http://schemas.microsoft.com/office/powerpoint/2010/main" val="13587236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EE306-A65C-7B1D-4C0C-21A6EA21D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nunique</a:t>
            </a:r>
            <a:r>
              <a:rPr lang="en-US" dirty="0"/>
              <a:t>() can only be used on </a:t>
            </a:r>
            <a:r>
              <a:rPr lang="en-US" dirty="0" err="1"/>
              <a:t>pd.Series</a:t>
            </a:r>
            <a:r>
              <a:rPr lang="en-US" dirty="0"/>
              <a:t> object.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2011B22-D8EE-FF8E-860B-E6ABD26CE8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218" y="1851751"/>
            <a:ext cx="8001859" cy="4351338"/>
          </a:xfrm>
        </p:spPr>
      </p:pic>
      <p:pic>
        <p:nvPicPr>
          <p:cNvPr id="7" name="Picture 6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8E875E71-CAF1-B45F-5442-D32427241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736" y="4243977"/>
            <a:ext cx="7772400" cy="118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9950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88790-0A0C-D414-04EB-A2D8C8AEA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nltk</a:t>
            </a:r>
            <a:r>
              <a:rPr lang="en-US" dirty="0"/>
              <a:t> libraries for text mining!</a:t>
            </a:r>
          </a:p>
        </p:txBody>
      </p:sp>
      <p:pic>
        <p:nvPicPr>
          <p:cNvPr id="5" name="Content Placeholder 4" descr="A screenshot of a phone&#10;&#10;Description automatically generated">
            <a:extLst>
              <a:ext uri="{FF2B5EF4-FFF2-40B4-BE49-F238E27FC236}">
                <a16:creationId xmlns:a16="http://schemas.microsoft.com/office/drawing/2014/main" id="{F46E0DE6-2B22-FF65-CEB3-E7A452F5A4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5600" y="2839244"/>
            <a:ext cx="8940800" cy="2324100"/>
          </a:xfrm>
        </p:spPr>
      </p:pic>
    </p:spTree>
    <p:extLst>
      <p:ext uri="{BB962C8B-B14F-4D97-AF65-F5344CB8AC3E}">
        <p14:creationId xmlns:p14="http://schemas.microsoft.com/office/powerpoint/2010/main" val="3045117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B9222-36E8-746C-6441-A885DA14E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object in body column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84065C9-7C0C-43C5-C5A6-D3B17113D7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4895" y="1825625"/>
            <a:ext cx="9342209" cy="4351338"/>
          </a:xfrm>
        </p:spPr>
      </p:pic>
    </p:spTree>
    <p:extLst>
      <p:ext uri="{BB962C8B-B14F-4D97-AF65-F5344CB8AC3E}">
        <p14:creationId xmlns:p14="http://schemas.microsoft.com/office/powerpoint/2010/main" val="23575218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5A2EC-9BE5-2F63-D519-E74ACF5E4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join() all strings in body column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279D43-2F4C-774D-F790-FCA40E5F2B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9700" y="3766344"/>
            <a:ext cx="6832600" cy="469900"/>
          </a:xfrm>
        </p:spPr>
      </p:pic>
    </p:spTree>
    <p:extLst>
      <p:ext uri="{BB962C8B-B14F-4D97-AF65-F5344CB8AC3E}">
        <p14:creationId xmlns:p14="http://schemas.microsoft.com/office/powerpoint/2010/main" val="18823065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AE9B9-E601-C619-CC60-C87943435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body column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6E87E1-EC3E-6C5B-C1F7-2AE29522D1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8185" y="3429000"/>
            <a:ext cx="9915615" cy="584313"/>
          </a:xfrm>
        </p:spPr>
      </p:pic>
    </p:spTree>
    <p:extLst>
      <p:ext uri="{BB962C8B-B14F-4D97-AF65-F5344CB8AC3E}">
        <p14:creationId xmlns:p14="http://schemas.microsoft.com/office/powerpoint/2010/main" val="31009892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0CE83-48C4-87FD-09A7-68F5AB352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results before lowercasing and after lowercasing 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1823D23-4A42-4EB0-5A6D-2D5578C9E7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8218" y="1825625"/>
            <a:ext cx="7295563" cy="5032375"/>
          </a:xfrm>
        </p:spPr>
      </p:pic>
    </p:spTree>
    <p:extLst>
      <p:ext uri="{BB962C8B-B14F-4D97-AF65-F5344CB8AC3E}">
        <p14:creationId xmlns:p14="http://schemas.microsoft.com/office/powerpoint/2010/main" val="5455748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6CCDD-1312-5733-5B34-2A96CCC32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</a:t>
            </a:r>
            <a:r>
              <a:rPr lang="en-US" dirty="0" err="1"/>
              <a:t>stopwords</a:t>
            </a:r>
            <a:endParaRPr lang="en-US" dirty="0"/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0457590-8D7D-2B7F-FF88-477ACE8CDC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168587"/>
            <a:ext cx="10515600" cy="1665414"/>
          </a:xfrm>
        </p:spPr>
      </p:pic>
    </p:spTree>
    <p:extLst>
      <p:ext uri="{BB962C8B-B14F-4D97-AF65-F5344CB8AC3E}">
        <p14:creationId xmlns:p14="http://schemas.microsoft.com/office/powerpoint/2010/main" val="31438477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DDF22-912B-299E-DE7D-4D4EF0694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results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1E62D1A-65D2-CFE0-682A-063478B5F7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4116" y="1825625"/>
            <a:ext cx="7063767" cy="4351338"/>
          </a:xfrm>
        </p:spPr>
      </p:pic>
    </p:spTree>
    <p:extLst>
      <p:ext uri="{BB962C8B-B14F-4D97-AF65-F5344CB8AC3E}">
        <p14:creationId xmlns:p14="http://schemas.microsoft.com/office/powerpoint/2010/main" val="11727604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5D933-6AF6-8781-6DB9-7CAEE38F8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Tokenization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13E83B8-FCC9-E835-EE60-6F457881AD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6650" y="2089944"/>
            <a:ext cx="7378700" cy="3822700"/>
          </a:xfrm>
        </p:spPr>
      </p:pic>
    </p:spTree>
    <p:extLst>
      <p:ext uri="{BB962C8B-B14F-4D97-AF65-F5344CB8AC3E}">
        <p14:creationId xmlns:p14="http://schemas.microsoft.com/office/powerpoint/2010/main" val="35958848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B664-CB6A-D3EF-8037-4C517FB02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rid of punctuation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6EF9F86-3344-1FE3-0FCB-7DE8CA99B7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918494"/>
            <a:ext cx="10058400" cy="4165600"/>
          </a:xfrm>
        </p:spPr>
      </p:pic>
    </p:spTree>
    <p:extLst>
      <p:ext uri="{BB962C8B-B14F-4D97-AF65-F5344CB8AC3E}">
        <p14:creationId xmlns:p14="http://schemas.microsoft.com/office/powerpoint/2010/main" val="4000601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46C0B-994E-A4C8-6070-4788C94BA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.columns to check columns</a:t>
            </a:r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9BBF2348-31CF-A661-9EFE-69A9B6249B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9750" y="2648744"/>
            <a:ext cx="8572500" cy="2705100"/>
          </a:xfrm>
        </p:spPr>
      </p:pic>
    </p:spTree>
    <p:extLst>
      <p:ext uri="{BB962C8B-B14F-4D97-AF65-F5344CB8AC3E}">
        <p14:creationId xmlns:p14="http://schemas.microsoft.com/office/powerpoint/2010/main" val="34392181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D89ED-0AB4-1130-A5E7-4781FDAE7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words are most frequent in the thread that has the most number of users involved?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2089881-60FC-8F17-6CED-9DCB000BC6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7452" y="1825625"/>
            <a:ext cx="10177096" cy="4351338"/>
          </a:xfrm>
        </p:spPr>
      </p:pic>
    </p:spTree>
    <p:extLst>
      <p:ext uri="{BB962C8B-B14F-4D97-AF65-F5344CB8AC3E}">
        <p14:creationId xmlns:p14="http://schemas.microsoft.com/office/powerpoint/2010/main" val="22325823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954B6-3B56-8CB3-802E-636A49DD5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column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7BA9C27-4551-4935-F784-59A51F2D39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8814" y="1825625"/>
            <a:ext cx="8214371" cy="4351338"/>
          </a:xfrm>
        </p:spPr>
      </p:pic>
    </p:spTree>
    <p:extLst>
      <p:ext uri="{BB962C8B-B14F-4D97-AF65-F5344CB8AC3E}">
        <p14:creationId xmlns:p14="http://schemas.microsoft.com/office/powerpoint/2010/main" val="30120407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72FF2-3487-B1C2-EF70-3E99B1FF4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max() for the latest and min() for the earliest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41058C5-8A21-913F-CE39-82E389BCD0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6300" y="2159794"/>
            <a:ext cx="5359400" cy="3683000"/>
          </a:xfrm>
        </p:spPr>
      </p:pic>
    </p:spTree>
    <p:extLst>
      <p:ext uri="{BB962C8B-B14F-4D97-AF65-F5344CB8AC3E}">
        <p14:creationId xmlns:p14="http://schemas.microsoft.com/office/powerpoint/2010/main" val="26366380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82DF9-F557-B637-8611-21D09D08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longest duration of a conversation</a:t>
            </a:r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BD7DF60A-71EB-39F4-1104-A7C7F5688A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90649"/>
            <a:ext cx="10515600" cy="3221289"/>
          </a:xfrm>
        </p:spPr>
      </p:pic>
    </p:spTree>
    <p:extLst>
      <p:ext uri="{BB962C8B-B14F-4D97-AF65-F5344CB8AC3E}">
        <p14:creationId xmlns:p14="http://schemas.microsoft.com/office/powerpoint/2010/main" val="17626437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597EB-811C-45F7-3047-927F6907C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6 has been conversing more than 1000 days! What are they talking?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FF9CBA0-3610-5381-4444-DF7A21CE38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2358" y="1812561"/>
            <a:ext cx="7107284" cy="4923721"/>
          </a:xfrm>
        </p:spPr>
      </p:pic>
    </p:spTree>
    <p:extLst>
      <p:ext uri="{BB962C8B-B14F-4D97-AF65-F5344CB8AC3E}">
        <p14:creationId xmlns:p14="http://schemas.microsoft.com/office/powerpoint/2010/main" val="34784803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ACF32-DC15-7477-A254-3B0944C37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2015 VS. 2020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E354D47-C828-AA6D-5253-93ECF77FE2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0150" y="2947194"/>
            <a:ext cx="9791700" cy="2108200"/>
          </a:xfrm>
        </p:spPr>
      </p:pic>
    </p:spTree>
    <p:extLst>
      <p:ext uri="{BB962C8B-B14F-4D97-AF65-F5344CB8AC3E}">
        <p14:creationId xmlns:p14="http://schemas.microsoft.com/office/powerpoint/2010/main" val="29943131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2A59A-F3CB-CBD3-DB94-D4D35930B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most frequent words in the thread that has been conversed for the longest time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469D9E6-89C6-E423-B47F-D54054D286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5850" y="2083594"/>
            <a:ext cx="10020300" cy="3835400"/>
          </a:xfrm>
        </p:spPr>
      </p:pic>
    </p:spTree>
    <p:extLst>
      <p:ext uri="{BB962C8B-B14F-4D97-AF65-F5344CB8AC3E}">
        <p14:creationId xmlns:p14="http://schemas.microsoft.com/office/powerpoint/2010/main" val="7361038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B6F3E-A65A-024D-00D1-BF26B52CC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Q. How would you model the thread?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A68678E-27A2-CD4C-3774-18DC48955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25052"/>
            <a:ext cx="10515600" cy="2352483"/>
          </a:xfrm>
        </p:spPr>
      </p:pic>
    </p:spTree>
    <p:extLst>
      <p:ext uri="{BB962C8B-B14F-4D97-AF65-F5344CB8AC3E}">
        <p14:creationId xmlns:p14="http://schemas.microsoft.com/office/powerpoint/2010/main" val="34006362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A37E4-E7E9-A4A5-DF35-12F264DDB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Q. How would you model the thread?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1E7638-1C74-7407-C56F-3CF8800743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5032354" cy="4351338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4CA41C9-C27A-8C35-D926-AB1B03FAC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554" y="1825625"/>
            <a:ext cx="5594894" cy="476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6075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66F26-7F85-C8C6-0A3B-22DC03A24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Q. Directionality?</a:t>
            </a:r>
          </a:p>
        </p:txBody>
      </p:sp>
      <p:pic>
        <p:nvPicPr>
          <p:cNvPr id="5" name="Content Placeholder 4" descr="A diagram of a diagram&#10;&#10;Description automatically generated">
            <a:extLst>
              <a:ext uri="{FF2B5EF4-FFF2-40B4-BE49-F238E27FC236}">
                <a16:creationId xmlns:a16="http://schemas.microsoft.com/office/drawing/2014/main" id="{9A3439D6-C78C-FD63-C707-433F8BB095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245" y="1690688"/>
            <a:ext cx="5040732" cy="4351338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ACC583E4-A559-F490-FE44-BB5F8A02C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954" y="1423851"/>
            <a:ext cx="6741046" cy="506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738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491DC-1EC1-4A07-133B-7F8200023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Subsetting</a:t>
            </a:r>
            <a:r>
              <a:rPr lang="en-US" dirty="0"/>
              <a:t> </a:t>
            </a:r>
            <a:r>
              <a:rPr lang="en-US" dirty="0" err="1"/>
              <a:t>dataframe</a:t>
            </a:r>
            <a:endParaRPr lang="en-US" dirty="0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2492FD4-89CE-A9EF-E577-B5FAD1D8A2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3700" y="3188494"/>
            <a:ext cx="8864600" cy="1625600"/>
          </a:xfrm>
        </p:spPr>
      </p:pic>
    </p:spTree>
    <p:extLst>
      <p:ext uri="{BB962C8B-B14F-4D97-AF65-F5344CB8AC3E}">
        <p14:creationId xmlns:p14="http://schemas.microsoft.com/office/powerpoint/2010/main" val="38776155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213D1-F692-E7F7-A9C7-BF8DE7065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Nodes </a:t>
            </a:r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0DF1A6AB-0182-0AE2-4C02-5643C6A100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9051" y="1825625"/>
            <a:ext cx="8973897" cy="4351338"/>
          </a:xfrm>
        </p:spPr>
      </p:pic>
    </p:spTree>
    <p:extLst>
      <p:ext uri="{BB962C8B-B14F-4D97-AF65-F5344CB8AC3E}">
        <p14:creationId xmlns:p14="http://schemas.microsoft.com/office/powerpoint/2010/main" val="34978471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D4D49-3C01-9FFA-4FCC-820275E6A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 nodes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22756E4-DAEE-3DEF-C9ED-B67EA6D39C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6550" y="3131344"/>
            <a:ext cx="8978900" cy="1739900"/>
          </a:xfrm>
        </p:spPr>
      </p:pic>
    </p:spTree>
    <p:extLst>
      <p:ext uri="{BB962C8B-B14F-4D97-AF65-F5344CB8AC3E}">
        <p14:creationId xmlns:p14="http://schemas.microsoft.com/office/powerpoint/2010/main" val="28682805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22BD1-CFFA-5FE8-C549-E25CBAE4A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</a:t>
            </a:r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FA4766A0-EA7E-422C-7ACC-5006FF04EF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20071"/>
            <a:ext cx="10515600" cy="2562446"/>
          </a:xfrm>
        </p:spPr>
      </p:pic>
    </p:spTree>
    <p:extLst>
      <p:ext uri="{BB962C8B-B14F-4D97-AF65-F5344CB8AC3E}">
        <p14:creationId xmlns:p14="http://schemas.microsoft.com/office/powerpoint/2010/main" val="36201708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392A3-0F67-C0D5-E031-04FE8AAF6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Edges </a:t>
            </a:r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F424DF95-08CC-B389-2D1D-BF8B68C1E3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1150" y="2464594"/>
            <a:ext cx="3949700" cy="30734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DF63B2F-B2FE-07CB-C67D-13A7EA3576DA}"/>
              </a:ext>
            </a:extLst>
          </p:cNvPr>
          <p:cNvSpPr/>
          <p:nvPr/>
        </p:nvSpPr>
        <p:spPr>
          <a:xfrm>
            <a:off x="4389120" y="5172891"/>
            <a:ext cx="2481943" cy="2481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38D408-E426-5CD1-B00C-245A1F19E523}"/>
              </a:ext>
            </a:extLst>
          </p:cNvPr>
          <p:cNvSpPr/>
          <p:nvPr/>
        </p:nvSpPr>
        <p:spPr>
          <a:xfrm>
            <a:off x="4389120" y="4001294"/>
            <a:ext cx="2481943" cy="2481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840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B8266-6C3F-EA31-51D2-97A1066C0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rid of self-loops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D730825-806A-BC5B-3A1D-F9AF4A0CF4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7261" y="1825625"/>
            <a:ext cx="6557478" cy="4351338"/>
          </a:xfrm>
        </p:spPr>
      </p:pic>
    </p:spTree>
    <p:extLst>
      <p:ext uri="{BB962C8B-B14F-4D97-AF65-F5344CB8AC3E}">
        <p14:creationId xmlns:p14="http://schemas.microsoft.com/office/powerpoint/2010/main" val="21263121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00BB2-5544-B221-6E05-E13FC0261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Unweighted graph</a:t>
            </a:r>
          </a:p>
        </p:txBody>
      </p:sp>
      <p:pic>
        <p:nvPicPr>
          <p:cNvPr id="5" name="Content Placeholder 4" descr="A screenshot of a chat&#10;&#10;Description automatically generated">
            <a:extLst>
              <a:ext uri="{FF2B5EF4-FFF2-40B4-BE49-F238E27FC236}">
                <a16:creationId xmlns:a16="http://schemas.microsoft.com/office/drawing/2014/main" id="{B53BB8D4-B02A-9FD6-4A79-2737BC93A1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6195" y="1825625"/>
            <a:ext cx="9599609" cy="4351338"/>
          </a:xfrm>
        </p:spPr>
      </p:pic>
    </p:spTree>
    <p:extLst>
      <p:ext uri="{BB962C8B-B14F-4D97-AF65-F5344CB8AC3E}">
        <p14:creationId xmlns:p14="http://schemas.microsoft.com/office/powerpoint/2010/main" val="6318399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16136-0FEB-B487-CEDA-6BBF5AD7A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Highest degree centrality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F4FA628-9DF4-1CC5-E727-6359EFD88F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9000" y="2731294"/>
            <a:ext cx="10414000" cy="2540000"/>
          </a:xfrm>
        </p:spPr>
      </p:pic>
    </p:spTree>
    <p:extLst>
      <p:ext uri="{BB962C8B-B14F-4D97-AF65-F5344CB8AC3E}">
        <p14:creationId xmlns:p14="http://schemas.microsoft.com/office/powerpoint/2010/main" val="37650734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2F304-4424-6F5E-A4F7-0B7A439AC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dictionary</a:t>
            </a:r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F23B86A7-DD52-3CD7-25E6-646E6D697A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8650" y="1874044"/>
            <a:ext cx="8394700" cy="4254500"/>
          </a:xfrm>
        </p:spPr>
      </p:pic>
    </p:spTree>
    <p:extLst>
      <p:ext uri="{BB962C8B-B14F-4D97-AF65-F5344CB8AC3E}">
        <p14:creationId xmlns:p14="http://schemas.microsoft.com/office/powerpoint/2010/main" val="2791000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1EBE1-8495-A1D9-6C26-2FF98F509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degree by (unique number of nodes -1)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1B4A39-551D-285E-70A9-B7EBCD04BA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04143"/>
            <a:ext cx="10515600" cy="794301"/>
          </a:xfrm>
        </p:spPr>
      </p:pic>
    </p:spTree>
    <p:extLst>
      <p:ext uri="{BB962C8B-B14F-4D97-AF65-F5344CB8AC3E}">
        <p14:creationId xmlns:p14="http://schemas.microsoft.com/office/powerpoint/2010/main" val="2097916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DAB96-94B6-B096-07D0-511466FF0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Degree centrality results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E2C0039-F22E-3FF1-40ED-4C43A63F99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0050" y="2915444"/>
            <a:ext cx="6311900" cy="2171700"/>
          </a:xfrm>
        </p:spPr>
      </p:pic>
    </p:spTree>
    <p:extLst>
      <p:ext uri="{BB962C8B-B14F-4D97-AF65-F5344CB8AC3E}">
        <p14:creationId xmlns:p14="http://schemas.microsoft.com/office/powerpoint/2010/main" val="3169392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52827-A237-CA58-3950-295816757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nunique</a:t>
            </a:r>
            <a:r>
              <a:rPr lang="en-US" dirty="0"/>
              <a:t>()</a:t>
            </a:r>
          </a:p>
        </p:txBody>
      </p:sp>
      <p:pic>
        <p:nvPicPr>
          <p:cNvPr id="5" name="Content Placeholder 4" descr="A screenshot of a phone&#10;&#10;Description automatically generated">
            <a:extLst>
              <a:ext uri="{FF2B5EF4-FFF2-40B4-BE49-F238E27FC236}">
                <a16:creationId xmlns:a16="http://schemas.microsoft.com/office/drawing/2014/main" id="{DE6A7178-0711-FA7E-E332-A1CA76287A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8950" y="3137694"/>
            <a:ext cx="6134100" cy="1727200"/>
          </a:xfrm>
        </p:spPr>
      </p:pic>
    </p:spTree>
    <p:extLst>
      <p:ext uri="{BB962C8B-B14F-4D97-AF65-F5344CB8AC3E}">
        <p14:creationId xmlns:p14="http://schemas.microsoft.com/office/powerpoint/2010/main" val="1450949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B70BA-59F7-7CC5-1A0A-3785DADA7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.head() to print first few rows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933349C-4787-6E37-308C-50C115EAEC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7700" y="2083594"/>
            <a:ext cx="8356600" cy="3835400"/>
          </a:xfrm>
        </p:spPr>
      </p:pic>
    </p:spTree>
    <p:extLst>
      <p:ext uri="{BB962C8B-B14F-4D97-AF65-F5344CB8AC3E}">
        <p14:creationId xmlns:p14="http://schemas.microsoft.com/office/powerpoint/2010/main" val="219026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F78B4-F520-D84A-84F4-A83A0D67A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duplicates</a:t>
            </a:r>
          </a:p>
        </p:txBody>
      </p:sp>
      <p:pic>
        <p:nvPicPr>
          <p:cNvPr id="4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0DFEFDB-BD7A-1FBB-1803-443D48947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700" y="2083594"/>
            <a:ext cx="8356600" cy="3835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4378E46-43B1-7599-13C6-7A882A977309}"/>
              </a:ext>
            </a:extLst>
          </p:cNvPr>
          <p:cNvSpPr/>
          <p:nvPr/>
        </p:nvSpPr>
        <p:spPr>
          <a:xfrm>
            <a:off x="2668044" y="4628367"/>
            <a:ext cx="5436296" cy="3757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470EE7-F2B4-5B9A-0996-9C7C3B689E28}"/>
              </a:ext>
            </a:extLst>
          </p:cNvPr>
          <p:cNvSpPr/>
          <p:nvPr/>
        </p:nvSpPr>
        <p:spPr>
          <a:xfrm>
            <a:off x="2668044" y="5444647"/>
            <a:ext cx="5436296" cy="3757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55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00679-1C0A-28F0-DECE-A87907F55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drop_duplicates</a:t>
            </a:r>
            <a:r>
              <a:rPr lang="en-US" dirty="0"/>
              <a:t>() to remove duplicates</a:t>
            </a:r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EBCED3B0-092E-62E4-0124-BBFB84FE5E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400" y="3334544"/>
            <a:ext cx="8077200" cy="1333500"/>
          </a:xfrm>
        </p:spPr>
      </p:pic>
    </p:spTree>
    <p:extLst>
      <p:ext uri="{BB962C8B-B14F-4D97-AF65-F5344CB8AC3E}">
        <p14:creationId xmlns:p14="http://schemas.microsoft.com/office/powerpoint/2010/main" val="3045762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424</Words>
  <Application>Microsoft Macintosh PowerPoint</Application>
  <PresentationFormat>Widescreen</PresentationFormat>
  <Paragraphs>75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3" baseType="lpstr">
      <vt:lpstr>Arial</vt:lpstr>
      <vt:lpstr>Calibri</vt:lpstr>
      <vt:lpstr>Calibri Light</vt:lpstr>
      <vt:lpstr>Office Theme</vt:lpstr>
      <vt:lpstr>Social Network Analysis IS 324</vt:lpstr>
      <vt:lpstr>Let’s keep working on the week 5 practice</vt:lpstr>
      <vt:lpstr>Week 5 practice solution</vt:lpstr>
      <vt:lpstr>.columns to check columns</vt:lpstr>
      <vt:lpstr>Subsetting dataframe</vt:lpstr>
      <vt:lpstr>.nunique()</vt:lpstr>
      <vt:lpstr>.head() to print first few rows</vt:lpstr>
      <vt:lpstr>There are duplicates</vt:lpstr>
      <vt:lpstr>.drop_duplicates() to remove duplicates</vt:lpstr>
      <vt:lpstr>.shape() to check number of rows and columns</vt:lpstr>
      <vt:lpstr>.reset_index() to reset index number</vt:lpstr>
      <vt:lpstr>Regex</vt:lpstr>
      <vt:lpstr>Check mention column</vt:lpstr>
      <vt:lpstr>Lambda x: len(x)</vt:lpstr>
      <vt:lpstr>Index number 39</vt:lpstr>
      <vt:lpstr>.iloc[]</vt:lpstr>
      <vt:lpstr>Building edges</vt:lpstr>
      <vt:lpstr>len()</vt:lpstr>
      <vt:lpstr>Email network</vt:lpstr>
      <vt:lpstr>Feather file</vt:lpstr>
      <vt:lpstr>Import libaraies</vt:lpstr>
      <vt:lpstr>pd.read_feather()</vt:lpstr>
      <vt:lpstr>.columns</vt:lpstr>
      <vt:lpstr>.dtypes</vt:lpstr>
      <vt:lpstr>.head()</vt:lpstr>
      <vt:lpstr>columns</vt:lpstr>
      <vt:lpstr>lambda x: len(x)</vt:lpstr>
      <vt:lpstr>Who is mentioned by the account mentioning most?</vt:lpstr>
      <vt:lpstr>Some users are repeating</vt:lpstr>
      <vt:lpstr>nunique() can only be used on pd.Series object.</vt:lpstr>
      <vt:lpstr>nltk libraries for text mining!</vt:lpstr>
      <vt:lpstr>List object in body column</vt:lpstr>
      <vt:lpstr>join() all strings in body column</vt:lpstr>
      <vt:lpstr>Preprocessing body column</vt:lpstr>
      <vt:lpstr>Compare results before lowercasing and after lowercasing </vt:lpstr>
      <vt:lpstr>Removing stopwords</vt:lpstr>
      <vt:lpstr>Compare results</vt:lpstr>
      <vt:lpstr>Tokenization</vt:lpstr>
      <vt:lpstr>Getting rid of punctuation</vt:lpstr>
      <vt:lpstr>What words are most frequent in the thread that has the most number of users involved?</vt:lpstr>
      <vt:lpstr>Date column</vt:lpstr>
      <vt:lpstr>max() for the latest and min() for the earliest</vt:lpstr>
      <vt:lpstr>The longest duration of a conversation</vt:lpstr>
      <vt:lpstr>Index 6 has been conversing more than 1000 days! What are they talking?</vt:lpstr>
      <vt:lpstr>2015 VS. 2020</vt:lpstr>
      <vt:lpstr>The most frequent words in the thread that has been conversed for the longest time</vt:lpstr>
      <vt:lpstr>Q. How would you model the thread?</vt:lpstr>
      <vt:lpstr>Q. How would you model the thread?</vt:lpstr>
      <vt:lpstr>Q. Directionality?</vt:lpstr>
      <vt:lpstr>Nodes </vt:lpstr>
      <vt:lpstr>Unique nodes</vt:lpstr>
      <vt:lpstr>combination</vt:lpstr>
      <vt:lpstr>Edges </vt:lpstr>
      <vt:lpstr>Getting rid of self-loops</vt:lpstr>
      <vt:lpstr>Unweighted graph</vt:lpstr>
      <vt:lpstr>Highest degree centrality</vt:lpstr>
      <vt:lpstr>Sorting dictionary</vt:lpstr>
      <vt:lpstr>Divide degree by (unique number of nodes -1)</vt:lpstr>
      <vt:lpstr>Degree centrality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Network Analysis IS 324</dc:title>
  <dc:creator>Park, Jay</dc:creator>
  <cp:lastModifiedBy>Park, Jay</cp:lastModifiedBy>
  <cp:revision>20</cp:revision>
  <dcterms:created xsi:type="dcterms:W3CDTF">2024-02-18T22:13:33Z</dcterms:created>
  <dcterms:modified xsi:type="dcterms:W3CDTF">2024-02-18T23:44:51Z</dcterms:modified>
</cp:coreProperties>
</file>