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6" r:id="rId5"/>
    <p:sldId id="265" r:id="rId6"/>
    <p:sldId id="27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AD41-C583-204A-9FC4-6D4DC2816427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8127-8FEB-0C40-9C76-A086CBA8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a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6558" r="19134" b="11960"/>
          <a:stretch/>
        </p:blipFill>
        <p:spPr>
          <a:xfrm>
            <a:off x="-1" y="-1698431"/>
            <a:ext cx="9144001" cy="9484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9333" y="4021981"/>
            <a:ext cx="5178824" cy="984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19222" y="4021980"/>
            <a:ext cx="4938936" cy="984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Century"/>
                <a:cs typeface="Century"/>
              </a:rPr>
              <a:t>Adrian A. Castellanos</a:t>
            </a:r>
          </a:p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Century"/>
                <a:cs typeface="Century"/>
              </a:rPr>
              <a:t>OSOS </a:t>
            </a:r>
            <a:r>
              <a:rPr lang="en-US" sz="2800" b="1" dirty="0" smtClean="0">
                <a:solidFill>
                  <a:srgbClr val="FFFFFF"/>
                </a:solidFill>
                <a:latin typeface="Century"/>
                <a:cs typeface="Century"/>
              </a:rPr>
              <a:t>2018 </a:t>
            </a:r>
            <a:r>
              <a:rPr lang="en-US" sz="2800" b="1" dirty="0" smtClean="0">
                <a:solidFill>
                  <a:srgbClr val="FFFFFF"/>
                </a:solidFill>
                <a:latin typeface="Century"/>
                <a:cs typeface="Century"/>
              </a:rPr>
              <a:t>Sept. </a:t>
            </a:r>
            <a:r>
              <a:rPr lang="en-US" sz="2800" b="1" dirty="0" smtClean="0">
                <a:solidFill>
                  <a:srgbClr val="FFFFFF"/>
                </a:solidFill>
                <a:latin typeface="Century"/>
                <a:cs typeface="Century"/>
              </a:rPr>
              <a:t>1</a:t>
            </a:r>
            <a:endParaRPr lang="en-US" sz="2800" dirty="0">
              <a:solidFill>
                <a:srgbClr val="FFFFFF"/>
              </a:solidFill>
              <a:latin typeface="Century"/>
              <a:cs typeface="Century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" y="571135"/>
            <a:ext cx="7791002" cy="2038808"/>
            <a:chOff x="-1" y="133693"/>
            <a:chExt cx="7791002" cy="2038808"/>
          </a:xfrm>
        </p:grpSpPr>
        <p:sp>
          <p:nvSpPr>
            <p:cNvPr id="7" name="Rectangle 6"/>
            <p:cNvSpPr/>
            <p:nvPr/>
          </p:nvSpPr>
          <p:spPr>
            <a:xfrm>
              <a:off x="-1" y="133693"/>
              <a:ext cx="7791002" cy="20388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1" y="145000"/>
              <a:ext cx="7791000" cy="2027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Ecological niche modeling in R: Tips, tricks, and pitfalls</a:t>
              </a:r>
              <a:endParaRPr lang="en-US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01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"/>
                <a:cs typeface="Century"/>
              </a:rPr>
              <a:t>ENMs predict the abiotic suitability of a species within a range</a:t>
            </a:r>
          </a:p>
          <a:p>
            <a:r>
              <a:rPr lang="en-US" sz="2400" dirty="0" smtClean="0">
                <a:latin typeface="Century"/>
                <a:cs typeface="Century"/>
              </a:rPr>
              <a:t>Require occurrence data, abiotic data, and an algorithm</a:t>
            </a:r>
          </a:p>
          <a:p>
            <a:pPr lvl="1"/>
            <a:r>
              <a:rPr lang="en-US" sz="2000" dirty="0" smtClean="0">
                <a:latin typeface="Century"/>
                <a:cs typeface="Century"/>
              </a:rPr>
              <a:t>Recent research is exploring using biotic data in models to improve predictions</a:t>
            </a:r>
          </a:p>
          <a:p>
            <a:r>
              <a:rPr lang="en-US" sz="2400" dirty="0" smtClean="0">
                <a:latin typeface="Century"/>
                <a:cs typeface="Century"/>
              </a:rPr>
              <a:t>Can be broken up into two broad categories:</a:t>
            </a:r>
          </a:p>
          <a:p>
            <a:pPr lvl="1"/>
            <a:r>
              <a:rPr lang="en-US" sz="2000" dirty="0" smtClean="0">
                <a:latin typeface="Century"/>
                <a:cs typeface="Century"/>
              </a:rPr>
              <a:t>Presence-only </a:t>
            </a:r>
          </a:p>
          <a:p>
            <a:pPr lvl="1"/>
            <a:r>
              <a:rPr lang="en-US" sz="2000" dirty="0" smtClean="0">
                <a:latin typeface="Century"/>
                <a:cs typeface="Century"/>
              </a:rPr>
              <a:t>Presence absence</a:t>
            </a:r>
          </a:p>
          <a:p>
            <a:r>
              <a:rPr lang="en-US" sz="2400" dirty="0" smtClean="0">
                <a:latin typeface="Century"/>
                <a:cs typeface="Century"/>
              </a:rPr>
              <a:t>Can </a:t>
            </a:r>
            <a:r>
              <a:rPr lang="en-US" sz="2400" dirty="0" err="1" smtClean="0">
                <a:latin typeface="Century"/>
                <a:cs typeface="Century"/>
              </a:rPr>
              <a:t>hindcast</a:t>
            </a:r>
            <a:r>
              <a:rPr lang="en-US" sz="2400" dirty="0" smtClean="0">
                <a:latin typeface="Century"/>
                <a:cs typeface="Century"/>
              </a:rPr>
              <a:t> to past distributions and forecast future distributions based on climate predictions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  <a:latin typeface="Helvetica"/>
                <a:cs typeface="Helvetica"/>
              </a:rPr>
              <a:t>What is an ecological niche model (ENM)?</a:t>
            </a:r>
            <a:endParaRPr lang="en-US" sz="3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6598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Century"/>
              <a:cs typeface="Centur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What do people use ENMs for?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11" name="Picture 10" descr="Screen Shot 2017-03-20 at 10.1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" y="1436252"/>
            <a:ext cx="5789417" cy="1451114"/>
          </a:xfrm>
          <a:prstGeom prst="rect">
            <a:avLst/>
          </a:prstGeom>
        </p:spPr>
      </p:pic>
      <p:pic>
        <p:nvPicPr>
          <p:cNvPr id="13" name="Picture 12" descr="Screen Shot 2017-03-20 at 10.14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2" y="4058652"/>
            <a:ext cx="6487837" cy="956438"/>
          </a:xfrm>
          <a:prstGeom prst="rect">
            <a:avLst/>
          </a:prstGeom>
        </p:spPr>
      </p:pic>
      <p:pic>
        <p:nvPicPr>
          <p:cNvPr id="14" name="Picture 13" descr="Screen Shot 2017-03-21 at 3.53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972757"/>
            <a:ext cx="6533444" cy="1542619"/>
          </a:xfrm>
          <a:prstGeom prst="rect">
            <a:avLst/>
          </a:prstGeom>
        </p:spPr>
      </p:pic>
      <p:pic>
        <p:nvPicPr>
          <p:cNvPr id="15" name="Picture 14" descr="Screen Shot 2017-03-21 at 3.54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12" y="2817989"/>
            <a:ext cx="551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ury"/>
                <a:cs typeface="Century"/>
              </a:rPr>
              <a:t>There is a lot of support as far as packages go (</a:t>
            </a:r>
            <a:r>
              <a:rPr lang="en-US" sz="2800" dirty="0" err="1" smtClean="0">
                <a:latin typeface="Century"/>
                <a:cs typeface="Century"/>
              </a:rPr>
              <a:t>dismo</a:t>
            </a:r>
            <a:r>
              <a:rPr lang="en-US" sz="2800" dirty="0" smtClean="0">
                <a:latin typeface="Century"/>
                <a:cs typeface="Century"/>
              </a:rPr>
              <a:t>, </a:t>
            </a:r>
            <a:r>
              <a:rPr lang="en-US" sz="2800" dirty="0" err="1" smtClean="0">
                <a:latin typeface="Century"/>
                <a:cs typeface="Century"/>
              </a:rPr>
              <a:t>gbm</a:t>
            </a:r>
            <a:r>
              <a:rPr lang="en-US" sz="2800" dirty="0" smtClean="0">
                <a:latin typeface="Century"/>
                <a:cs typeface="Century"/>
              </a:rPr>
              <a:t>, </a:t>
            </a:r>
            <a:r>
              <a:rPr lang="en-US" sz="2800" dirty="0" err="1" smtClean="0">
                <a:latin typeface="Century"/>
                <a:cs typeface="Century"/>
              </a:rPr>
              <a:t>maxnet</a:t>
            </a:r>
            <a:r>
              <a:rPr lang="en-US" sz="2800" dirty="0" smtClean="0">
                <a:latin typeface="Century"/>
                <a:cs typeface="Century"/>
              </a:rPr>
              <a:t>, </a:t>
            </a:r>
            <a:r>
              <a:rPr lang="en-US" sz="2800" dirty="0" err="1" smtClean="0">
                <a:latin typeface="Century"/>
                <a:cs typeface="Century"/>
              </a:rPr>
              <a:t>ENMeval</a:t>
            </a:r>
            <a:r>
              <a:rPr lang="en-US" sz="2800" dirty="0" smtClean="0">
                <a:latin typeface="Century"/>
                <a:cs typeface="Century"/>
              </a:rPr>
              <a:t>, etc.)</a:t>
            </a:r>
          </a:p>
          <a:p>
            <a:r>
              <a:rPr lang="en-US" sz="2800" dirty="0" smtClean="0">
                <a:latin typeface="Century"/>
                <a:cs typeface="Century"/>
              </a:rPr>
              <a:t>It’s a “one stop shop”</a:t>
            </a:r>
          </a:p>
          <a:p>
            <a:pPr lvl="1"/>
            <a:r>
              <a:rPr lang="en-US" sz="2400" dirty="0" smtClean="0">
                <a:latin typeface="Century"/>
                <a:cs typeface="Century"/>
              </a:rPr>
              <a:t>Gather/organize your data, run a model, analyze your data, and visualization in one place</a:t>
            </a:r>
          </a:p>
          <a:p>
            <a:r>
              <a:rPr lang="en-US" sz="2800" dirty="0" smtClean="0">
                <a:latin typeface="Century"/>
                <a:cs typeface="Century"/>
              </a:rPr>
              <a:t>All the “cool” kids are doing it</a:t>
            </a:r>
          </a:p>
          <a:p>
            <a:r>
              <a:rPr lang="en-US" sz="2800" dirty="0" smtClean="0">
                <a:latin typeface="Century"/>
                <a:cs typeface="Century"/>
              </a:rPr>
              <a:t>Using R is the point of this workshop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Why use R for ENMs?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47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Gather and prepare species occurrence data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Gather raster data of your chosen bioclimatic variables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Gather background (also called pseudo-absence) data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Building a model (we will use BIOCLIM for our purposes)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Evaluating your model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Century"/>
                <a:cs typeface="Century"/>
              </a:rPr>
              <a:t>Additional information</a:t>
            </a:r>
          </a:p>
          <a:p>
            <a:pPr lvl="1" indent="-342900"/>
            <a:r>
              <a:rPr lang="en-US" sz="2000" dirty="0" smtClean="0">
                <a:latin typeface="Century"/>
                <a:cs typeface="Century"/>
              </a:rPr>
              <a:t>Filtering localities</a:t>
            </a:r>
          </a:p>
          <a:p>
            <a:pPr lvl="1" indent="-342900"/>
            <a:r>
              <a:rPr lang="en-US" sz="2000" dirty="0" smtClean="0">
                <a:latin typeface="Century"/>
                <a:cs typeface="Century"/>
              </a:rPr>
              <a:t>Removing highly correlated variables</a:t>
            </a:r>
          </a:p>
          <a:p>
            <a:pPr lvl="1" indent="-342900"/>
            <a:r>
              <a:rPr lang="en-US" sz="2000" dirty="0" smtClean="0">
                <a:latin typeface="Century"/>
                <a:cs typeface="Century"/>
              </a:rPr>
              <a:t>Model comparison</a:t>
            </a:r>
          </a:p>
          <a:p>
            <a:pPr lvl="1" indent="-342900"/>
            <a:r>
              <a:rPr lang="en-US" sz="2000" dirty="0" err="1" smtClean="0">
                <a:latin typeface="Century"/>
                <a:cs typeface="Century"/>
              </a:rPr>
              <a:t>Maxent</a:t>
            </a:r>
            <a:r>
              <a:rPr lang="en-US" sz="2000" dirty="0" smtClean="0">
                <a:latin typeface="Century"/>
                <a:cs typeface="Century"/>
              </a:rPr>
              <a:t> and Boosted Regression Trees</a:t>
            </a:r>
          </a:p>
          <a:p>
            <a:endParaRPr lang="en-US" sz="2400" dirty="0" smtClean="0">
              <a:latin typeface="Century"/>
              <a:cs typeface="Centur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Module Outline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47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 smtClean="0">
                <a:latin typeface="Century"/>
                <a:cs typeface="Century"/>
              </a:rPr>
              <a:t>Dipodomys</a:t>
            </a:r>
            <a:r>
              <a:rPr lang="en-US" sz="2800" i="1" dirty="0" smtClean="0">
                <a:latin typeface="Century"/>
                <a:cs typeface="Century"/>
              </a:rPr>
              <a:t> </a:t>
            </a:r>
            <a:r>
              <a:rPr lang="en-US" sz="2800" i="1" dirty="0" err="1" smtClean="0">
                <a:latin typeface="Century"/>
                <a:cs typeface="Century"/>
              </a:rPr>
              <a:t>compactus</a:t>
            </a:r>
            <a:r>
              <a:rPr lang="en-US" sz="2800" dirty="0" smtClean="0">
                <a:latin typeface="Century"/>
                <a:cs typeface="Century"/>
              </a:rPr>
              <a:t> (Gulf Coast Kangaroo Rat)</a:t>
            </a:r>
          </a:p>
          <a:p>
            <a:endParaRPr lang="en-US" sz="2400" i="1" dirty="0" smtClean="0">
              <a:latin typeface="Century"/>
              <a:cs typeface="Centur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Our example species today!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677" y="2641176"/>
            <a:ext cx="8566646" cy="3930094"/>
            <a:chOff x="159808" y="2818392"/>
            <a:chExt cx="8566646" cy="39300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956"/>
            <a:stretch/>
          </p:blipFill>
          <p:spPr>
            <a:xfrm>
              <a:off x="159808" y="2818392"/>
              <a:ext cx="5082211" cy="3930094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</p:pic>
        <p:pic>
          <p:nvPicPr>
            <p:cNvPr id="9" name="Picture 8" descr="RangeMap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03"/>
            <a:stretch/>
          </p:blipFill>
          <p:spPr>
            <a:xfrm>
              <a:off x="5242019" y="2818392"/>
              <a:ext cx="3484435" cy="3930094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3628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Century"/>
              <a:cs typeface="Century"/>
            </a:endParaRPr>
          </a:p>
          <a:p>
            <a:r>
              <a:rPr lang="en-US" sz="2800" dirty="0" smtClean="0">
                <a:latin typeface="Century"/>
                <a:cs typeface="Century"/>
              </a:rPr>
              <a:t>Save data without coordinates to </a:t>
            </a:r>
            <a:r>
              <a:rPr lang="en-US" sz="2800" dirty="0" err="1" smtClean="0">
                <a:latin typeface="Century"/>
                <a:cs typeface="Century"/>
              </a:rPr>
              <a:t>georeference</a:t>
            </a:r>
            <a:r>
              <a:rPr lang="en-US" sz="2800" dirty="0" smtClean="0">
                <a:latin typeface="Century"/>
                <a:cs typeface="Century"/>
              </a:rPr>
              <a:t> later</a:t>
            </a:r>
          </a:p>
          <a:p>
            <a:r>
              <a:rPr lang="en-US" sz="2800" dirty="0" smtClean="0">
                <a:latin typeface="Century"/>
                <a:cs typeface="Century"/>
              </a:rPr>
              <a:t>Make sure that records are located where they should be (county, state, country)</a:t>
            </a:r>
          </a:p>
          <a:p>
            <a:r>
              <a:rPr lang="en-US" sz="2800" dirty="0" smtClean="0">
                <a:latin typeface="Century"/>
                <a:cs typeface="Century"/>
              </a:rPr>
              <a:t>Keep in mind the range of your species</a:t>
            </a:r>
          </a:p>
          <a:p>
            <a:r>
              <a:rPr lang="en-US" sz="2800" dirty="0" smtClean="0">
                <a:latin typeface="Century"/>
                <a:cs typeface="Century"/>
              </a:rPr>
              <a:t>Do you trust the sources you are gathering information from?</a:t>
            </a:r>
          </a:p>
          <a:p>
            <a:endParaRPr lang="en-US" sz="2800" dirty="0" smtClean="0">
              <a:latin typeface="Century"/>
              <a:cs typeface="Centur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74638"/>
            <a:ext cx="9144000" cy="1325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  <a:latin typeface="Helvetica"/>
                <a:cs typeface="Helvetica"/>
              </a:rPr>
              <a:t>What to keep in mind while gathering occurrence data</a:t>
            </a:r>
            <a:endParaRPr lang="en-US" sz="36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800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ury"/>
                <a:cs typeface="Century"/>
              </a:rPr>
              <a:t>Yes!</a:t>
            </a:r>
          </a:p>
          <a:p>
            <a:r>
              <a:rPr lang="en-US" sz="2800" dirty="0" smtClean="0">
                <a:latin typeface="Century"/>
                <a:cs typeface="Century"/>
              </a:rPr>
              <a:t>If you have low numbers of presence points, </a:t>
            </a:r>
            <a:r>
              <a:rPr lang="en-US" sz="2800" dirty="0" err="1" smtClean="0">
                <a:latin typeface="Century"/>
                <a:cs typeface="Century"/>
              </a:rPr>
              <a:t>Maxent</a:t>
            </a:r>
            <a:r>
              <a:rPr lang="en-US" sz="2800" dirty="0" smtClean="0">
                <a:latin typeface="Century"/>
                <a:cs typeface="Century"/>
              </a:rPr>
              <a:t> is your best friend</a:t>
            </a:r>
          </a:p>
          <a:p>
            <a:r>
              <a:rPr lang="en-US" sz="2800" dirty="0" smtClean="0">
                <a:latin typeface="Century"/>
                <a:cs typeface="Century"/>
              </a:rPr>
              <a:t>Numerous machine learning methods (</a:t>
            </a:r>
            <a:r>
              <a:rPr lang="en-US" sz="2800" dirty="0" err="1" smtClean="0">
                <a:latin typeface="Century"/>
                <a:cs typeface="Century"/>
              </a:rPr>
              <a:t>Maxent</a:t>
            </a:r>
            <a:r>
              <a:rPr lang="en-US" sz="2800" dirty="0" smtClean="0">
                <a:latin typeface="Century"/>
                <a:cs typeface="Century"/>
              </a:rPr>
              <a:t>, random forests, boosted regression trees, etc.) are shown to most of the time outperform older methods</a:t>
            </a:r>
          </a:p>
          <a:p>
            <a:r>
              <a:rPr lang="en-US" sz="2800" dirty="0" smtClean="0">
                <a:latin typeface="Century"/>
                <a:cs typeface="Century"/>
              </a:rPr>
              <a:t>ALSO, be aware of parameter choice</a:t>
            </a:r>
          </a:p>
          <a:p>
            <a:pPr lvl="1"/>
            <a:r>
              <a:rPr lang="en-US" sz="2400" dirty="0" smtClean="0">
                <a:latin typeface="Century"/>
                <a:cs typeface="Century"/>
              </a:rPr>
              <a:t>Defaults are not always the best choice!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Does algorithm choice matter?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800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ury"/>
                <a:cs typeface="Century"/>
              </a:rPr>
              <a:t>Highly contentious question</a:t>
            </a:r>
          </a:p>
          <a:p>
            <a:r>
              <a:rPr lang="en-US" sz="2800" dirty="0" smtClean="0">
                <a:latin typeface="Century"/>
                <a:cs typeface="Century"/>
              </a:rPr>
              <a:t>Cross validation is often used</a:t>
            </a:r>
          </a:p>
          <a:p>
            <a:r>
              <a:rPr lang="en-US" sz="2800" dirty="0" smtClean="0">
                <a:latin typeface="Century"/>
                <a:cs typeface="Century"/>
              </a:rPr>
              <a:t>Can use AIC for parameter choice</a:t>
            </a:r>
          </a:p>
          <a:p>
            <a:r>
              <a:rPr lang="en-US" sz="2800" dirty="0" smtClean="0">
                <a:latin typeface="Century"/>
                <a:cs typeface="Century"/>
              </a:rPr>
              <a:t>Main statistics I’ve seen are AUC, omission rate, kappa, and the true skills statistic (TSS)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0704"/>
            <a:ext cx="9144000" cy="96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4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Helvetica"/>
                <a:cs typeface="Helvetica"/>
              </a:rPr>
              <a:t>How do I evaluate my model?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0243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395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Castellanos</dc:creator>
  <cp:lastModifiedBy>Adrian Castellanos</cp:lastModifiedBy>
  <cp:revision>20</cp:revision>
  <dcterms:created xsi:type="dcterms:W3CDTF">2017-08-30T14:09:33Z</dcterms:created>
  <dcterms:modified xsi:type="dcterms:W3CDTF">2018-08-29T20:07:36Z</dcterms:modified>
</cp:coreProperties>
</file>