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257" r:id="rId3"/>
    <p:sldId id="258" r:id="rId4"/>
    <p:sldId id="345" r:id="rId5"/>
    <p:sldId id="310" r:id="rId6"/>
    <p:sldId id="311" r:id="rId7"/>
    <p:sldId id="314" r:id="rId8"/>
    <p:sldId id="315" r:id="rId9"/>
    <p:sldId id="316" r:id="rId10"/>
    <p:sldId id="317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8" r:id="rId29"/>
    <p:sldId id="341" r:id="rId30"/>
    <p:sldId id="342" r:id="rId31"/>
    <p:sldId id="343" r:id="rId32"/>
    <p:sldId id="344" r:id="rId33"/>
    <p:sldId id="346" r:id="rId34"/>
    <p:sldId id="306" r:id="rId35"/>
    <p:sldId id="307" r:id="rId36"/>
    <p:sldId id="308" r:id="rId37"/>
    <p:sldId id="309" r:id="rId38"/>
    <p:sldId id="304" r:id="rId3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tRBM9LAVlAIREsmOvxZr5Q==" hashData="pxdw7iy+phQWbNSvpQiBS7nIFSE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0" d="100"/>
          <a:sy n="100" d="100"/>
        </p:scale>
        <p:origin x="1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37095-BC24-4CA2-A2F8-3413ED1CE8C1}" type="doc">
      <dgm:prSet loTypeId="urn:microsoft.com/office/officeart/2008/layout/VerticalCurvedList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806819C3-D8A8-4652-A2B4-E0BBAE496075}">
      <dgm:prSet phldrT="[Texto]"/>
      <dgm:spPr/>
      <dgm:t>
        <a:bodyPr/>
        <a:lstStyle/>
        <a:p>
          <a:r>
            <a:rPr lang="en-US" dirty="0" smtClean="0"/>
            <a:t>Métodos jerárquicos</a:t>
          </a:r>
          <a:endParaRPr lang="es-PE" dirty="0"/>
        </a:p>
      </dgm:t>
    </dgm:pt>
    <dgm:pt modelId="{B5B0DB65-5F21-45C2-ACBE-B1003051882C}" type="parTrans" cxnId="{BDFC8ED8-43A0-4857-8D46-F90BD3A5790F}">
      <dgm:prSet/>
      <dgm:spPr/>
      <dgm:t>
        <a:bodyPr/>
        <a:lstStyle/>
        <a:p>
          <a:endParaRPr lang="es-PE"/>
        </a:p>
      </dgm:t>
    </dgm:pt>
    <dgm:pt modelId="{F89C3D92-BB7A-4079-86D2-318B520AD25C}" type="sibTrans" cxnId="{BDFC8ED8-43A0-4857-8D46-F90BD3A5790F}">
      <dgm:prSet/>
      <dgm:spPr/>
      <dgm:t>
        <a:bodyPr/>
        <a:lstStyle/>
        <a:p>
          <a:endParaRPr lang="es-PE"/>
        </a:p>
      </dgm:t>
    </dgm:pt>
    <dgm:pt modelId="{79B75544-A387-4F29-949B-B2B28069F40B}">
      <dgm:prSet phldrT="[Texto]"/>
      <dgm:spPr/>
      <dgm:t>
        <a:bodyPr/>
        <a:lstStyle/>
        <a:p>
          <a:r>
            <a:rPr lang="en-US" dirty="0" smtClean="0"/>
            <a:t>Algoritmos de Clustering</a:t>
          </a:r>
          <a:endParaRPr lang="es-PE" dirty="0"/>
        </a:p>
      </dgm:t>
    </dgm:pt>
    <dgm:pt modelId="{0BD05990-6CDA-422C-8CE6-1953CC23D97D}" type="parTrans" cxnId="{A5FF0B03-79AA-42A9-8C31-5985F2373E44}">
      <dgm:prSet/>
      <dgm:spPr/>
      <dgm:t>
        <a:bodyPr/>
        <a:lstStyle/>
        <a:p>
          <a:endParaRPr lang="es-PE"/>
        </a:p>
      </dgm:t>
    </dgm:pt>
    <dgm:pt modelId="{06B699D4-9882-4729-9E32-88C15DB6F532}" type="sibTrans" cxnId="{A5FF0B03-79AA-42A9-8C31-5985F2373E44}">
      <dgm:prSet/>
      <dgm:spPr/>
      <dgm:t>
        <a:bodyPr/>
        <a:lstStyle/>
        <a:p>
          <a:endParaRPr lang="es-PE"/>
        </a:p>
      </dgm:t>
    </dgm:pt>
    <dgm:pt modelId="{7210C3AF-9273-4968-8E48-E6136D7BEE6C}">
      <dgm:prSet phldrT="[Texto]"/>
      <dgm:spPr>
        <a:solidFill>
          <a:srgbClr val="00B050"/>
        </a:solidFill>
      </dgm:spPr>
      <dgm:t>
        <a:bodyPr/>
        <a:lstStyle/>
        <a:p>
          <a:r>
            <a:rPr lang="es-PE" dirty="0" smtClean="0"/>
            <a:t>Análisis de clúster y k-vecinos más cercanos</a:t>
          </a:r>
          <a:endParaRPr lang="es-PE" dirty="0"/>
        </a:p>
      </dgm:t>
    </dgm:pt>
    <dgm:pt modelId="{971C6C71-68DD-46E0-810B-AD393D4F6A87}" type="parTrans" cxnId="{F59AFFDF-4338-4F81-B4A3-FCEA6F0E38C8}">
      <dgm:prSet/>
      <dgm:spPr/>
      <dgm:t>
        <a:bodyPr/>
        <a:lstStyle/>
        <a:p>
          <a:endParaRPr lang="es-ES"/>
        </a:p>
      </dgm:t>
    </dgm:pt>
    <dgm:pt modelId="{68600A25-9786-4C1C-8442-29FD494D8643}" type="sibTrans" cxnId="{F59AFFDF-4338-4F81-B4A3-FCEA6F0E38C8}">
      <dgm:prSet/>
      <dgm:spPr/>
      <dgm:t>
        <a:bodyPr/>
        <a:lstStyle/>
        <a:p>
          <a:endParaRPr lang="es-ES"/>
        </a:p>
      </dgm:t>
    </dgm:pt>
    <dgm:pt modelId="{818F6609-D798-41D6-AC2F-34662408FBFF}" type="pres">
      <dgm:prSet presAssocID="{29437095-BC24-4CA2-A2F8-3413ED1CE8C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F760438D-FB05-4AA0-AE18-CDAA405CA1C7}" type="pres">
      <dgm:prSet presAssocID="{29437095-BC24-4CA2-A2F8-3413ED1CE8C1}" presName="Name1" presStyleCnt="0"/>
      <dgm:spPr/>
      <dgm:t>
        <a:bodyPr/>
        <a:lstStyle/>
        <a:p>
          <a:endParaRPr lang="es-ES"/>
        </a:p>
      </dgm:t>
    </dgm:pt>
    <dgm:pt modelId="{4E652F59-879A-46EB-8DC3-68B5EB854AFA}" type="pres">
      <dgm:prSet presAssocID="{29437095-BC24-4CA2-A2F8-3413ED1CE8C1}" presName="cycle" presStyleCnt="0"/>
      <dgm:spPr/>
      <dgm:t>
        <a:bodyPr/>
        <a:lstStyle/>
        <a:p>
          <a:endParaRPr lang="es-ES"/>
        </a:p>
      </dgm:t>
    </dgm:pt>
    <dgm:pt modelId="{11EC619C-DA55-4F18-A6C2-F13EB93B1D53}" type="pres">
      <dgm:prSet presAssocID="{29437095-BC24-4CA2-A2F8-3413ED1CE8C1}" presName="srcNode" presStyleLbl="node1" presStyleIdx="0" presStyleCnt="3"/>
      <dgm:spPr/>
      <dgm:t>
        <a:bodyPr/>
        <a:lstStyle/>
        <a:p>
          <a:endParaRPr lang="es-ES"/>
        </a:p>
      </dgm:t>
    </dgm:pt>
    <dgm:pt modelId="{EAF81D67-0DEA-4FFC-95E0-0A30B9E4F9AA}" type="pres">
      <dgm:prSet presAssocID="{29437095-BC24-4CA2-A2F8-3413ED1CE8C1}" presName="conn" presStyleLbl="parChTrans1D2" presStyleIdx="0" presStyleCnt="1"/>
      <dgm:spPr/>
      <dgm:t>
        <a:bodyPr/>
        <a:lstStyle/>
        <a:p>
          <a:endParaRPr lang="es-ES"/>
        </a:p>
      </dgm:t>
    </dgm:pt>
    <dgm:pt modelId="{8B6902DC-7267-45D0-BE2F-0732686B386E}" type="pres">
      <dgm:prSet presAssocID="{29437095-BC24-4CA2-A2F8-3413ED1CE8C1}" presName="extraNode" presStyleLbl="node1" presStyleIdx="0" presStyleCnt="3"/>
      <dgm:spPr/>
      <dgm:t>
        <a:bodyPr/>
        <a:lstStyle/>
        <a:p>
          <a:endParaRPr lang="es-ES"/>
        </a:p>
      </dgm:t>
    </dgm:pt>
    <dgm:pt modelId="{3A705FC8-F8E4-40F2-9F0D-431185A8DBE3}" type="pres">
      <dgm:prSet presAssocID="{29437095-BC24-4CA2-A2F8-3413ED1CE8C1}" presName="dstNode" presStyleLbl="node1" presStyleIdx="0" presStyleCnt="3"/>
      <dgm:spPr/>
      <dgm:t>
        <a:bodyPr/>
        <a:lstStyle/>
        <a:p>
          <a:endParaRPr lang="es-ES"/>
        </a:p>
      </dgm:t>
    </dgm:pt>
    <dgm:pt modelId="{CC829190-730D-4B86-B538-9C24B51BD306}" type="pres">
      <dgm:prSet presAssocID="{7210C3AF-9273-4968-8E48-E6136D7BEE6C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3C6F0-DE8C-4382-A2C9-A8D85BEFDB45}" type="pres">
      <dgm:prSet presAssocID="{7210C3AF-9273-4968-8E48-E6136D7BEE6C}" presName="accent_1" presStyleCnt="0"/>
      <dgm:spPr/>
      <dgm:t>
        <a:bodyPr/>
        <a:lstStyle/>
        <a:p>
          <a:endParaRPr lang="es-ES"/>
        </a:p>
      </dgm:t>
    </dgm:pt>
    <dgm:pt modelId="{11D85E3A-E5D9-46C9-A741-0504ACD4502D}" type="pres">
      <dgm:prSet presAssocID="{7210C3AF-9273-4968-8E48-E6136D7BEE6C}" presName="accentRepeatNode" presStyleLbl="solidFgAcc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AE19A4D3-AEEE-48A7-A0A2-832B5448C4D0}" type="pres">
      <dgm:prSet presAssocID="{79B75544-A387-4F29-949B-B2B28069F40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3EBC5F-4B7E-40A5-ADA4-1F2A85F8FEB9}" type="pres">
      <dgm:prSet presAssocID="{79B75544-A387-4F29-949B-B2B28069F40B}" presName="accent_2" presStyleCnt="0"/>
      <dgm:spPr/>
      <dgm:t>
        <a:bodyPr/>
        <a:lstStyle/>
        <a:p>
          <a:endParaRPr lang="es-ES"/>
        </a:p>
      </dgm:t>
    </dgm:pt>
    <dgm:pt modelId="{809D5429-32CA-4919-A8FC-9505CD59920C}" type="pres">
      <dgm:prSet presAssocID="{79B75544-A387-4F29-949B-B2B28069F40B}" presName="accentRepeatNode" presStyleLbl="solidFgAcc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2057D5A9-9DB0-4BFB-99D3-5237C156E57B}" type="pres">
      <dgm:prSet presAssocID="{806819C3-D8A8-4652-A2B4-E0BBAE49607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2A22DA-D0BC-46E4-846F-5203B19B27ED}" type="pres">
      <dgm:prSet presAssocID="{806819C3-D8A8-4652-A2B4-E0BBAE496075}" presName="accent_3" presStyleCnt="0"/>
      <dgm:spPr/>
      <dgm:t>
        <a:bodyPr/>
        <a:lstStyle/>
        <a:p>
          <a:endParaRPr lang="es-ES"/>
        </a:p>
      </dgm:t>
    </dgm:pt>
    <dgm:pt modelId="{28C6197F-E0F2-47FF-BA7B-AEDE288A59E2}" type="pres">
      <dgm:prSet presAssocID="{806819C3-D8A8-4652-A2B4-E0BBAE496075}" presName="accentRepeatNode" presStyleLbl="solidFgAcc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</dgm:ptLst>
  <dgm:cxnLst>
    <dgm:cxn modelId="{F59AFFDF-4338-4F81-B4A3-FCEA6F0E38C8}" srcId="{29437095-BC24-4CA2-A2F8-3413ED1CE8C1}" destId="{7210C3AF-9273-4968-8E48-E6136D7BEE6C}" srcOrd="0" destOrd="0" parTransId="{971C6C71-68DD-46E0-810B-AD393D4F6A87}" sibTransId="{68600A25-9786-4C1C-8442-29FD494D8643}"/>
    <dgm:cxn modelId="{0F794B88-4833-4131-8EFB-494666CBE159}" type="presOf" srcId="{68600A25-9786-4C1C-8442-29FD494D8643}" destId="{EAF81D67-0DEA-4FFC-95E0-0A30B9E4F9AA}" srcOrd="0" destOrd="0" presId="urn:microsoft.com/office/officeart/2008/layout/VerticalCurvedList"/>
    <dgm:cxn modelId="{B9CDCAB2-C753-433A-9083-413BE6EBEC15}" type="presOf" srcId="{806819C3-D8A8-4652-A2B4-E0BBAE496075}" destId="{2057D5A9-9DB0-4BFB-99D3-5237C156E57B}" srcOrd="0" destOrd="0" presId="urn:microsoft.com/office/officeart/2008/layout/VerticalCurvedList"/>
    <dgm:cxn modelId="{A5FF0B03-79AA-42A9-8C31-5985F2373E44}" srcId="{29437095-BC24-4CA2-A2F8-3413ED1CE8C1}" destId="{79B75544-A387-4F29-949B-B2B28069F40B}" srcOrd="1" destOrd="0" parTransId="{0BD05990-6CDA-422C-8CE6-1953CC23D97D}" sibTransId="{06B699D4-9882-4729-9E32-88C15DB6F532}"/>
    <dgm:cxn modelId="{09201C9B-E398-4AA4-BBFF-A50B07174E24}" type="presOf" srcId="{29437095-BC24-4CA2-A2F8-3413ED1CE8C1}" destId="{818F6609-D798-41D6-AC2F-34662408FBFF}" srcOrd="0" destOrd="0" presId="urn:microsoft.com/office/officeart/2008/layout/VerticalCurvedList"/>
    <dgm:cxn modelId="{BDFC8ED8-43A0-4857-8D46-F90BD3A5790F}" srcId="{29437095-BC24-4CA2-A2F8-3413ED1CE8C1}" destId="{806819C3-D8A8-4652-A2B4-E0BBAE496075}" srcOrd="2" destOrd="0" parTransId="{B5B0DB65-5F21-45C2-ACBE-B1003051882C}" sibTransId="{F89C3D92-BB7A-4079-86D2-318B520AD25C}"/>
    <dgm:cxn modelId="{6D79C1CD-1CA4-43A5-8C30-DB2D50E49AD0}" type="presOf" srcId="{7210C3AF-9273-4968-8E48-E6136D7BEE6C}" destId="{CC829190-730D-4B86-B538-9C24B51BD306}" srcOrd="0" destOrd="0" presId="urn:microsoft.com/office/officeart/2008/layout/VerticalCurvedList"/>
    <dgm:cxn modelId="{C37C54C1-87DF-4B0E-94B4-E7A10A6B406A}" type="presOf" srcId="{79B75544-A387-4F29-949B-B2B28069F40B}" destId="{AE19A4D3-AEEE-48A7-A0A2-832B5448C4D0}" srcOrd="0" destOrd="0" presId="urn:microsoft.com/office/officeart/2008/layout/VerticalCurvedList"/>
    <dgm:cxn modelId="{5395962E-729F-42A7-8AF9-A59BB383EED1}" type="presParOf" srcId="{818F6609-D798-41D6-AC2F-34662408FBFF}" destId="{F760438D-FB05-4AA0-AE18-CDAA405CA1C7}" srcOrd="0" destOrd="0" presId="urn:microsoft.com/office/officeart/2008/layout/VerticalCurvedList"/>
    <dgm:cxn modelId="{2CD077BF-8326-413C-94ED-1B7D2D004354}" type="presParOf" srcId="{F760438D-FB05-4AA0-AE18-CDAA405CA1C7}" destId="{4E652F59-879A-46EB-8DC3-68B5EB854AFA}" srcOrd="0" destOrd="0" presId="urn:microsoft.com/office/officeart/2008/layout/VerticalCurvedList"/>
    <dgm:cxn modelId="{15760BD7-1B26-4A44-A538-F6E5083D63C8}" type="presParOf" srcId="{4E652F59-879A-46EB-8DC3-68B5EB854AFA}" destId="{11EC619C-DA55-4F18-A6C2-F13EB93B1D53}" srcOrd="0" destOrd="0" presId="urn:microsoft.com/office/officeart/2008/layout/VerticalCurvedList"/>
    <dgm:cxn modelId="{65C8A3C9-12DA-4988-A02E-D1493C0B1402}" type="presParOf" srcId="{4E652F59-879A-46EB-8DC3-68B5EB854AFA}" destId="{EAF81D67-0DEA-4FFC-95E0-0A30B9E4F9AA}" srcOrd="1" destOrd="0" presId="urn:microsoft.com/office/officeart/2008/layout/VerticalCurvedList"/>
    <dgm:cxn modelId="{7D015F3F-DD7D-4B1E-9531-637882241ACD}" type="presParOf" srcId="{4E652F59-879A-46EB-8DC3-68B5EB854AFA}" destId="{8B6902DC-7267-45D0-BE2F-0732686B386E}" srcOrd="2" destOrd="0" presId="urn:microsoft.com/office/officeart/2008/layout/VerticalCurvedList"/>
    <dgm:cxn modelId="{5F864637-A366-46CF-953A-BF3E53A15ED9}" type="presParOf" srcId="{4E652F59-879A-46EB-8DC3-68B5EB854AFA}" destId="{3A705FC8-F8E4-40F2-9F0D-431185A8DBE3}" srcOrd="3" destOrd="0" presId="urn:microsoft.com/office/officeart/2008/layout/VerticalCurvedList"/>
    <dgm:cxn modelId="{B7EDEB5D-5388-4C9B-9B0B-C5D2CB9B8E82}" type="presParOf" srcId="{F760438D-FB05-4AA0-AE18-CDAA405CA1C7}" destId="{CC829190-730D-4B86-B538-9C24B51BD306}" srcOrd="1" destOrd="0" presId="urn:microsoft.com/office/officeart/2008/layout/VerticalCurvedList"/>
    <dgm:cxn modelId="{0E646C1F-B18F-4CCE-954D-F4DC38648BB4}" type="presParOf" srcId="{F760438D-FB05-4AA0-AE18-CDAA405CA1C7}" destId="{7983C6F0-DE8C-4382-A2C9-A8D85BEFDB45}" srcOrd="2" destOrd="0" presId="urn:microsoft.com/office/officeart/2008/layout/VerticalCurvedList"/>
    <dgm:cxn modelId="{D04655FE-81DA-4542-8362-A7FEEA5930E7}" type="presParOf" srcId="{7983C6F0-DE8C-4382-A2C9-A8D85BEFDB45}" destId="{11D85E3A-E5D9-46C9-A741-0504ACD4502D}" srcOrd="0" destOrd="0" presId="urn:microsoft.com/office/officeart/2008/layout/VerticalCurvedList"/>
    <dgm:cxn modelId="{C849085C-987F-42BE-896B-AB0369A35B62}" type="presParOf" srcId="{F760438D-FB05-4AA0-AE18-CDAA405CA1C7}" destId="{AE19A4D3-AEEE-48A7-A0A2-832B5448C4D0}" srcOrd="3" destOrd="0" presId="urn:microsoft.com/office/officeart/2008/layout/VerticalCurvedList"/>
    <dgm:cxn modelId="{972A3E56-CBBC-4F3E-B270-F86D203BA686}" type="presParOf" srcId="{F760438D-FB05-4AA0-AE18-CDAA405CA1C7}" destId="{7D3EBC5F-4B7E-40A5-ADA4-1F2A85F8FEB9}" srcOrd="4" destOrd="0" presId="urn:microsoft.com/office/officeart/2008/layout/VerticalCurvedList"/>
    <dgm:cxn modelId="{C524A2AF-2B42-4CFA-989D-302998115CFB}" type="presParOf" srcId="{7D3EBC5F-4B7E-40A5-ADA4-1F2A85F8FEB9}" destId="{809D5429-32CA-4919-A8FC-9505CD59920C}" srcOrd="0" destOrd="0" presId="urn:microsoft.com/office/officeart/2008/layout/VerticalCurvedList"/>
    <dgm:cxn modelId="{EC8954C7-81E5-41DB-B4E4-59EC9ABB6AFC}" type="presParOf" srcId="{F760438D-FB05-4AA0-AE18-CDAA405CA1C7}" destId="{2057D5A9-9DB0-4BFB-99D3-5237C156E57B}" srcOrd="5" destOrd="0" presId="urn:microsoft.com/office/officeart/2008/layout/VerticalCurvedList"/>
    <dgm:cxn modelId="{C65E59D3-F4E7-41CF-9577-B1BC0F52F122}" type="presParOf" srcId="{F760438D-FB05-4AA0-AE18-CDAA405CA1C7}" destId="{F22A22DA-D0BC-46E4-846F-5203B19B27ED}" srcOrd="6" destOrd="0" presId="urn:microsoft.com/office/officeart/2008/layout/VerticalCurvedList"/>
    <dgm:cxn modelId="{D4CEF00D-8099-4F57-B8A5-E5064D635808}" type="presParOf" srcId="{F22A22DA-D0BC-46E4-846F-5203B19B27ED}" destId="{28C6197F-E0F2-47FF-BA7B-AEDE288A59E2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437095-BC24-4CA2-A2F8-3413ED1CE8C1}" type="doc">
      <dgm:prSet loTypeId="urn:microsoft.com/office/officeart/2008/layout/VerticalCurvedList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806819C3-D8A8-4652-A2B4-E0BBAE496075}">
      <dgm:prSet phldrT="[Texto]"/>
      <dgm:spPr/>
      <dgm:t>
        <a:bodyPr/>
        <a:lstStyle/>
        <a:p>
          <a:r>
            <a:rPr lang="en-US" dirty="0" smtClean="0"/>
            <a:t>Métodos jerárquicos</a:t>
          </a:r>
          <a:endParaRPr lang="es-PE" dirty="0"/>
        </a:p>
      </dgm:t>
    </dgm:pt>
    <dgm:pt modelId="{B5B0DB65-5F21-45C2-ACBE-B1003051882C}" type="parTrans" cxnId="{BDFC8ED8-43A0-4857-8D46-F90BD3A5790F}">
      <dgm:prSet/>
      <dgm:spPr/>
      <dgm:t>
        <a:bodyPr/>
        <a:lstStyle/>
        <a:p>
          <a:endParaRPr lang="es-PE"/>
        </a:p>
      </dgm:t>
    </dgm:pt>
    <dgm:pt modelId="{F89C3D92-BB7A-4079-86D2-318B520AD25C}" type="sibTrans" cxnId="{BDFC8ED8-43A0-4857-8D46-F90BD3A5790F}">
      <dgm:prSet/>
      <dgm:spPr/>
      <dgm:t>
        <a:bodyPr/>
        <a:lstStyle/>
        <a:p>
          <a:endParaRPr lang="es-PE"/>
        </a:p>
      </dgm:t>
    </dgm:pt>
    <dgm:pt modelId="{79B75544-A387-4F29-949B-B2B28069F40B}">
      <dgm:prSet phldrT="[Texto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Algoritmos de Clustering</a:t>
          </a:r>
          <a:endParaRPr lang="es-PE" dirty="0"/>
        </a:p>
      </dgm:t>
    </dgm:pt>
    <dgm:pt modelId="{0BD05990-6CDA-422C-8CE6-1953CC23D97D}" type="parTrans" cxnId="{A5FF0B03-79AA-42A9-8C31-5985F2373E44}">
      <dgm:prSet/>
      <dgm:spPr/>
      <dgm:t>
        <a:bodyPr/>
        <a:lstStyle/>
        <a:p>
          <a:endParaRPr lang="es-PE"/>
        </a:p>
      </dgm:t>
    </dgm:pt>
    <dgm:pt modelId="{06B699D4-9882-4729-9E32-88C15DB6F532}" type="sibTrans" cxnId="{A5FF0B03-79AA-42A9-8C31-5985F2373E44}">
      <dgm:prSet/>
      <dgm:spPr/>
      <dgm:t>
        <a:bodyPr/>
        <a:lstStyle/>
        <a:p>
          <a:endParaRPr lang="es-PE"/>
        </a:p>
      </dgm:t>
    </dgm:pt>
    <dgm:pt modelId="{7210C3AF-9273-4968-8E48-E6136D7BEE6C}">
      <dgm:prSet phldrT="[Texto]"/>
      <dgm:spPr/>
      <dgm:t>
        <a:bodyPr/>
        <a:lstStyle/>
        <a:p>
          <a:r>
            <a:rPr lang="es-PE" dirty="0" smtClean="0"/>
            <a:t>Análisis de clúster y k-vecinos más cercanos</a:t>
          </a:r>
          <a:endParaRPr lang="es-PE" dirty="0"/>
        </a:p>
      </dgm:t>
    </dgm:pt>
    <dgm:pt modelId="{971C6C71-68DD-46E0-810B-AD393D4F6A87}" type="parTrans" cxnId="{F59AFFDF-4338-4F81-B4A3-FCEA6F0E38C8}">
      <dgm:prSet/>
      <dgm:spPr/>
      <dgm:t>
        <a:bodyPr/>
        <a:lstStyle/>
        <a:p>
          <a:endParaRPr lang="es-ES"/>
        </a:p>
      </dgm:t>
    </dgm:pt>
    <dgm:pt modelId="{68600A25-9786-4C1C-8442-29FD494D8643}" type="sibTrans" cxnId="{F59AFFDF-4338-4F81-B4A3-FCEA6F0E38C8}">
      <dgm:prSet/>
      <dgm:spPr/>
      <dgm:t>
        <a:bodyPr/>
        <a:lstStyle/>
        <a:p>
          <a:endParaRPr lang="es-ES"/>
        </a:p>
      </dgm:t>
    </dgm:pt>
    <dgm:pt modelId="{818F6609-D798-41D6-AC2F-34662408FBFF}" type="pres">
      <dgm:prSet presAssocID="{29437095-BC24-4CA2-A2F8-3413ED1CE8C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F760438D-FB05-4AA0-AE18-CDAA405CA1C7}" type="pres">
      <dgm:prSet presAssocID="{29437095-BC24-4CA2-A2F8-3413ED1CE8C1}" presName="Name1" presStyleCnt="0"/>
      <dgm:spPr/>
      <dgm:t>
        <a:bodyPr/>
        <a:lstStyle/>
        <a:p>
          <a:endParaRPr lang="es-ES"/>
        </a:p>
      </dgm:t>
    </dgm:pt>
    <dgm:pt modelId="{4E652F59-879A-46EB-8DC3-68B5EB854AFA}" type="pres">
      <dgm:prSet presAssocID="{29437095-BC24-4CA2-A2F8-3413ED1CE8C1}" presName="cycle" presStyleCnt="0"/>
      <dgm:spPr/>
      <dgm:t>
        <a:bodyPr/>
        <a:lstStyle/>
        <a:p>
          <a:endParaRPr lang="es-ES"/>
        </a:p>
      </dgm:t>
    </dgm:pt>
    <dgm:pt modelId="{11EC619C-DA55-4F18-A6C2-F13EB93B1D53}" type="pres">
      <dgm:prSet presAssocID="{29437095-BC24-4CA2-A2F8-3413ED1CE8C1}" presName="srcNode" presStyleLbl="node1" presStyleIdx="0" presStyleCnt="3"/>
      <dgm:spPr/>
      <dgm:t>
        <a:bodyPr/>
        <a:lstStyle/>
        <a:p>
          <a:endParaRPr lang="es-ES"/>
        </a:p>
      </dgm:t>
    </dgm:pt>
    <dgm:pt modelId="{EAF81D67-0DEA-4FFC-95E0-0A30B9E4F9AA}" type="pres">
      <dgm:prSet presAssocID="{29437095-BC24-4CA2-A2F8-3413ED1CE8C1}" presName="conn" presStyleLbl="parChTrans1D2" presStyleIdx="0" presStyleCnt="1"/>
      <dgm:spPr/>
      <dgm:t>
        <a:bodyPr/>
        <a:lstStyle/>
        <a:p>
          <a:endParaRPr lang="es-ES"/>
        </a:p>
      </dgm:t>
    </dgm:pt>
    <dgm:pt modelId="{8B6902DC-7267-45D0-BE2F-0732686B386E}" type="pres">
      <dgm:prSet presAssocID="{29437095-BC24-4CA2-A2F8-3413ED1CE8C1}" presName="extraNode" presStyleLbl="node1" presStyleIdx="0" presStyleCnt="3"/>
      <dgm:spPr/>
      <dgm:t>
        <a:bodyPr/>
        <a:lstStyle/>
        <a:p>
          <a:endParaRPr lang="es-ES"/>
        </a:p>
      </dgm:t>
    </dgm:pt>
    <dgm:pt modelId="{3A705FC8-F8E4-40F2-9F0D-431185A8DBE3}" type="pres">
      <dgm:prSet presAssocID="{29437095-BC24-4CA2-A2F8-3413ED1CE8C1}" presName="dstNode" presStyleLbl="node1" presStyleIdx="0" presStyleCnt="3"/>
      <dgm:spPr/>
      <dgm:t>
        <a:bodyPr/>
        <a:lstStyle/>
        <a:p>
          <a:endParaRPr lang="es-ES"/>
        </a:p>
      </dgm:t>
    </dgm:pt>
    <dgm:pt modelId="{CC829190-730D-4B86-B538-9C24B51BD306}" type="pres">
      <dgm:prSet presAssocID="{7210C3AF-9273-4968-8E48-E6136D7BEE6C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3C6F0-DE8C-4382-A2C9-A8D85BEFDB45}" type="pres">
      <dgm:prSet presAssocID="{7210C3AF-9273-4968-8E48-E6136D7BEE6C}" presName="accent_1" presStyleCnt="0"/>
      <dgm:spPr/>
      <dgm:t>
        <a:bodyPr/>
        <a:lstStyle/>
        <a:p>
          <a:endParaRPr lang="es-ES"/>
        </a:p>
      </dgm:t>
    </dgm:pt>
    <dgm:pt modelId="{11D85E3A-E5D9-46C9-A741-0504ACD4502D}" type="pres">
      <dgm:prSet presAssocID="{7210C3AF-9273-4968-8E48-E6136D7BEE6C}" presName="accentRepeatNode" presStyleLbl="solidFgAcc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AE19A4D3-AEEE-48A7-A0A2-832B5448C4D0}" type="pres">
      <dgm:prSet presAssocID="{79B75544-A387-4F29-949B-B2B28069F40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3EBC5F-4B7E-40A5-ADA4-1F2A85F8FEB9}" type="pres">
      <dgm:prSet presAssocID="{79B75544-A387-4F29-949B-B2B28069F40B}" presName="accent_2" presStyleCnt="0"/>
      <dgm:spPr/>
      <dgm:t>
        <a:bodyPr/>
        <a:lstStyle/>
        <a:p>
          <a:endParaRPr lang="es-ES"/>
        </a:p>
      </dgm:t>
    </dgm:pt>
    <dgm:pt modelId="{809D5429-32CA-4919-A8FC-9505CD59920C}" type="pres">
      <dgm:prSet presAssocID="{79B75544-A387-4F29-949B-B2B28069F40B}" presName="accentRepeatNode" presStyleLbl="solidFgAcc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2057D5A9-9DB0-4BFB-99D3-5237C156E57B}" type="pres">
      <dgm:prSet presAssocID="{806819C3-D8A8-4652-A2B4-E0BBAE49607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2A22DA-D0BC-46E4-846F-5203B19B27ED}" type="pres">
      <dgm:prSet presAssocID="{806819C3-D8A8-4652-A2B4-E0BBAE496075}" presName="accent_3" presStyleCnt="0"/>
      <dgm:spPr/>
      <dgm:t>
        <a:bodyPr/>
        <a:lstStyle/>
        <a:p>
          <a:endParaRPr lang="es-ES"/>
        </a:p>
      </dgm:t>
    </dgm:pt>
    <dgm:pt modelId="{28C6197F-E0F2-47FF-BA7B-AEDE288A59E2}" type="pres">
      <dgm:prSet presAssocID="{806819C3-D8A8-4652-A2B4-E0BBAE496075}" presName="accentRepeatNode" presStyleLbl="solidFgAcc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</dgm:ptLst>
  <dgm:cxnLst>
    <dgm:cxn modelId="{F59AFFDF-4338-4F81-B4A3-FCEA6F0E38C8}" srcId="{29437095-BC24-4CA2-A2F8-3413ED1CE8C1}" destId="{7210C3AF-9273-4968-8E48-E6136D7BEE6C}" srcOrd="0" destOrd="0" parTransId="{971C6C71-68DD-46E0-810B-AD393D4F6A87}" sibTransId="{68600A25-9786-4C1C-8442-29FD494D8643}"/>
    <dgm:cxn modelId="{0F794B88-4833-4131-8EFB-494666CBE159}" type="presOf" srcId="{68600A25-9786-4C1C-8442-29FD494D8643}" destId="{EAF81D67-0DEA-4FFC-95E0-0A30B9E4F9AA}" srcOrd="0" destOrd="0" presId="urn:microsoft.com/office/officeart/2008/layout/VerticalCurvedList"/>
    <dgm:cxn modelId="{B9CDCAB2-C753-433A-9083-413BE6EBEC15}" type="presOf" srcId="{806819C3-D8A8-4652-A2B4-E0BBAE496075}" destId="{2057D5A9-9DB0-4BFB-99D3-5237C156E57B}" srcOrd="0" destOrd="0" presId="urn:microsoft.com/office/officeart/2008/layout/VerticalCurvedList"/>
    <dgm:cxn modelId="{A5FF0B03-79AA-42A9-8C31-5985F2373E44}" srcId="{29437095-BC24-4CA2-A2F8-3413ED1CE8C1}" destId="{79B75544-A387-4F29-949B-B2B28069F40B}" srcOrd="1" destOrd="0" parTransId="{0BD05990-6CDA-422C-8CE6-1953CC23D97D}" sibTransId="{06B699D4-9882-4729-9E32-88C15DB6F532}"/>
    <dgm:cxn modelId="{09201C9B-E398-4AA4-BBFF-A50B07174E24}" type="presOf" srcId="{29437095-BC24-4CA2-A2F8-3413ED1CE8C1}" destId="{818F6609-D798-41D6-AC2F-34662408FBFF}" srcOrd="0" destOrd="0" presId="urn:microsoft.com/office/officeart/2008/layout/VerticalCurvedList"/>
    <dgm:cxn modelId="{BDFC8ED8-43A0-4857-8D46-F90BD3A5790F}" srcId="{29437095-BC24-4CA2-A2F8-3413ED1CE8C1}" destId="{806819C3-D8A8-4652-A2B4-E0BBAE496075}" srcOrd="2" destOrd="0" parTransId="{B5B0DB65-5F21-45C2-ACBE-B1003051882C}" sibTransId="{F89C3D92-BB7A-4079-86D2-318B520AD25C}"/>
    <dgm:cxn modelId="{6D79C1CD-1CA4-43A5-8C30-DB2D50E49AD0}" type="presOf" srcId="{7210C3AF-9273-4968-8E48-E6136D7BEE6C}" destId="{CC829190-730D-4B86-B538-9C24B51BD306}" srcOrd="0" destOrd="0" presId="urn:microsoft.com/office/officeart/2008/layout/VerticalCurvedList"/>
    <dgm:cxn modelId="{C37C54C1-87DF-4B0E-94B4-E7A10A6B406A}" type="presOf" srcId="{79B75544-A387-4F29-949B-B2B28069F40B}" destId="{AE19A4D3-AEEE-48A7-A0A2-832B5448C4D0}" srcOrd="0" destOrd="0" presId="urn:microsoft.com/office/officeart/2008/layout/VerticalCurvedList"/>
    <dgm:cxn modelId="{5395962E-729F-42A7-8AF9-A59BB383EED1}" type="presParOf" srcId="{818F6609-D798-41D6-AC2F-34662408FBFF}" destId="{F760438D-FB05-4AA0-AE18-CDAA405CA1C7}" srcOrd="0" destOrd="0" presId="urn:microsoft.com/office/officeart/2008/layout/VerticalCurvedList"/>
    <dgm:cxn modelId="{2CD077BF-8326-413C-94ED-1B7D2D004354}" type="presParOf" srcId="{F760438D-FB05-4AA0-AE18-CDAA405CA1C7}" destId="{4E652F59-879A-46EB-8DC3-68B5EB854AFA}" srcOrd="0" destOrd="0" presId="urn:microsoft.com/office/officeart/2008/layout/VerticalCurvedList"/>
    <dgm:cxn modelId="{15760BD7-1B26-4A44-A538-F6E5083D63C8}" type="presParOf" srcId="{4E652F59-879A-46EB-8DC3-68B5EB854AFA}" destId="{11EC619C-DA55-4F18-A6C2-F13EB93B1D53}" srcOrd="0" destOrd="0" presId="urn:microsoft.com/office/officeart/2008/layout/VerticalCurvedList"/>
    <dgm:cxn modelId="{65C8A3C9-12DA-4988-A02E-D1493C0B1402}" type="presParOf" srcId="{4E652F59-879A-46EB-8DC3-68B5EB854AFA}" destId="{EAF81D67-0DEA-4FFC-95E0-0A30B9E4F9AA}" srcOrd="1" destOrd="0" presId="urn:microsoft.com/office/officeart/2008/layout/VerticalCurvedList"/>
    <dgm:cxn modelId="{7D015F3F-DD7D-4B1E-9531-637882241ACD}" type="presParOf" srcId="{4E652F59-879A-46EB-8DC3-68B5EB854AFA}" destId="{8B6902DC-7267-45D0-BE2F-0732686B386E}" srcOrd="2" destOrd="0" presId="urn:microsoft.com/office/officeart/2008/layout/VerticalCurvedList"/>
    <dgm:cxn modelId="{5F864637-A366-46CF-953A-BF3E53A15ED9}" type="presParOf" srcId="{4E652F59-879A-46EB-8DC3-68B5EB854AFA}" destId="{3A705FC8-F8E4-40F2-9F0D-431185A8DBE3}" srcOrd="3" destOrd="0" presId="urn:microsoft.com/office/officeart/2008/layout/VerticalCurvedList"/>
    <dgm:cxn modelId="{B7EDEB5D-5388-4C9B-9B0B-C5D2CB9B8E82}" type="presParOf" srcId="{F760438D-FB05-4AA0-AE18-CDAA405CA1C7}" destId="{CC829190-730D-4B86-B538-9C24B51BD306}" srcOrd="1" destOrd="0" presId="urn:microsoft.com/office/officeart/2008/layout/VerticalCurvedList"/>
    <dgm:cxn modelId="{0E646C1F-B18F-4CCE-954D-F4DC38648BB4}" type="presParOf" srcId="{F760438D-FB05-4AA0-AE18-CDAA405CA1C7}" destId="{7983C6F0-DE8C-4382-A2C9-A8D85BEFDB45}" srcOrd="2" destOrd="0" presId="urn:microsoft.com/office/officeart/2008/layout/VerticalCurvedList"/>
    <dgm:cxn modelId="{D04655FE-81DA-4542-8362-A7FEEA5930E7}" type="presParOf" srcId="{7983C6F0-DE8C-4382-A2C9-A8D85BEFDB45}" destId="{11D85E3A-E5D9-46C9-A741-0504ACD4502D}" srcOrd="0" destOrd="0" presId="urn:microsoft.com/office/officeart/2008/layout/VerticalCurvedList"/>
    <dgm:cxn modelId="{C849085C-987F-42BE-896B-AB0369A35B62}" type="presParOf" srcId="{F760438D-FB05-4AA0-AE18-CDAA405CA1C7}" destId="{AE19A4D3-AEEE-48A7-A0A2-832B5448C4D0}" srcOrd="3" destOrd="0" presId="urn:microsoft.com/office/officeart/2008/layout/VerticalCurvedList"/>
    <dgm:cxn modelId="{972A3E56-CBBC-4F3E-B270-F86D203BA686}" type="presParOf" srcId="{F760438D-FB05-4AA0-AE18-CDAA405CA1C7}" destId="{7D3EBC5F-4B7E-40A5-ADA4-1F2A85F8FEB9}" srcOrd="4" destOrd="0" presId="urn:microsoft.com/office/officeart/2008/layout/VerticalCurvedList"/>
    <dgm:cxn modelId="{C524A2AF-2B42-4CFA-989D-302998115CFB}" type="presParOf" srcId="{7D3EBC5F-4B7E-40A5-ADA4-1F2A85F8FEB9}" destId="{809D5429-32CA-4919-A8FC-9505CD59920C}" srcOrd="0" destOrd="0" presId="urn:microsoft.com/office/officeart/2008/layout/VerticalCurvedList"/>
    <dgm:cxn modelId="{EC8954C7-81E5-41DB-B4E4-59EC9ABB6AFC}" type="presParOf" srcId="{F760438D-FB05-4AA0-AE18-CDAA405CA1C7}" destId="{2057D5A9-9DB0-4BFB-99D3-5237C156E57B}" srcOrd="5" destOrd="0" presId="urn:microsoft.com/office/officeart/2008/layout/VerticalCurvedList"/>
    <dgm:cxn modelId="{C65E59D3-F4E7-41CF-9577-B1BC0F52F122}" type="presParOf" srcId="{F760438D-FB05-4AA0-AE18-CDAA405CA1C7}" destId="{F22A22DA-D0BC-46E4-846F-5203B19B27ED}" srcOrd="6" destOrd="0" presId="urn:microsoft.com/office/officeart/2008/layout/VerticalCurvedList"/>
    <dgm:cxn modelId="{D4CEF00D-8099-4F57-B8A5-E5064D635808}" type="presParOf" srcId="{F22A22DA-D0BC-46E4-846F-5203B19B27ED}" destId="{28C6197F-E0F2-47FF-BA7B-AEDE288A59E2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437095-BC24-4CA2-A2F8-3413ED1CE8C1}" type="doc">
      <dgm:prSet loTypeId="urn:microsoft.com/office/officeart/2008/layout/VerticalCurvedList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806819C3-D8A8-4652-A2B4-E0BBAE496075}">
      <dgm:prSet phldrT="[Texto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Métodos jerárquicos</a:t>
          </a:r>
          <a:endParaRPr lang="es-PE" dirty="0"/>
        </a:p>
      </dgm:t>
    </dgm:pt>
    <dgm:pt modelId="{B5B0DB65-5F21-45C2-ACBE-B1003051882C}" type="parTrans" cxnId="{BDFC8ED8-43A0-4857-8D46-F90BD3A5790F}">
      <dgm:prSet/>
      <dgm:spPr/>
      <dgm:t>
        <a:bodyPr/>
        <a:lstStyle/>
        <a:p>
          <a:endParaRPr lang="es-PE"/>
        </a:p>
      </dgm:t>
    </dgm:pt>
    <dgm:pt modelId="{F89C3D92-BB7A-4079-86D2-318B520AD25C}" type="sibTrans" cxnId="{BDFC8ED8-43A0-4857-8D46-F90BD3A5790F}">
      <dgm:prSet/>
      <dgm:spPr/>
      <dgm:t>
        <a:bodyPr/>
        <a:lstStyle/>
        <a:p>
          <a:endParaRPr lang="es-PE"/>
        </a:p>
      </dgm:t>
    </dgm:pt>
    <dgm:pt modelId="{79B75544-A387-4F29-949B-B2B28069F40B}">
      <dgm:prSet phldrT="[Texto]"/>
      <dgm:spPr/>
      <dgm:t>
        <a:bodyPr/>
        <a:lstStyle/>
        <a:p>
          <a:r>
            <a:rPr lang="en-US" dirty="0" smtClean="0"/>
            <a:t>Algoritmos de Clustering</a:t>
          </a:r>
          <a:endParaRPr lang="es-PE" dirty="0"/>
        </a:p>
      </dgm:t>
    </dgm:pt>
    <dgm:pt modelId="{0BD05990-6CDA-422C-8CE6-1953CC23D97D}" type="parTrans" cxnId="{A5FF0B03-79AA-42A9-8C31-5985F2373E44}">
      <dgm:prSet/>
      <dgm:spPr/>
      <dgm:t>
        <a:bodyPr/>
        <a:lstStyle/>
        <a:p>
          <a:endParaRPr lang="es-PE"/>
        </a:p>
      </dgm:t>
    </dgm:pt>
    <dgm:pt modelId="{06B699D4-9882-4729-9E32-88C15DB6F532}" type="sibTrans" cxnId="{A5FF0B03-79AA-42A9-8C31-5985F2373E44}">
      <dgm:prSet/>
      <dgm:spPr/>
      <dgm:t>
        <a:bodyPr/>
        <a:lstStyle/>
        <a:p>
          <a:endParaRPr lang="es-PE"/>
        </a:p>
      </dgm:t>
    </dgm:pt>
    <dgm:pt modelId="{7210C3AF-9273-4968-8E48-E6136D7BEE6C}">
      <dgm:prSet phldrT="[Texto]"/>
      <dgm:spPr/>
      <dgm:t>
        <a:bodyPr/>
        <a:lstStyle/>
        <a:p>
          <a:r>
            <a:rPr lang="es-PE" dirty="0" smtClean="0"/>
            <a:t>Análisis de clúster y k-vecinos más cercanos</a:t>
          </a:r>
          <a:endParaRPr lang="es-PE" dirty="0"/>
        </a:p>
      </dgm:t>
    </dgm:pt>
    <dgm:pt modelId="{971C6C71-68DD-46E0-810B-AD393D4F6A87}" type="parTrans" cxnId="{F59AFFDF-4338-4F81-B4A3-FCEA6F0E38C8}">
      <dgm:prSet/>
      <dgm:spPr/>
      <dgm:t>
        <a:bodyPr/>
        <a:lstStyle/>
        <a:p>
          <a:endParaRPr lang="es-ES"/>
        </a:p>
      </dgm:t>
    </dgm:pt>
    <dgm:pt modelId="{68600A25-9786-4C1C-8442-29FD494D8643}" type="sibTrans" cxnId="{F59AFFDF-4338-4F81-B4A3-FCEA6F0E38C8}">
      <dgm:prSet/>
      <dgm:spPr/>
      <dgm:t>
        <a:bodyPr/>
        <a:lstStyle/>
        <a:p>
          <a:endParaRPr lang="es-ES"/>
        </a:p>
      </dgm:t>
    </dgm:pt>
    <dgm:pt modelId="{818F6609-D798-41D6-AC2F-34662408FBFF}" type="pres">
      <dgm:prSet presAssocID="{29437095-BC24-4CA2-A2F8-3413ED1CE8C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F760438D-FB05-4AA0-AE18-CDAA405CA1C7}" type="pres">
      <dgm:prSet presAssocID="{29437095-BC24-4CA2-A2F8-3413ED1CE8C1}" presName="Name1" presStyleCnt="0"/>
      <dgm:spPr/>
      <dgm:t>
        <a:bodyPr/>
        <a:lstStyle/>
        <a:p>
          <a:endParaRPr lang="es-ES"/>
        </a:p>
      </dgm:t>
    </dgm:pt>
    <dgm:pt modelId="{4E652F59-879A-46EB-8DC3-68B5EB854AFA}" type="pres">
      <dgm:prSet presAssocID="{29437095-BC24-4CA2-A2F8-3413ED1CE8C1}" presName="cycle" presStyleCnt="0"/>
      <dgm:spPr/>
      <dgm:t>
        <a:bodyPr/>
        <a:lstStyle/>
        <a:p>
          <a:endParaRPr lang="es-ES"/>
        </a:p>
      </dgm:t>
    </dgm:pt>
    <dgm:pt modelId="{11EC619C-DA55-4F18-A6C2-F13EB93B1D53}" type="pres">
      <dgm:prSet presAssocID="{29437095-BC24-4CA2-A2F8-3413ED1CE8C1}" presName="srcNode" presStyleLbl="node1" presStyleIdx="0" presStyleCnt="3"/>
      <dgm:spPr/>
      <dgm:t>
        <a:bodyPr/>
        <a:lstStyle/>
        <a:p>
          <a:endParaRPr lang="es-ES"/>
        </a:p>
      </dgm:t>
    </dgm:pt>
    <dgm:pt modelId="{EAF81D67-0DEA-4FFC-95E0-0A30B9E4F9AA}" type="pres">
      <dgm:prSet presAssocID="{29437095-BC24-4CA2-A2F8-3413ED1CE8C1}" presName="conn" presStyleLbl="parChTrans1D2" presStyleIdx="0" presStyleCnt="1"/>
      <dgm:spPr/>
      <dgm:t>
        <a:bodyPr/>
        <a:lstStyle/>
        <a:p>
          <a:endParaRPr lang="es-ES"/>
        </a:p>
      </dgm:t>
    </dgm:pt>
    <dgm:pt modelId="{8B6902DC-7267-45D0-BE2F-0732686B386E}" type="pres">
      <dgm:prSet presAssocID="{29437095-BC24-4CA2-A2F8-3413ED1CE8C1}" presName="extraNode" presStyleLbl="node1" presStyleIdx="0" presStyleCnt="3"/>
      <dgm:spPr/>
      <dgm:t>
        <a:bodyPr/>
        <a:lstStyle/>
        <a:p>
          <a:endParaRPr lang="es-ES"/>
        </a:p>
      </dgm:t>
    </dgm:pt>
    <dgm:pt modelId="{3A705FC8-F8E4-40F2-9F0D-431185A8DBE3}" type="pres">
      <dgm:prSet presAssocID="{29437095-BC24-4CA2-A2F8-3413ED1CE8C1}" presName="dstNode" presStyleLbl="node1" presStyleIdx="0" presStyleCnt="3"/>
      <dgm:spPr/>
      <dgm:t>
        <a:bodyPr/>
        <a:lstStyle/>
        <a:p>
          <a:endParaRPr lang="es-ES"/>
        </a:p>
      </dgm:t>
    </dgm:pt>
    <dgm:pt modelId="{CC829190-730D-4B86-B538-9C24B51BD306}" type="pres">
      <dgm:prSet presAssocID="{7210C3AF-9273-4968-8E48-E6136D7BEE6C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83C6F0-DE8C-4382-A2C9-A8D85BEFDB45}" type="pres">
      <dgm:prSet presAssocID="{7210C3AF-9273-4968-8E48-E6136D7BEE6C}" presName="accent_1" presStyleCnt="0"/>
      <dgm:spPr/>
      <dgm:t>
        <a:bodyPr/>
        <a:lstStyle/>
        <a:p>
          <a:endParaRPr lang="es-ES"/>
        </a:p>
      </dgm:t>
    </dgm:pt>
    <dgm:pt modelId="{11D85E3A-E5D9-46C9-A741-0504ACD4502D}" type="pres">
      <dgm:prSet presAssocID="{7210C3AF-9273-4968-8E48-E6136D7BEE6C}" presName="accentRepeatNode" presStyleLbl="solidFgAcc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AE19A4D3-AEEE-48A7-A0A2-832B5448C4D0}" type="pres">
      <dgm:prSet presAssocID="{79B75544-A387-4F29-949B-B2B28069F40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3EBC5F-4B7E-40A5-ADA4-1F2A85F8FEB9}" type="pres">
      <dgm:prSet presAssocID="{79B75544-A387-4F29-949B-B2B28069F40B}" presName="accent_2" presStyleCnt="0"/>
      <dgm:spPr/>
      <dgm:t>
        <a:bodyPr/>
        <a:lstStyle/>
        <a:p>
          <a:endParaRPr lang="es-ES"/>
        </a:p>
      </dgm:t>
    </dgm:pt>
    <dgm:pt modelId="{809D5429-32CA-4919-A8FC-9505CD59920C}" type="pres">
      <dgm:prSet presAssocID="{79B75544-A387-4F29-949B-B2B28069F40B}" presName="accentRepeatNode" presStyleLbl="solidFgAcc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2057D5A9-9DB0-4BFB-99D3-5237C156E57B}" type="pres">
      <dgm:prSet presAssocID="{806819C3-D8A8-4652-A2B4-E0BBAE49607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2A22DA-D0BC-46E4-846F-5203B19B27ED}" type="pres">
      <dgm:prSet presAssocID="{806819C3-D8A8-4652-A2B4-E0BBAE496075}" presName="accent_3" presStyleCnt="0"/>
      <dgm:spPr/>
      <dgm:t>
        <a:bodyPr/>
        <a:lstStyle/>
        <a:p>
          <a:endParaRPr lang="es-ES"/>
        </a:p>
      </dgm:t>
    </dgm:pt>
    <dgm:pt modelId="{28C6197F-E0F2-47FF-BA7B-AEDE288A59E2}" type="pres">
      <dgm:prSet presAssocID="{806819C3-D8A8-4652-A2B4-E0BBAE496075}" presName="accentRepeatNode" presStyleLbl="solidFgAcc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</dgm:ptLst>
  <dgm:cxnLst>
    <dgm:cxn modelId="{F59AFFDF-4338-4F81-B4A3-FCEA6F0E38C8}" srcId="{29437095-BC24-4CA2-A2F8-3413ED1CE8C1}" destId="{7210C3AF-9273-4968-8E48-E6136D7BEE6C}" srcOrd="0" destOrd="0" parTransId="{971C6C71-68DD-46E0-810B-AD393D4F6A87}" sibTransId="{68600A25-9786-4C1C-8442-29FD494D8643}"/>
    <dgm:cxn modelId="{0F794B88-4833-4131-8EFB-494666CBE159}" type="presOf" srcId="{68600A25-9786-4C1C-8442-29FD494D8643}" destId="{EAF81D67-0DEA-4FFC-95E0-0A30B9E4F9AA}" srcOrd="0" destOrd="0" presId="urn:microsoft.com/office/officeart/2008/layout/VerticalCurvedList"/>
    <dgm:cxn modelId="{B9CDCAB2-C753-433A-9083-413BE6EBEC15}" type="presOf" srcId="{806819C3-D8A8-4652-A2B4-E0BBAE496075}" destId="{2057D5A9-9DB0-4BFB-99D3-5237C156E57B}" srcOrd="0" destOrd="0" presId="urn:microsoft.com/office/officeart/2008/layout/VerticalCurvedList"/>
    <dgm:cxn modelId="{A5FF0B03-79AA-42A9-8C31-5985F2373E44}" srcId="{29437095-BC24-4CA2-A2F8-3413ED1CE8C1}" destId="{79B75544-A387-4F29-949B-B2B28069F40B}" srcOrd="1" destOrd="0" parTransId="{0BD05990-6CDA-422C-8CE6-1953CC23D97D}" sibTransId="{06B699D4-9882-4729-9E32-88C15DB6F532}"/>
    <dgm:cxn modelId="{09201C9B-E398-4AA4-BBFF-A50B07174E24}" type="presOf" srcId="{29437095-BC24-4CA2-A2F8-3413ED1CE8C1}" destId="{818F6609-D798-41D6-AC2F-34662408FBFF}" srcOrd="0" destOrd="0" presId="urn:microsoft.com/office/officeart/2008/layout/VerticalCurvedList"/>
    <dgm:cxn modelId="{BDFC8ED8-43A0-4857-8D46-F90BD3A5790F}" srcId="{29437095-BC24-4CA2-A2F8-3413ED1CE8C1}" destId="{806819C3-D8A8-4652-A2B4-E0BBAE496075}" srcOrd="2" destOrd="0" parTransId="{B5B0DB65-5F21-45C2-ACBE-B1003051882C}" sibTransId="{F89C3D92-BB7A-4079-86D2-318B520AD25C}"/>
    <dgm:cxn modelId="{6D79C1CD-1CA4-43A5-8C30-DB2D50E49AD0}" type="presOf" srcId="{7210C3AF-9273-4968-8E48-E6136D7BEE6C}" destId="{CC829190-730D-4B86-B538-9C24B51BD306}" srcOrd="0" destOrd="0" presId="urn:microsoft.com/office/officeart/2008/layout/VerticalCurvedList"/>
    <dgm:cxn modelId="{C37C54C1-87DF-4B0E-94B4-E7A10A6B406A}" type="presOf" srcId="{79B75544-A387-4F29-949B-B2B28069F40B}" destId="{AE19A4D3-AEEE-48A7-A0A2-832B5448C4D0}" srcOrd="0" destOrd="0" presId="urn:microsoft.com/office/officeart/2008/layout/VerticalCurvedList"/>
    <dgm:cxn modelId="{5395962E-729F-42A7-8AF9-A59BB383EED1}" type="presParOf" srcId="{818F6609-D798-41D6-AC2F-34662408FBFF}" destId="{F760438D-FB05-4AA0-AE18-CDAA405CA1C7}" srcOrd="0" destOrd="0" presId="urn:microsoft.com/office/officeart/2008/layout/VerticalCurvedList"/>
    <dgm:cxn modelId="{2CD077BF-8326-413C-94ED-1B7D2D004354}" type="presParOf" srcId="{F760438D-FB05-4AA0-AE18-CDAA405CA1C7}" destId="{4E652F59-879A-46EB-8DC3-68B5EB854AFA}" srcOrd="0" destOrd="0" presId="urn:microsoft.com/office/officeart/2008/layout/VerticalCurvedList"/>
    <dgm:cxn modelId="{15760BD7-1B26-4A44-A538-F6E5083D63C8}" type="presParOf" srcId="{4E652F59-879A-46EB-8DC3-68B5EB854AFA}" destId="{11EC619C-DA55-4F18-A6C2-F13EB93B1D53}" srcOrd="0" destOrd="0" presId="urn:microsoft.com/office/officeart/2008/layout/VerticalCurvedList"/>
    <dgm:cxn modelId="{65C8A3C9-12DA-4988-A02E-D1493C0B1402}" type="presParOf" srcId="{4E652F59-879A-46EB-8DC3-68B5EB854AFA}" destId="{EAF81D67-0DEA-4FFC-95E0-0A30B9E4F9AA}" srcOrd="1" destOrd="0" presId="urn:microsoft.com/office/officeart/2008/layout/VerticalCurvedList"/>
    <dgm:cxn modelId="{7D015F3F-DD7D-4B1E-9531-637882241ACD}" type="presParOf" srcId="{4E652F59-879A-46EB-8DC3-68B5EB854AFA}" destId="{8B6902DC-7267-45D0-BE2F-0732686B386E}" srcOrd="2" destOrd="0" presId="urn:microsoft.com/office/officeart/2008/layout/VerticalCurvedList"/>
    <dgm:cxn modelId="{5F864637-A366-46CF-953A-BF3E53A15ED9}" type="presParOf" srcId="{4E652F59-879A-46EB-8DC3-68B5EB854AFA}" destId="{3A705FC8-F8E4-40F2-9F0D-431185A8DBE3}" srcOrd="3" destOrd="0" presId="urn:microsoft.com/office/officeart/2008/layout/VerticalCurvedList"/>
    <dgm:cxn modelId="{B7EDEB5D-5388-4C9B-9B0B-C5D2CB9B8E82}" type="presParOf" srcId="{F760438D-FB05-4AA0-AE18-CDAA405CA1C7}" destId="{CC829190-730D-4B86-B538-9C24B51BD306}" srcOrd="1" destOrd="0" presId="urn:microsoft.com/office/officeart/2008/layout/VerticalCurvedList"/>
    <dgm:cxn modelId="{0E646C1F-B18F-4CCE-954D-F4DC38648BB4}" type="presParOf" srcId="{F760438D-FB05-4AA0-AE18-CDAA405CA1C7}" destId="{7983C6F0-DE8C-4382-A2C9-A8D85BEFDB45}" srcOrd="2" destOrd="0" presId="urn:microsoft.com/office/officeart/2008/layout/VerticalCurvedList"/>
    <dgm:cxn modelId="{D04655FE-81DA-4542-8362-A7FEEA5930E7}" type="presParOf" srcId="{7983C6F0-DE8C-4382-A2C9-A8D85BEFDB45}" destId="{11D85E3A-E5D9-46C9-A741-0504ACD4502D}" srcOrd="0" destOrd="0" presId="urn:microsoft.com/office/officeart/2008/layout/VerticalCurvedList"/>
    <dgm:cxn modelId="{C849085C-987F-42BE-896B-AB0369A35B62}" type="presParOf" srcId="{F760438D-FB05-4AA0-AE18-CDAA405CA1C7}" destId="{AE19A4D3-AEEE-48A7-A0A2-832B5448C4D0}" srcOrd="3" destOrd="0" presId="urn:microsoft.com/office/officeart/2008/layout/VerticalCurvedList"/>
    <dgm:cxn modelId="{972A3E56-CBBC-4F3E-B270-F86D203BA686}" type="presParOf" srcId="{F760438D-FB05-4AA0-AE18-CDAA405CA1C7}" destId="{7D3EBC5F-4B7E-40A5-ADA4-1F2A85F8FEB9}" srcOrd="4" destOrd="0" presId="urn:microsoft.com/office/officeart/2008/layout/VerticalCurvedList"/>
    <dgm:cxn modelId="{C524A2AF-2B42-4CFA-989D-302998115CFB}" type="presParOf" srcId="{7D3EBC5F-4B7E-40A5-ADA4-1F2A85F8FEB9}" destId="{809D5429-32CA-4919-A8FC-9505CD59920C}" srcOrd="0" destOrd="0" presId="urn:microsoft.com/office/officeart/2008/layout/VerticalCurvedList"/>
    <dgm:cxn modelId="{EC8954C7-81E5-41DB-B4E4-59EC9ABB6AFC}" type="presParOf" srcId="{F760438D-FB05-4AA0-AE18-CDAA405CA1C7}" destId="{2057D5A9-9DB0-4BFB-99D3-5237C156E57B}" srcOrd="5" destOrd="0" presId="urn:microsoft.com/office/officeart/2008/layout/VerticalCurvedList"/>
    <dgm:cxn modelId="{C65E59D3-F4E7-41CF-9577-B1BC0F52F122}" type="presParOf" srcId="{F760438D-FB05-4AA0-AE18-CDAA405CA1C7}" destId="{F22A22DA-D0BC-46E4-846F-5203B19B27ED}" srcOrd="6" destOrd="0" presId="urn:microsoft.com/office/officeart/2008/layout/VerticalCurvedList"/>
    <dgm:cxn modelId="{D4CEF00D-8099-4F57-B8A5-E5064D635808}" type="presParOf" srcId="{F22A22DA-D0BC-46E4-846F-5203B19B27ED}" destId="{28C6197F-E0F2-47FF-BA7B-AEDE288A59E2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1D67-0DEA-4FFC-95E0-0A30B9E4F9AA}">
      <dsp:nvSpPr>
        <dsp:cNvPr id="0" name=""/>
        <dsp:cNvSpPr/>
      </dsp:nvSpPr>
      <dsp:spPr>
        <a:xfrm>
          <a:off x="-5616822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29190-730D-4B86-B538-9C24B51BD306}">
      <dsp:nvSpPr>
        <dsp:cNvPr id="0" name=""/>
        <dsp:cNvSpPr/>
      </dsp:nvSpPr>
      <dsp:spPr>
        <a:xfrm>
          <a:off x="689635" y="496855"/>
          <a:ext cx="6514606" cy="993710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8758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Análisis de clúster y k-vecinos más cercanos</a:t>
          </a:r>
          <a:endParaRPr lang="es-PE" sz="3100" kern="1200" dirty="0"/>
        </a:p>
      </dsp:txBody>
      <dsp:txXfrm>
        <a:off x="689635" y="496855"/>
        <a:ext cx="6514606" cy="993710"/>
      </dsp:txXfrm>
    </dsp:sp>
    <dsp:sp modelId="{11D85E3A-E5D9-46C9-A741-0504ACD4502D}">
      <dsp:nvSpPr>
        <dsp:cNvPr id="0" name=""/>
        <dsp:cNvSpPr/>
      </dsp:nvSpPr>
      <dsp:spPr>
        <a:xfrm>
          <a:off x="68566" y="372641"/>
          <a:ext cx="1242138" cy="124213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9A4D3-AEEE-48A7-A0A2-832B5448C4D0}">
      <dsp:nvSpPr>
        <dsp:cNvPr id="0" name=""/>
        <dsp:cNvSpPr/>
      </dsp:nvSpPr>
      <dsp:spPr>
        <a:xfrm>
          <a:off x="1050848" y="1987420"/>
          <a:ext cx="6153393" cy="99371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8758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Algoritmos de Clustering</a:t>
          </a:r>
          <a:endParaRPr lang="es-PE" sz="3100" kern="1200" dirty="0"/>
        </a:p>
      </dsp:txBody>
      <dsp:txXfrm>
        <a:off x="1050848" y="1987420"/>
        <a:ext cx="6153393" cy="993710"/>
      </dsp:txXfrm>
    </dsp:sp>
    <dsp:sp modelId="{809D5429-32CA-4919-A8FC-9505CD59920C}">
      <dsp:nvSpPr>
        <dsp:cNvPr id="0" name=""/>
        <dsp:cNvSpPr/>
      </dsp:nvSpPr>
      <dsp:spPr>
        <a:xfrm>
          <a:off x="429779" y="1863207"/>
          <a:ext cx="1242138" cy="124213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57D5A9-9DB0-4BFB-99D3-5237C156E57B}">
      <dsp:nvSpPr>
        <dsp:cNvPr id="0" name=""/>
        <dsp:cNvSpPr/>
      </dsp:nvSpPr>
      <dsp:spPr>
        <a:xfrm>
          <a:off x="689635" y="3477986"/>
          <a:ext cx="6514606" cy="99371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8758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Métodos jerárquicos</a:t>
          </a:r>
          <a:endParaRPr lang="es-PE" sz="3100" kern="1200" dirty="0"/>
        </a:p>
      </dsp:txBody>
      <dsp:txXfrm>
        <a:off x="689635" y="3477986"/>
        <a:ext cx="6514606" cy="993710"/>
      </dsp:txXfrm>
    </dsp:sp>
    <dsp:sp modelId="{28C6197F-E0F2-47FF-BA7B-AEDE288A59E2}">
      <dsp:nvSpPr>
        <dsp:cNvPr id="0" name=""/>
        <dsp:cNvSpPr/>
      </dsp:nvSpPr>
      <dsp:spPr>
        <a:xfrm>
          <a:off x="68566" y="3353772"/>
          <a:ext cx="1242138" cy="124213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1D67-0DEA-4FFC-95E0-0A30B9E4F9AA}">
      <dsp:nvSpPr>
        <dsp:cNvPr id="0" name=""/>
        <dsp:cNvSpPr/>
      </dsp:nvSpPr>
      <dsp:spPr>
        <a:xfrm>
          <a:off x="-5616822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29190-730D-4B86-B538-9C24B51BD306}">
      <dsp:nvSpPr>
        <dsp:cNvPr id="0" name=""/>
        <dsp:cNvSpPr/>
      </dsp:nvSpPr>
      <dsp:spPr>
        <a:xfrm>
          <a:off x="689635" y="496855"/>
          <a:ext cx="6514606" cy="99371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8758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Análisis de clúster y k-vecinos más cercanos</a:t>
          </a:r>
          <a:endParaRPr lang="es-PE" sz="3100" kern="1200" dirty="0"/>
        </a:p>
      </dsp:txBody>
      <dsp:txXfrm>
        <a:off x="689635" y="496855"/>
        <a:ext cx="6514606" cy="993710"/>
      </dsp:txXfrm>
    </dsp:sp>
    <dsp:sp modelId="{11D85E3A-E5D9-46C9-A741-0504ACD4502D}">
      <dsp:nvSpPr>
        <dsp:cNvPr id="0" name=""/>
        <dsp:cNvSpPr/>
      </dsp:nvSpPr>
      <dsp:spPr>
        <a:xfrm>
          <a:off x="68566" y="372641"/>
          <a:ext cx="1242138" cy="124213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9A4D3-AEEE-48A7-A0A2-832B5448C4D0}">
      <dsp:nvSpPr>
        <dsp:cNvPr id="0" name=""/>
        <dsp:cNvSpPr/>
      </dsp:nvSpPr>
      <dsp:spPr>
        <a:xfrm>
          <a:off x="1050848" y="1987420"/>
          <a:ext cx="6153393" cy="993710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8758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Algoritmos de Clustering</a:t>
          </a:r>
          <a:endParaRPr lang="es-PE" sz="3100" kern="1200" dirty="0"/>
        </a:p>
      </dsp:txBody>
      <dsp:txXfrm>
        <a:off x="1050848" y="1987420"/>
        <a:ext cx="6153393" cy="993710"/>
      </dsp:txXfrm>
    </dsp:sp>
    <dsp:sp modelId="{809D5429-32CA-4919-A8FC-9505CD59920C}">
      <dsp:nvSpPr>
        <dsp:cNvPr id="0" name=""/>
        <dsp:cNvSpPr/>
      </dsp:nvSpPr>
      <dsp:spPr>
        <a:xfrm>
          <a:off x="429779" y="1863207"/>
          <a:ext cx="1242138" cy="124213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57D5A9-9DB0-4BFB-99D3-5237C156E57B}">
      <dsp:nvSpPr>
        <dsp:cNvPr id="0" name=""/>
        <dsp:cNvSpPr/>
      </dsp:nvSpPr>
      <dsp:spPr>
        <a:xfrm>
          <a:off x="689635" y="3477986"/>
          <a:ext cx="6514606" cy="99371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8758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Métodos jerárquicos</a:t>
          </a:r>
          <a:endParaRPr lang="es-PE" sz="3100" kern="1200" dirty="0"/>
        </a:p>
      </dsp:txBody>
      <dsp:txXfrm>
        <a:off x="689635" y="3477986"/>
        <a:ext cx="6514606" cy="993710"/>
      </dsp:txXfrm>
    </dsp:sp>
    <dsp:sp modelId="{28C6197F-E0F2-47FF-BA7B-AEDE288A59E2}">
      <dsp:nvSpPr>
        <dsp:cNvPr id="0" name=""/>
        <dsp:cNvSpPr/>
      </dsp:nvSpPr>
      <dsp:spPr>
        <a:xfrm>
          <a:off x="68566" y="3353772"/>
          <a:ext cx="1242138" cy="124213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1D67-0DEA-4FFC-95E0-0A30B9E4F9AA}">
      <dsp:nvSpPr>
        <dsp:cNvPr id="0" name=""/>
        <dsp:cNvSpPr/>
      </dsp:nvSpPr>
      <dsp:spPr>
        <a:xfrm>
          <a:off x="-5616822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29190-730D-4B86-B538-9C24B51BD306}">
      <dsp:nvSpPr>
        <dsp:cNvPr id="0" name=""/>
        <dsp:cNvSpPr/>
      </dsp:nvSpPr>
      <dsp:spPr>
        <a:xfrm>
          <a:off x="689635" y="496855"/>
          <a:ext cx="6514606" cy="99371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8758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Análisis de clúster y k-vecinos más cercanos</a:t>
          </a:r>
          <a:endParaRPr lang="es-PE" sz="3100" kern="1200" dirty="0"/>
        </a:p>
      </dsp:txBody>
      <dsp:txXfrm>
        <a:off x="689635" y="496855"/>
        <a:ext cx="6514606" cy="993710"/>
      </dsp:txXfrm>
    </dsp:sp>
    <dsp:sp modelId="{11D85E3A-E5D9-46C9-A741-0504ACD4502D}">
      <dsp:nvSpPr>
        <dsp:cNvPr id="0" name=""/>
        <dsp:cNvSpPr/>
      </dsp:nvSpPr>
      <dsp:spPr>
        <a:xfrm>
          <a:off x="68566" y="372641"/>
          <a:ext cx="1242138" cy="124213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9A4D3-AEEE-48A7-A0A2-832B5448C4D0}">
      <dsp:nvSpPr>
        <dsp:cNvPr id="0" name=""/>
        <dsp:cNvSpPr/>
      </dsp:nvSpPr>
      <dsp:spPr>
        <a:xfrm>
          <a:off x="1050848" y="1987420"/>
          <a:ext cx="6153393" cy="99371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8758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Algoritmos de Clustering</a:t>
          </a:r>
          <a:endParaRPr lang="es-PE" sz="3100" kern="1200" dirty="0"/>
        </a:p>
      </dsp:txBody>
      <dsp:txXfrm>
        <a:off x="1050848" y="1987420"/>
        <a:ext cx="6153393" cy="993710"/>
      </dsp:txXfrm>
    </dsp:sp>
    <dsp:sp modelId="{809D5429-32CA-4919-A8FC-9505CD59920C}">
      <dsp:nvSpPr>
        <dsp:cNvPr id="0" name=""/>
        <dsp:cNvSpPr/>
      </dsp:nvSpPr>
      <dsp:spPr>
        <a:xfrm>
          <a:off x="429779" y="1863207"/>
          <a:ext cx="1242138" cy="124213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57D5A9-9DB0-4BFB-99D3-5237C156E57B}">
      <dsp:nvSpPr>
        <dsp:cNvPr id="0" name=""/>
        <dsp:cNvSpPr/>
      </dsp:nvSpPr>
      <dsp:spPr>
        <a:xfrm>
          <a:off x="689635" y="3477986"/>
          <a:ext cx="6514606" cy="993710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8758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Métodos jerárquicos</a:t>
          </a:r>
          <a:endParaRPr lang="es-PE" sz="3100" kern="1200" dirty="0"/>
        </a:p>
      </dsp:txBody>
      <dsp:txXfrm>
        <a:off x="689635" y="3477986"/>
        <a:ext cx="6514606" cy="993710"/>
      </dsp:txXfrm>
    </dsp:sp>
    <dsp:sp modelId="{28C6197F-E0F2-47FF-BA7B-AEDE288A59E2}">
      <dsp:nvSpPr>
        <dsp:cNvPr id="0" name=""/>
        <dsp:cNvSpPr/>
      </dsp:nvSpPr>
      <dsp:spPr>
        <a:xfrm>
          <a:off x="68566" y="3353772"/>
          <a:ext cx="1242138" cy="124213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DD0DC-134A-4194-B7A8-366637C7AA5B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4E0A8-1118-41CD-99C3-6D0F83CEE65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498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4E0A8-1118-41CD-99C3-6D0F83CEE65A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13606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44D57E-A9BA-4F5D-A3A7-2961E2F2E5FA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17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E3F64B-D917-4CCD-AE66-5D28747911F2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24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B73EF9-EC89-4DEB-B912-407ADA31A79A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578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6595CB-4558-437D-9ACA-D9E4A48018C1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252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0FA9DF-096D-4E36-85E9-0E238AF09735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41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1B30EB-9E45-431D-8A09-8D8F5111A258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20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0B87AD-7745-4960-9EA8-1001ECA49E08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00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916862-6118-44EA-9B68-D44FD1BB334F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97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DE7B48-E336-4886-A2E6-5DE43123844A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59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92405E-0016-4DDC-BC85-AB54651CA117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4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4E0A8-1118-41CD-99C3-6D0F83CEE65A}" type="slidenum">
              <a:rPr lang="es-PE" smtClean="0"/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87755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18CA9F-DB65-46AC-BD07-A94B210D28D9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17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ACBA53-FC72-4F67-A253-54155DC5780A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41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0FCC26-EF49-4D7E-9419-5147D1417409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40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C90A71-B8CC-4697-9235-E82D79731BED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417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3F98E7-1294-44A8-9A1F-3ADB1D52E588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64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DC0DEB-4DCE-4C40-B350-C23A688CA3B4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0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8B8BB6-2D59-429A-8B3E-F896F8ADCBF6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68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BBB976-EF3E-4F09-B7E2-C0EE46EA8B95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48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68C004-8AD3-4CE7-B42F-DCBCC628CAA8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3381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E747DF-2281-476A-B59B-84773D44C453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08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449B26-F467-4200-A51E-5E8FE88CE7A5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41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9B5F0C-E393-4EA9-A7CC-3CD844356EFD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62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4E0A8-1118-41CD-99C3-6D0F83CEE65A}" type="slidenum">
              <a:rPr lang="es-PE" smtClean="0"/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595282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D7488C-B8B7-4FDA-A9C6-3B5D6B78601C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78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8A8A43-FC54-4B14-BE63-845E31E3F15E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14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2E99B6-917A-4320-948C-72D9C754C829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728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6D1B99-C9E9-4281-9A45-68C6770544E4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91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56ADCF-073B-41BD-AEB6-0629567B0F93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19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AFBAAD-422A-47AC-9383-5C712B8941CB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437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9A367A-AC07-4D8C-BC7C-2A1BBB85D183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8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DB4BC3-3631-4A31-B707-29D768352526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24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DC7341-37AB-4301-B461-F93823E0C9D7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582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C6AA2D-5436-4AFF-BB14-1EE3757D3A28}" type="slidenum">
              <a:rPr kumimoji="0" lang="es-CR" altLang="es-PE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kumimoji="0" lang="es-CR" altLang="es-PE">
              <a:latin typeface="Tahoma" panose="020B060403050404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R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9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PE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Minería de Datos</a:t>
            </a:r>
          </a:p>
          <a:p>
            <a:pPr>
              <a:defRPr/>
            </a:pPr>
            <a:r>
              <a:rPr lang="en-US"/>
              <a:t>Dr. Francisco J. Mata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D4AC4-37C8-4187-80CD-8A3C3B8F6230}" type="slidenum">
              <a:rPr lang="en-US" altLang="es-PE"/>
              <a:pPr>
                <a:defRPr/>
              </a:pPr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81502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124B2A-70BB-43BD-BD3B-690D83C73C09}" type="datetimeFigureOut">
              <a:rPr lang="es-PE" smtClean="0"/>
              <a:t>10/08/2022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0197946-6FE2-4855-AED5-ACEE71018252}" type="slidenum">
              <a:rPr lang="es-PE" smtClean="0"/>
              <a:t>‹Nº›</a:t>
            </a:fld>
            <a:endParaRPr lang="es-PE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27584" y="445405"/>
            <a:ext cx="1640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FACULTAD DE</a:t>
            </a:r>
          </a:p>
          <a:p>
            <a:pPr algn="just"/>
            <a:r>
              <a:rPr lang="es-PE" b="1" dirty="0"/>
              <a:t>CIENCIAS E</a:t>
            </a:r>
          </a:p>
          <a:p>
            <a:pPr algn="just"/>
            <a:r>
              <a:rPr lang="es-PE" b="1" dirty="0"/>
              <a:t>INGENIERIA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436097" y="5949280"/>
            <a:ext cx="278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Mg. Eduardo Carbajal López</a:t>
            </a:r>
            <a:endParaRPr lang="es-P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475656" y="520797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000" b="1" dirty="0"/>
              <a:t>SESION 01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99592" y="3648844"/>
            <a:ext cx="7325153" cy="12961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chemeClr val="bg1"/>
                </a:solidFill>
              </a:rPr>
              <a:t>Ingeniería Industrial</a:t>
            </a:r>
            <a:br>
              <a:rPr lang="es-PE" dirty="0">
                <a:solidFill>
                  <a:schemeClr val="bg1"/>
                </a:solidFill>
              </a:rPr>
            </a:br>
            <a:r>
              <a:rPr lang="es-PE" dirty="0">
                <a:solidFill>
                  <a:schemeClr val="bg1"/>
                </a:solidFill>
              </a:rPr>
              <a:t>Analytics 2</a:t>
            </a:r>
            <a:br>
              <a:rPr lang="es-PE" dirty="0">
                <a:solidFill>
                  <a:schemeClr val="bg1"/>
                </a:solidFill>
              </a:rPr>
            </a:b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99592" y="5013176"/>
            <a:ext cx="7322199" cy="72008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95936" y="5013176"/>
            <a:ext cx="4176464" cy="6088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1600" b="1" dirty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Unidad </a:t>
            </a:r>
            <a:r>
              <a:rPr lang="es-PE" sz="1600" b="1" dirty="0" smtClean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1: Análisis de conglomerados, clasificación y clusterización</a:t>
            </a:r>
          </a:p>
          <a:p>
            <a:pPr>
              <a:spcBef>
                <a:spcPts val="0"/>
              </a:spcBef>
            </a:pPr>
            <a:r>
              <a:rPr lang="es-PE" sz="1600" b="1" dirty="0" smtClean="0">
                <a:solidFill>
                  <a:srgbClr val="0070C0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Clustering – Métodos Jerárquicos</a:t>
            </a:r>
            <a:endParaRPr lang="es-PE" sz="1600" b="1" dirty="0">
              <a:solidFill>
                <a:srgbClr val="0070C0"/>
              </a:solidFill>
              <a:latin typeface="Shruti" panose="020B0502040204020203" pitchFamily="34" charset="0"/>
              <a:ea typeface="Verdana" panose="020B0604030504040204" pitchFamily="34" charset="0"/>
              <a:cs typeface="Shruti" panose="020B0502040204020203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9592" y="5013176"/>
            <a:ext cx="3096344" cy="72008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4 CuadroTexto"/>
          <p:cNvSpPr txBox="1"/>
          <p:nvPr/>
        </p:nvSpPr>
        <p:spPr>
          <a:xfrm>
            <a:off x="1649602" y="5099811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800" b="1" dirty="0"/>
              <a:t>CLASE </a:t>
            </a:r>
            <a:r>
              <a:rPr lang="es-PE" sz="2800" b="1" dirty="0" smtClean="0"/>
              <a:t>2</a:t>
            </a:r>
            <a:endParaRPr lang="es-PE" sz="2800"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66E37C-9C2A-43B2-9CB6-FF414C703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0036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52400"/>
            <a:ext cx="807524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Algoritmo de k-medias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928" y="1412776"/>
            <a:ext cx="7848872" cy="148972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eaLnBrk="1" hangingPunct="1"/>
            <a:r>
              <a:rPr lang="es-CR" altLang="es-PE" dirty="0"/>
              <a:t>El más comúnmente utilizado</a:t>
            </a:r>
          </a:p>
          <a:p>
            <a:pPr eaLnBrk="1" hangingPunct="1"/>
            <a:r>
              <a:rPr lang="es-CR" altLang="es-PE" dirty="0"/>
              <a:t>Desarrollado por J.B. </a:t>
            </a:r>
            <a:r>
              <a:rPr lang="es-CR" altLang="es-PE" dirty="0" err="1"/>
              <a:t>MacQueen</a:t>
            </a:r>
            <a:r>
              <a:rPr lang="es-CR" altLang="es-PE" dirty="0"/>
              <a:t> en 1967</a:t>
            </a:r>
          </a:p>
          <a:p>
            <a:pPr eaLnBrk="1" hangingPunct="1"/>
            <a:r>
              <a:rPr lang="es-CR" altLang="es-PE" dirty="0"/>
              <a:t>Genera k grupos o “clusters” de objetos</a:t>
            </a: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51975" y="3212976"/>
            <a:ext cx="7834825" cy="2016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altLang="es-PE" dirty="0" smtClean="0"/>
              <a:t>Asume una representación geométrica de los datos</a:t>
            </a:r>
          </a:p>
          <a:p>
            <a:pPr lvl="1"/>
            <a:r>
              <a:rPr lang="es-CR" altLang="es-PE" dirty="0" smtClean="0"/>
              <a:t>Registros o tuples son puntos en un espacio de datos n-dimensional</a:t>
            </a:r>
          </a:p>
          <a:p>
            <a:pPr lvl="1"/>
            <a:r>
              <a:rPr lang="es-CR" altLang="es-PE" dirty="0" smtClean="0"/>
              <a:t>Asume que hay K grupos</a:t>
            </a:r>
            <a:endParaRPr lang="es-CR" altLang="es-PE" dirty="0"/>
          </a:p>
        </p:txBody>
      </p:sp>
    </p:spTree>
    <p:extLst>
      <p:ext uri="{BB962C8B-B14F-4D97-AF65-F5344CB8AC3E}">
        <p14:creationId xmlns:p14="http://schemas.microsoft.com/office/powerpoint/2010/main" val="426897885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  <p:bldP spid="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52400"/>
            <a:ext cx="807524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K-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means</a:t>
            </a:r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/>
            </a:r>
            <a:b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</a:br>
            <a:r>
              <a:rPr lang="es-CR" altLang="es-PE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1. Selección </a:t>
            </a:r>
            <a:r>
              <a:rPr lang="es-CR" altLang="es-PE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de K semillas al azar</a:t>
            </a:r>
            <a:endParaRPr lang="es-CR" altLang="es-PE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pic>
        <p:nvPicPr>
          <p:cNvPr id="26630" name="Picture 1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3728" y="1417638"/>
            <a:ext cx="4608512" cy="4330700"/>
          </a:xfrm>
          <a:noFill/>
        </p:spPr>
      </p:pic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6985967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52400"/>
            <a:ext cx="8075240" cy="990600"/>
          </a:xfrm>
        </p:spPr>
        <p:txBody>
          <a:bodyPr>
            <a:noAutofit/>
          </a:bodyPr>
          <a:lstStyle/>
          <a:p>
            <a:pPr algn="l"/>
            <a:r>
              <a:rPr lang="es-CR" altLang="es-PE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2. Asignación </a:t>
            </a:r>
            <a:r>
              <a:rPr lang="es-CR" altLang="es-PE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de los puntos al centroide más cercano</a:t>
            </a:r>
          </a:p>
        </p:txBody>
      </p:sp>
      <p:pic>
        <p:nvPicPr>
          <p:cNvPr id="28678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688" y="1417638"/>
            <a:ext cx="5329238" cy="4167187"/>
          </a:xfrm>
          <a:noFill/>
        </p:spPr>
      </p:pic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4632" y="152400"/>
            <a:ext cx="8075240" cy="990600"/>
          </a:xfrm>
          <a:prstGeom prst="rect">
            <a:avLst/>
          </a:prstGeom>
        </p:spPr>
        <p:txBody>
          <a:bodyPr vert="horz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K-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means</a:t>
            </a:r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/>
            </a:r>
            <a:b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</a:br>
            <a:endParaRPr lang="es-CR" altLang="es-PE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90285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52400"/>
            <a:ext cx="8075240" cy="990600"/>
          </a:xfrm>
        </p:spPr>
        <p:txBody>
          <a:bodyPr>
            <a:noAutofit/>
          </a:bodyPr>
          <a:lstStyle/>
          <a:p>
            <a:pPr algn="l"/>
            <a:r>
              <a:rPr lang="es-CR" altLang="es-PE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3. Cálculo </a:t>
            </a:r>
            <a:r>
              <a:rPr lang="es-CR" altLang="es-PE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de centroides para los grupos</a:t>
            </a:r>
          </a:p>
        </p:txBody>
      </p:sp>
      <p:pic>
        <p:nvPicPr>
          <p:cNvPr id="3072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1681" y="1628800"/>
            <a:ext cx="5100638" cy="4059238"/>
          </a:xfrm>
          <a:noFill/>
        </p:spPr>
      </p:pic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4632" y="152400"/>
            <a:ext cx="8075240" cy="990600"/>
          </a:xfrm>
          <a:prstGeom prst="rect">
            <a:avLst/>
          </a:prstGeom>
        </p:spPr>
        <p:txBody>
          <a:bodyPr vert="horz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K-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means</a:t>
            </a:r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/>
            </a:r>
            <a:b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</a:br>
            <a:endParaRPr lang="es-CR" altLang="es-PE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25416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52400"/>
            <a:ext cx="807524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4. Nueva </a:t>
            </a:r>
            <a:r>
              <a:rPr lang="es-CR" altLang="es-PE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asignación de grupos</a:t>
            </a:r>
          </a:p>
        </p:txBody>
      </p:sp>
      <p:pic>
        <p:nvPicPr>
          <p:cNvPr id="3277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3731" y="1556792"/>
            <a:ext cx="5316538" cy="4230688"/>
          </a:xfrm>
          <a:noFill/>
        </p:spPr>
      </p:pic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4632" y="152400"/>
            <a:ext cx="8075240" cy="990600"/>
          </a:xfrm>
          <a:prstGeom prst="rect">
            <a:avLst/>
          </a:prstGeom>
        </p:spPr>
        <p:txBody>
          <a:bodyPr vert="horz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K-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means</a:t>
            </a:r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/>
            </a:r>
            <a:b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</a:br>
            <a:endParaRPr lang="es-CR" altLang="es-PE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83452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52400"/>
            <a:ext cx="807524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5. Proceso </a:t>
            </a:r>
            <a:r>
              <a:rPr lang="es-CR" altLang="es-PE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iterativo</a:t>
            </a:r>
            <a:endParaRPr lang="es-ES" altLang="es-PE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19200"/>
            <a:ext cx="8075240" cy="4937760"/>
          </a:xfrm>
        </p:spPr>
        <p:txBody>
          <a:bodyPr/>
          <a:lstStyle/>
          <a:p>
            <a:pPr eaLnBrk="1" hangingPunct="1"/>
            <a:r>
              <a:rPr lang="es-CR" altLang="es-PE" dirty="0"/>
              <a:t>Proceso se repite iterativamente hasta que se encuentran grupos que son estables</a:t>
            </a:r>
            <a:endParaRPr lang="es-ES" altLang="es-PE" dirty="0"/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4632" y="152400"/>
            <a:ext cx="8075240" cy="990600"/>
          </a:xfrm>
          <a:prstGeom prst="rect">
            <a:avLst/>
          </a:prstGeom>
        </p:spPr>
        <p:txBody>
          <a:bodyPr vert="horz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K-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means</a:t>
            </a:r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/>
            </a:r>
            <a:b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</a:br>
            <a:endParaRPr lang="es-CR" altLang="es-PE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00268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614044" y="124796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Número de grupos</a:t>
            </a:r>
            <a:endParaRPr lang="es-ES" altLang="es-PE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19200"/>
            <a:ext cx="8075240" cy="4937760"/>
          </a:xfrm>
        </p:spPr>
        <p:txBody>
          <a:bodyPr/>
          <a:lstStyle/>
          <a:p>
            <a:pPr eaLnBrk="1" hangingPunct="1"/>
            <a:r>
              <a:rPr lang="es-CR" altLang="es-PE" dirty="0"/>
              <a:t>Si no existe razón para asumir un número particular de grupos, se puede utilizar varios valores de K y evaluar los resultados </a:t>
            </a:r>
            <a:r>
              <a:rPr lang="es-CR" altLang="es-PE" dirty="0" smtClean="0"/>
              <a:t>obtenidos</a:t>
            </a:r>
          </a:p>
          <a:p>
            <a:pPr eaLnBrk="1" hangingPunct="1"/>
            <a:endParaRPr lang="es-CR" altLang="es-PE" dirty="0"/>
          </a:p>
          <a:p>
            <a:pPr lvl="1" eaLnBrk="1" hangingPunct="1"/>
            <a:r>
              <a:rPr lang="es-CR" altLang="es-PE" dirty="0"/>
              <a:t>El valor de K con que se obtiene la menor varianza promedio</a:t>
            </a:r>
            <a:endParaRPr lang="es-ES" altLang="es-PE" dirty="0"/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4632" y="152400"/>
            <a:ext cx="8075240" cy="990600"/>
          </a:xfrm>
          <a:prstGeom prst="rect">
            <a:avLst/>
          </a:prstGeom>
        </p:spPr>
        <p:txBody>
          <a:bodyPr vert="horz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K-</a:t>
            </a:r>
            <a:r>
              <a:rPr lang="es-CR" altLang="es-PE" sz="40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means</a:t>
            </a:r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/>
            </a:r>
            <a:b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</a:br>
            <a:endParaRPr lang="es-CR" altLang="es-PE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420603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43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Similitud, asociación y distancia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19200"/>
            <a:ext cx="8075240" cy="4937760"/>
          </a:xfrm>
        </p:spPr>
        <p:txBody>
          <a:bodyPr/>
          <a:lstStyle/>
          <a:p>
            <a:pPr eaLnBrk="1" hangingPunct="1"/>
            <a:r>
              <a:rPr lang="es-CR" altLang="es-PE" dirty="0"/>
              <a:t>K-medias es un algoritmo de detección de grupos basado en distancia</a:t>
            </a:r>
          </a:p>
          <a:p>
            <a:pPr eaLnBrk="1" hangingPunct="1"/>
            <a:r>
              <a:rPr lang="es-CR" altLang="es-PE" dirty="0"/>
              <a:t>Otros algoritmos utilizan el concepto de densidad (distribución de probabilidad)</a:t>
            </a:r>
            <a:endParaRPr lang="es-ES" altLang="es-PE" dirty="0"/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560" y="2996952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altLang="es-PE" dirty="0" smtClean="0"/>
              <a:t>Calculada sobre una matriz de datos</a:t>
            </a:r>
          </a:p>
          <a:p>
            <a:pPr lvl="1">
              <a:buFont typeface="Wingdings" panose="05000000000000000000" pitchFamily="2" charset="2"/>
              <a:buNone/>
            </a:pPr>
            <a:endParaRPr lang="es-CR" altLang="es-PE" dirty="0">
              <a:ea typeface="Batang" pitchFamily="18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64210" y="3874970"/>
            <a:ext cx="2978701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000" dirty="0"/>
              <a:t>X</a:t>
            </a:r>
            <a:r>
              <a:rPr lang="es-CR" altLang="es-PE" sz="2000" baseline="-25000" dirty="0"/>
              <a:t>11</a:t>
            </a:r>
            <a:r>
              <a:rPr lang="es-CR" altLang="es-PE" sz="2000" dirty="0"/>
              <a:t>   ....      X</a:t>
            </a:r>
            <a:r>
              <a:rPr lang="es-CR" altLang="es-PE" sz="2000" baseline="-25000" dirty="0"/>
              <a:t>1f</a:t>
            </a:r>
            <a:r>
              <a:rPr lang="es-CR" altLang="es-PE" sz="2000" dirty="0"/>
              <a:t>   ...    X</a:t>
            </a:r>
            <a:r>
              <a:rPr lang="es-CR" altLang="es-PE" sz="2000" baseline="-25000" dirty="0"/>
              <a:t>1p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000" dirty="0"/>
              <a:t>  .      .        .      .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000" dirty="0"/>
              <a:t>  .      .        .      .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000" dirty="0"/>
              <a:t>X</a:t>
            </a:r>
            <a:r>
              <a:rPr lang="es-CR" altLang="es-PE" sz="2000" baseline="-25000" dirty="0"/>
              <a:t>i1</a:t>
            </a:r>
            <a:r>
              <a:rPr lang="es-CR" altLang="es-PE" sz="2000" dirty="0"/>
              <a:t>    ....      </a:t>
            </a:r>
            <a:r>
              <a:rPr lang="es-CR" altLang="es-PE" sz="2000" dirty="0" err="1"/>
              <a:t>X</a:t>
            </a:r>
            <a:r>
              <a:rPr lang="es-CR" altLang="es-PE" sz="2000" baseline="-25000" dirty="0" err="1"/>
              <a:t>if</a:t>
            </a:r>
            <a:r>
              <a:rPr lang="es-CR" altLang="es-PE" sz="2000" dirty="0"/>
              <a:t>    ...    </a:t>
            </a:r>
            <a:r>
              <a:rPr lang="es-CR" altLang="es-PE" sz="2000" dirty="0" err="1"/>
              <a:t>X</a:t>
            </a:r>
            <a:r>
              <a:rPr lang="es-CR" altLang="es-PE" sz="2000" baseline="-25000" dirty="0" err="1"/>
              <a:t>ip</a:t>
            </a:r>
            <a:endParaRPr lang="es-CR" altLang="es-PE" sz="2000" baseline="-25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000" dirty="0"/>
              <a:t>  .      .        .       .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000" dirty="0"/>
              <a:t>  .      .        .       .      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000" dirty="0"/>
              <a:t>X</a:t>
            </a:r>
            <a:r>
              <a:rPr lang="es-CR" altLang="es-PE" sz="2000" baseline="-25000" dirty="0"/>
              <a:t>n1</a:t>
            </a:r>
            <a:r>
              <a:rPr lang="es-CR" altLang="es-PE" sz="2000" dirty="0"/>
              <a:t>   ....      </a:t>
            </a:r>
            <a:r>
              <a:rPr lang="es-CR" altLang="es-PE" sz="2000" dirty="0" err="1"/>
              <a:t>X</a:t>
            </a:r>
            <a:r>
              <a:rPr lang="es-CR" altLang="es-PE" sz="2000" baseline="-25000" dirty="0" err="1"/>
              <a:t>nf</a:t>
            </a:r>
            <a:r>
              <a:rPr lang="es-CR" altLang="es-PE" sz="2000" dirty="0"/>
              <a:t>   ...    </a:t>
            </a:r>
            <a:r>
              <a:rPr lang="es-CR" altLang="es-PE" sz="2000" dirty="0" err="1"/>
              <a:t>X</a:t>
            </a:r>
            <a:r>
              <a:rPr lang="es-CR" altLang="es-PE" sz="2000" baseline="-25000" dirty="0" err="1"/>
              <a:t>np</a:t>
            </a:r>
            <a:endParaRPr lang="es-CR" altLang="es-PE" sz="2000" baseline="-250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363571" y="4477356"/>
            <a:ext cx="10631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1600" dirty="0"/>
              <a:t>Objetos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1600" dirty="0"/>
              <a:t>Entidades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1600" dirty="0"/>
              <a:t>Registros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1600" dirty="0"/>
              <a:t>Tuples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394330" y="3536416"/>
            <a:ext cx="29374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1600" dirty="0"/>
              <a:t>Variables, Atributos, Columnas</a:t>
            </a:r>
          </a:p>
        </p:txBody>
      </p:sp>
    </p:spTree>
    <p:extLst>
      <p:ext uri="{BB962C8B-B14F-4D97-AF65-F5344CB8AC3E}">
        <p14:creationId xmlns:p14="http://schemas.microsoft.com/office/powerpoint/2010/main" val="3802698383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621904" y="116632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Medidas de distancia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104" y="1415989"/>
            <a:ext cx="7772400" cy="1008112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eaLnBrk="1" hangingPunct="1"/>
            <a:r>
              <a:rPr lang="es-CR" altLang="es-PE" dirty="0" err="1"/>
              <a:t>Euclideana</a:t>
            </a:r>
            <a:r>
              <a:rPr lang="es-CR" altLang="es-PE" dirty="0"/>
              <a:t>:</a:t>
            </a:r>
          </a:p>
          <a:p>
            <a:pPr lvl="1" eaLnBrk="1" hangingPunct="1">
              <a:spcAft>
                <a:spcPct val="50000"/>
              </a:spcAft>
            </a:pPr>
            <a:r>
              <a:rPr lang="es-CR" altLang="es-PE" sz="2000" dirty="0"/>
              <a:t>d (</a:t>
            </a:r>
            <a:r>
              <a:rPr lang="es-CR" altLang="es-PE" sz="2000" dirty="0" err="1"/>
              <a:t>i,K</a:t>
            </a:r>
            <a:r>
              <a:rPr lang="es-CR" altLang="es-PE" sz="2000" dirty="0"/>
              <a:t>) = (|</a:t>
            </a:r>
            <a:r>
              <a:rPr lang="es-CR" altLang="es-PE" sz="2000" dirty="0">
                <a:ea typeface="Batang" pitchFamily="18" charset="-127"/>
              </a:rPr>
              <a:t>x</a:t>
            </a:r>
            <a:r>
              <a:rPr lang="es-CR" altLang="es-PE" sz="2000" baseline="-25000" dirty="0">
                <a:ea typeface="Batang" pitchFamily="18" charset="-127"/>
              </a:rPr>
              <a:t>i1</a:t>
            </a:r>
            <a:r>
              <a:rPr lang="es-CR" altLang="es-PE" sz="2000" dirty="0">
                <a:ea typeface="Batang" pitchFamily="18" charset="-127"/>
              </a:rPr>
              <a:t> – x</a:t>
            </a:r>
            <a:r>
              <a:rPr lang="es-CR" altLang="es-PE" sz="2000" baseline="-25000" dirty="0">
                <a:ea typeface="Batang" pitchFamily="18" charset="-127"/>
              </a:rPr>
              <a:t>k1</a:t>
            </a:r>
            <a:r>
              <a:rPr lang="es-CR" altLang="es-PE" sz="2000" dirty="0"/>
              <a:t>|</a:t>
            </a:r>
            <a:r>
              <a:rPr lang="es-CR" altLang="es-PE" sz="2000" baseline="30000" dirty="0"/>
              <a:t>2</a:t>
            </a:r>
            <a:r>
              <a:rPr lang="es-CR" altLang="es-PE" sz="2000" i="1" dirty="0"/>
              <a:t> </a:t>
            </a:r>
            <a:r>
              <a:rPr lang="es-CR" altLang="es-PE" sz="2000" dirty="0"/>
              <a:t>+ |</a:t>
            </a:r>
            <a:r>
              <a:rPr lang="es-CR" altLang="es-PE" sz="2000" dirty="0">
                <a:ea typeface="Batang" pitchFamily="18" charset="-127"/>
              </a:rPr>
              <a:t>x</a:t>
            </a:r>
            <a:r>
              <a:rPr lang="es-CR" altLang="es-PE" sz="2000" baseline="-25000" dirty="0">
                <a:ea typeface="Batang" pitchFamily="18" charset="-127"/>
              </a:rPr>
              <a:t>i2</a:t>
            </a:r>
            <a:r>
              <a:rPr lang="es-CR" altLang="es-PE" sz="2000" dirty="0">
                <a:ea typeface="Batang" pitchFamily="18" charset="-127"/>
              </a:rPr>
              <a:t> – x</a:t>
            </a:r>
            <a:r>
              <a:rPr lang="es-CR" altLang="es-PE" sz="2000" baseline="-25000" dirty="0">
                <a:ea typeface="Batang" pitchFamily="18" charset="-127"/>
              </a:rPr>
              <a:t>k2 </a:t>
            </a:r>
            <a:r>
              <a:rPr lang="es-CR" altLang="es-PE" sz="2000" dirty="0"/>
              <a:t>|</a:t>
            </a:r>
            <a:r>
              <a:rPr lang="es-CR" altLang="es-PE" sz="2000" baseline="30000" dirty="0"/>
              <a:t>2</a:t>
            </a:r>
            <a:r>
              <a:rPr lang="es-CR" altLang="es-PE" sz="2000" i="1" dirty="0"/>
              <a:t> </a:t>
            </a:r>
            <a:r>
              <a:rPr lang="es-CR" altLang="es-PE" sz="2000" dirty="0"/>
              <a:t>+  ...  +   	 |</a:t>
            </a:r>
            <a:r>
              <a:rPr lang="es-CR" altLang="es-PE" sz="2000" dirty="0">
                <a:ea typeface="Batang" pitchFamily="18" charset="-127"/>
              </a:rPr>
              <a:t>x</a:t>
            </a:r>
            <a:r>
              <a:rPr lang="es-CR" altLang="es-PE" sz="2000" baseline="-16000" dirty="0">
                <a:ea typeface="Batang" pitchFamily="18" charset="-127"/>
              </a:rPr>
              <a:t>1p</a:t>
            </a:r>
            <a:r>
              <a:rPr lang="es-CR" altLang="es-PE" sz="2000" dirty="0">
                <a:ea typeface="Batang" pitchFamily="18" charset="-127"/>
              </a:rPr>
              <a:t> - </a:t>
            </a:r>
            <a:r>
              <a:rPr lang="es-CR" altLang="es-PE" sz="2000" dirty="0" smtClean="0">
                <a:ea typeface="Batang" pitchFamily="18" charset="-127"/>
              </a:rPr>
              <a:t>x</a:t>
            </a:r>
            <a:r>
              <a:rPr lang="es-CR" altLang="es-PE" sz="2000" baseline="-25000" dirty="0" smtClean="0">
                <a:ea typeface="Batang" pitchFamily="18" charset="-127"/>
              </a:rPr>
              <a:t>kp</a:t>
            </a:r>
            <a:r>
              <a:rPr lang="es-CR" altLang="es-PE" sz="2000" dirty="0" smtClean="0"/>
              <a:t>|</a:t>
            </a:r>
            <a:r>
              <a:rPr lang="es-CR" altLang="es-PE" sz="2000" baseline="30000" dirty="0" smtClean="0"/>
              <a:t>2</a:t>
            </a:r>
            <a:r>
              <a:rPr lang="es-CR" altLang="es-PE" sz="2000" dirty="0" smtClean="0"/>
              <a:t>)</a:t>
            </a:r>
            <a:r>
              <a:rPr lang="es-CR" altLang="es-PE" sz="2000" baseline="30000" dirty="0" smtClean="0"/>
              <a:t>1/2</a:t>
            </a:r>
            <a:endParaRPr lang="es-CR" altLang="es-PE" sz="2000" baseline="30000" dirty="0"/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9611" y="2832045"/>
            <a:ext cx="7772400" cy="10081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altLang="es-PE" dirty="0" smtClean="0"/>
              <a:t>Manhattan:</a:t>
            </a:r>
          </a:p>
          <a:p>
            <a:pPr lvl="1">
              <a:spcAft>
                <a:spcPct val="50000"/>
              </a:spcAft>
            </a:pPr>
            <a:r>
              <a:rPr lang="es-CR" altLang="es-PE" sz="2000" dirty="0" smtClean="0"/>
              <a:t>d (</a:t>
            </a:r>
            <a:r>
              <a:rPr lang="es-CR" altLang="es-PE" sz="2000" dirty="0" err="1" smtClean="0"/>
              <a:t>i,K</a:t>
            </a:r>
            <a:r>
              <a:rPr lang="es-CR" altLang="es-PE" sz="2000" dirty="0" smtClean="0"/>
              <a:t>) = |</a:t>
            </a:r>
            <a:r>
              <a:rPr lang="es-CR" altLang="es-PE" sz="2000" dirty="0" smtClean="0">
                <a:ea typeface="Batang" pitchFamily="18" charset="-127"/>
              </a:rPr>
              <a:t>x</a:t>
            </a:r>
            <a:r>
              <a:rPr lang="es-CR" altLang="es-PE" sz="2000" baseline="-25000" dirty="0" smtClean="0">
                <a:ea typeface="Batang" pitchFamily="18" charset="-127"/>
              </a:rPr>
              <a:t>i1</a:t>
            </a:r>
            <a:r>
              <a:rPr lang="es-CR" altLang="es-PE" sz="2000" dirty="0" smtClean="0">
                <a:ea typeface="Batang" pitchFamily="18" charset="-127"/>
              </a:rPr>
              <a:t> – x</a:t>
            </a:r>
            <a:r>
              <a:rPr lang="es-CR" altLang="es-PE" sz="2000" baseline="-25000" dirty="0" smtClean="0">
                <a:ea typeface="Batang" pitchFamily="18" charset="-127"/>
              </a:rPr>
              <a:t>k1</a:t>
            </a:r>
            <a:r>
              <a:rPr lang="es-CR" altLang="es-PE" sz="2000" dirty="0" smtClean="0"/>
              <a:t>|</a:t>
            </a:r>
            <a:r>
              <a:rPr lang="es-CR" altLang="es-PE" sz="2000" i="1" dirty="0" smtClean="0"/>
              <a:t> </a:t>
            </a:r>
            <a:r>
              <a:rPr lang="es-CR" altLang="es-PE" sz="2000" dirty="0" smtClean="0"/>
              <a:t>+ |</a:t>
            </a:r>
            <a:r>
              <a:rPr lang="es-CR" altLang="es-PE" sz="2000" dirty="0" smtClean="0">
                <a:ea typeface="Batang" pitchFamily="18" charset="-127"/>
              </a:rPr>
              <a:t>x</a:t>
            </a:r>
            <a:r>
              <a:rPr lang="es-CR" altLang="es-PE" sz="2000" baseline="-25000" dirty="0" smtClean="0">
                <a:ea typeface="Batang" pitchFamily="18" charset="-127"/>
              </a:rPr>
              <a:t>i2</a:t>
            </a:r>
            <a:r>
              <a:rPr lang="es-CR" altLang="es-PE" sz="2000" dirty="0" smtClean="0">
                <a:ea typeface="Batang" pitchFamily="18" charset="-127"/>
              </a:rPr>
              <a:t> – x</a:t>
            </a:r>
            <a:r>
              <a:rPr lang="es-CR" altLang="es-PE" sz="2000" baseline="-25000" dirty="0" smtClean="0">
                <a:ea typeface="Batang" pitchFamily="18" charset="-127"/>
              </a:rPr>
              <a:t>k2 </a:t>
            </a:r>
            <a:r>
              <a:rPr lang="es-CR" altLang="es-PE" sz="2000" dirty="0" smtClean="0"/>
              <a:t>|</a:t>
            </a:r>
            <a:r>
              <a:rPr lang="es-CR" altLang="es-PE" sz="2000" i="1" dirty="0" smtClean="0"/>
              <a:t> </a:t>
            </a:r>
            <a:r>
              <a:rPr lang="es-CR" altLang="es-PE" sz="2000" dirty="0" smtClean="0"/>
              <a:t>+  ...  +   	 |</a:t>
            </a:r>
            <a:r>
              <a:rPr lang="es-CR" altLang="es-PE" sz="2000" dirty="0" smtClean="0">
                <a:ea typeface="Batang" pitchFamily="18" charset="-127"/>
              </a:rPr>
              <a:t>x</a:t>
            </a:r>
            <a:r>
              <a:rPr lang="es-CR" altLang="es-PE" sz="2000" baseline="-25000" dirty="0" smtClean="0">
                <a:ea typeface="Batang" pitchFamily="18" charset="-127"/>
              </a:rPr>
              <a:t>1p</a:t>
            </a:r>
            <a:r>
              <a:rPr lang="es-CR" altLang="es-PE" sz="2000" dirty="0" smtClean="0">
                <a:ea typeface="Batang" pitchFamily="18" charset="-127"/>
              </a:rPr>
              <a:t> - </a:t>
            </a:r>
            <a:r>
              <a:rPr lang="es-CR" altLang="es-PE" sz="2000" dirty="0" err="1" smtClean="0">
                <a:ea typeface="Batang" pitchFamily="18" charset="-127"/>
              </a:rPr>
              <a:t>x</a:t>
            </a:r>
            <a:r>
              <a:rPr lang="es-CR" altLang="es-PE" sz="2000" baseline="-25000" dirty="0" err="1" smtClean="0">
                <a:ea typeface="Batang" pitchFamily="18" charset="-127"/>
              </a:rPr>
              <a:t>kp</a:t>
            </a:r>
            <a:r>
              <a:rPr lang="es-CR" altLang="es-PE" sz="2000" dirty="0" smtClean="0"/>
              <a:t>|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79104" y="4293097"/>
            <a:ext cx="7772400" cy="11521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altLang="es-PE" dirty="0" err="1" smtClean="0"/>
              <a:t>Minkowski</a:t>
            </a:r>
            <a:r>
              <a:rPr lang="es-CR" altLang="es-PE" dirty="0" smtClean="0"/>
              <a:t>:</a:t>
            </a:r>
          </a:p>
          <a:p>
            <a:pPr lvl="1">
              <a:spcAft>
                <a:spcPct val="50000"/>
              </a:spcAft>
            </a:pPr>
            <a:r>
              <a:rPr lang="es-CR" altLang="es-PE" sz="2000" dirty="0" smtClean="0"/>
              <a:t>d (</a:t>
            </a:r>
            <a:r>
              <a:rPr lang="es-CR" altLang="es-PE" sz="2000" dirty="0" err="1" smtClean="0"/>
              <a:t>i,K</a:t>
            </a:r>
            <a:r>
              <a:rPr lang="es-CR" altLang="es-PE" sz="2000" dirty="0" smtClean="0"/>
              <a:t>) = (|</a:t>
            </a:r>
            <a:r>
              <a:rPr lang="es-CR" altLang="es-PE" sz="2000" dirty="0" smtClean="0">
                <a:ea typeface="Batang" pitchFamily="18" charset="-127"/>
              </a:rPr>
              <a:t>x</a:t>
            </a:r>
            <a:r>
              <a:rPr lang="es-CR" altLang="es-PE" sz="2000" baseline="-25000" dirty="0" smtClean="0">
                <a:ea typeface="Batang" pitchFamily="18" charset="-127"/>
              </a:rPr>
              <a:t>i1</a:t>
            </a:r>
            <a:r>
              <a:rPr lang="es-CR" altLang="es-PE" sz="2000" dirty="0" smtClean="0">
                <a:ea typeface="Batang" pitchFamily="18" charset="-127"/>
              </a:rPr>
              <a:t> – x</a:t>
            </a:r>
            <a:r>
              <a:rPr lang="es-CR" altLang="es-PE" sz="2000" baseline="-25000" dirty="0" smtClean="0">
                <a:ea typeface="Batang" pitchFamily="18" charset="-127"/>
              </a:rPr>
              <a:t>k1</a:t>
            </a:r>
            <a:r>
              <a:rPr lang="es-CR" altLang="es-PE" sz="2000" dirty="0" smtClean="0"/>
              <a:t>|</a:t>
            </a:r>
            <a:r>
              <a:rPr lang="es-CR" altLang="es-PE" sz="2000" baseline="30000" dirty="0" smtClean="0"/>
              <a:t>q</a:t>
            </a:r>
            <a:r>
              <a:rPr lang="es-CR" altLang="es-PE" sz="2000" i="1" dirty="0" smtClean="0"/>
              <a:t> </a:t>
            </a:r>
            <a:r>
              <a:rPr lang="es-CR" altLang="es-PE" sz="2000" dirty="0" smtClean="0"/>
              <a:t>+ |</a:t>
            </a:r>
            <a:r>
              <a:rPr lang="es-CR" altLang="es-PE" sz="2000" dirty="0" smtClean="0">
                <a:ea typeface="Batang" pitchFamily="18" charset="-127"/>
              </a:rPr>
              <a:t>x</a:t>
            </a:r>
            <a:r>
              <a:rPr lang="es-CR" altLang="es-PE" sz="2000" baseline="-25000" dirty="0" smtClean="0">
                <a:ea typeface="Batang" pitchFamily="18" charset="-127"/>
              </a:rPr>
              <a:t>i2</a:t>
            </a:r>
            <a:r>
              <a:rPr lang="es-CR" altLang="es-PE" sz="2000" dirty="0" smtClean="0">
                <a:ea typeface="Batang" pitchFamily="18" charset="-127"/>
              </a:rPr>
              <a:t> – x</a:t>
            </a:r>
            <a:r>
              <a:rPr lang="es-CR" altLang="es-PE" sz="2000" baseline="-25000" dirty="0" smtClean="0">
                <a:ea typeface="Batang" pitchFamily="18" charset="-127"/>
              </a:rPr>
              <a:t>k2 </a:t>
            </a:r>
            <a:r>
              <a:rPr lang="es-CR" altLang="es-PE" sz="2000" dirty="0" smtClean="0"/>
              <a:t>|</a:t>
            </a:r>
            <a:r>
              <a:rPr lang="es-CR" altLang="es-PE" sz="2000" baseline="30000" dirty="0" smtClean="0"/>
              <a:t>q</a:t>
            </a:r>
            <a:r>
              <a:rPr lang="es-CR" altLang="es-PE" sz="2000" i="1" dirty="0" smtClean="0"/>
              <a:t> </a:t>
            </a:r>
            <a:r>
              <a:rPr lang="es-CR" altLang="es-PE" sz="2000" dirty="0" smtClean="0"/>
              <a:t>+ ... +   	 |</a:t>
            </a:r>
            <a:r>
              <a:rPr lang="es-CR" altLang="es-PE" sz="2000" dirty="0" smtClean="0">
                <a:ea typeface="Batang" pitchFamily="18" charset="-127"/>
              </a:rPr>
              <a:t>x</a:t>
            </a:r>
            <a:r>
              <a:rPr lang="es-CR" altLang="es-PE" sz="2000" baseline="-25000" dirty="0" smtClean="0">
                <a:ea typeface="Batang" pitchFamily="18" charset="-127"/>
              </a:rPr>
              <a:t>1p</a:t>
            </a:r>
            <a:r>
              <a:rPr lang="es-CR" altLang="es-PE" sz="2000" dirty="0" smtClean="0">
                <a:ea typeface="Batang" pitchFamily="18" charset="-127"/>
              </a:rPr>
              <a:t> - </a:t>
            </a:r>
            <a:r>
              <a:rPr lang="es-CR" altLang="es-PE" sz="2000" dirty="0" err="1" smtClean="0">
                <a:ea typeface="Batang" pitchFamily="18" charset="-127"/>
              </a:rPr>
              <a:t>x</a:t>
            </a:r>
            <a:r>
              <a:rPr lang="es-CR" altLang="es-PE" sz="2000" baseline="-25000" dirty="0" err="1" smtClean="0">
                <a:ea typeface="Batang" pitchFamily="18" charset="-127"/>
              </a:rPr>
              <a:t>kp</a:t>
            </a:r>
            <a:r>
              <a:rPr lang="es-CR" altLang="es-PE" sz="2000" dirty="0" err="1" smtClean="0"/>
              <a:t>|</a:t>
            </a:r>
            <a:r>
              <a:rPr lang="es-CR" altLang="es-PE" sz="2000" baseline="30000" dirty="0" err="1" smtClean="0"/>
              <a:t>q</a:t>
            </a:r>
            <a:r>
              <a:rPr lang="es-CR" altLang="es-PE" sz="2000" dirty="0" smtClean="0"/>
              <a:t>)</a:t>
            </a:r>
            <a:r>
              <a:rPr lang="es-CR" altLang="es-PE" sz="2000" baseline="30000" dirty="0" smtClean="0"/>
              <a:t>1/q</a:t>
            </a:r>
          </a:p>
          <a:p>
            <a:pPr lvl="1">
              <a:spcAft>
                <a:spcPct val="50000"/>
              </a:spcAft>
              <a:buFont typeface="Wingdings" panose="05000000000000000000" pitchFamily="2" charset="2"/>
              <a:buNone/>
            </a:pPr>
            <a:endParaRPr lang="es-CR" altLang="es-PE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17636475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  <p:bldP spid="5" grpId="0" build="p" autoUpdateAnimBg="0"/>
      <p:bldP spid="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625150" y="1143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Tipos de variables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19200"/>
            <a:ext cx="8003232" cy="4937760"/>
          </a:xfrm>
        </p:spPr>
        <p:txBody>
          <a:bodyPr/>
          <a:lstStyle/>
          <a:p>
            <a:pPr eaLnBrk="1" hangingPunct="1"/>
            <a:r>
              <a:rPr lang="es-CR" altLang="es-PE" dirty="0"/>
              <a:t>Normalización y medidas presentadas sólo se pueden utilizar con variables de intervalo o de </a:t>
            </a:r>
            <a:r>
              <a:rPr lang="es-CR" altLang="es-PE" dirty="0" smtClean="0"/>
              <a:t>radio</a:t>
            </a:r>
          </a:p>
          <a:p>
            <a:pPr eaLnBrk="1" hangingPunct="1"/>
            <a:endParaRPr lang="es-CR" altLang="es-PE" dirty="0"/>
          </a:p>
          <a:p>
            <a:pPr lvl="1" eaLnBrk="1" hangingPunct="1"/>
            <a:r>
              <a:rPr lang="es-CR" altLang="es-PE" dirty="0"/>
              <a:t>Variables de intervalo: permiten medir distancias</a:t>
            </a:r>
          </a:p>
          <a:p>
            <a:pPr lvl="1" eaLnBrk="1" hangingPunct="1"/>
            <a:r>
              <a:rPr lang="es-CR" altLang="es-PE" dirty="0"/>
              <a:t>Variables de radio: intervalo medido a partir de un cero con significado</a:t>
            </a:r>
          </a:p>
          <a:p>
            <a:pPr lvl="1" eaLnBrk="1" hangingPunct="1"/>
            <a:endParaRPr lang="es-CR" altLang="es-PE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s-CR" altLang="es-PE" dirty="0"/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21277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59930970"/>
              </p:ext>
            </p:extLst>
          </p:nvPr>
        </p:nvGraphicFramePr>
        <p:xfrm>
          <a:off x="1043608" y="1268760"/>
          <a:ext cx="727280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-9627"/>
            <a:ext cx="914400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s-PE" sz="2800" b="1" dirty="0">
                <a:solidFill>
                  <a:schemeClr val="bg1"/>
                </a:solidFill>
              </a:rPr>
              <a:t>                   </a:t>
            </a:r>
            <a:r>
              <a:rPr lang="es-PE" b="1" dirty="0">
                <a:solidFill>
                  <a:schemeClr val="bg1"/>
                </a:solidFill>
              </a:rPr>
              <a:t>Unidad </a:t>
            </a:r>
            <a:r>
              <a:rPr lang="es-PE" b="1" dirty="0" smtClean="0">
                <a:solidFill>
                  <a:schemeClr val="bg1"/>
                </a:solidFill>
              </a:rPr>
              <a:t>1: Análisis de conglomerados, clasificación y clusterización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800200" cy="5135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CLASE </a:t>
            </a:r>
            <a:r>
              <a:rPr lang="es-PE" sz="2400" dirty="0" smtClean="0"/>
              <a:t>2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27920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52400"/>
            <a:ext cx="8003232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Otros tipos de variable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8229600" cy="49377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R" altLang="es-PE" dirty="0"/>
              <a:t>Categóricas: </a:t>
            </a:r>
            <a:endParaRPr lang="es-CR" altLang="es-PE" dirty="0" smtClean="0"/>
          </a:p>
          <a:p>
            <a:pPr eaLnBrk="1" hangingPunct="1">
              <a:lnSpc>
                <a:spcPct val="90000"/>
              </a:lnSpc>
            </a:pPr>
            <a:endParaRPr lang="es-CR" altLang="es-PE" dirty="0"/>
          </a:p>
          <a:p>
            <a:pPr lvl="1" eaLnBrk="1" hangingPunct="1">
              <a:lnSpc>
                <a:spcPct val="90000"/>
              </a:lnSpc>
            </a:pPr>
            <a:r>
              <a:rPr lang="es-CR" altLang="es-PE" dirty="0"/>
              <a:t>Binarias: Toman dos valores</a:t>
            </a:r>
          </a:p>
          <a:p>
            <a:pPr lvl="2" eaLnBrk="1" hangingPunct="1">
              <a:lnSpc>
                <a:spcPct val="90000"/>
              </a:lnSpc>
            </a:pPr>
            <a:r>
              <a:rPr lang="es-CR" altLang="es-PE" dirty="0"/>
              <a:t>Ejemplo: {femenino, masculino}</a:t>
            </a:r>
          </a:p>
          <a:p>
            <a:pPr lvl="1" eaLnBrk="1" hangingPunct="1">
              <a:lnSpc>
                <a:spcPct val="90000"/>
              </a:lnSpc>
            </a:pPr>
            <a:r>
              <a:rPr lang="es-CR" altLang="es-PE" dirty="0"/>
              <a:t>Nominales: Lista de valores sin orden</a:t>
            </a:r>
          </a:p>
          <a:p>
            <a:pPr lvl="2" eaLnBrk="1" hangingPunct="1">
              <a:lnSpc>
                <a:spcPct val="90000"/>
              </a:lnSpc>
            </a:pPr>
            <a:r>
              <a:rPr lang="es-CR" altLang="es-PE" dirty="0"/>
              <a:t>Ejemplo: {verde, rojo, amarillo, azul</a:t>
            </a:r>
            <a:r>
              <a:rPr lang="es-CR" altLang="es-PE" dirty="0" smtClean="0"/>
              <a:t>}</a:t>
            </a:r>
          </a:p>
          <a:p>
            <a:pPr lvl="2" eaLnBrk="1" hangingPunct="1">
              <a:lnSpc>
                <a:spcPct val="90000"/>
              </a:lnSpc>
            </a:pPr>
            <a:endParaRPr lang="es-CR" altLang="es-PE" dirty="0"/>
          </a:p>
          <a:p>
            <a:pPr eaLnBrk="1" hangingPunct="1">
              <a:lnSpc>
                <a:spcPct val="90000"/>
              </a:lnSpc>
            </a:pPr>
            <a:r>
              <a:rPr lang="es-CR" altLang="es-PE" dirty="0"/>
              <a:t>Ordinales: Lista de valores con un orden pero no una </a:t>
            </a:r>
            <a:r>
              <a:rPr lang="es-CR" altLang="es-PE" dirty="0" smtClean="0"/>
              <a:t>distancia</a:t>
            </a:r>
          </a:p>
          <a:p>
            <a:pPr eaLnBrk="1" hangingPunct="1">
              <a:lnSpc>
                <a:spcPct val="90000"/>
              </a:lnSpc>
            </a:pPr>
            <a:endParaRPr lang="es-CR" altLang="es-PE" dirty="0"/>
          </a:p>
          <a:p>
            <a:pPr lvl="1" eaLnBrk="1" hangingPunct="1">
              <a:lnSpc>
                <a:spcPct val="90000"/>
              </a:lnSpc>
            </a:pPr>
            <a:r>
              <a:rPr lang="es-CR" altLang="es-PE" dirty="0"/>
              <a:t>Ejemplos: {pésimo, malo, bueno, óptimo}</a:t>
            </a: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69811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52400"/>
            <a:ext cx="8568952" cy="990600"/>
          </a:xfrm>
        </p:spPr>
        <p:txBody>
          <a:bodyPr>
            <a:no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Tratamiento de variables categóricas binarias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19200"/>
            <a:ext cx="8003232" cy="4937760"/>
          </a:xfrm>
        </p:spPr>
        <p:txBody>
          <a:bodyPr/>
          <a:lstStyle/>
          <a:p>
            <a:pPr eaLnBrk="1" hangingPunct="1"/>
            <a:r>
              <a:rPr lang="es-CR" altLang="es-PE" sz="2800" dirty="0"/>
              <a:t>Toman sólo dos valores</a:t>
            </a:r>
          </a:p>
          <a:p>
            <a:pPr eaLnBrk="1" hangingPunct="1"/>
            <a:r>
              <a:rPr lang="es-CR" altLang="es-PE" sz="2800" dirty="0"/>
              <a:t>Calcular tabla de contingencia para los objetos a medir: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CR" altLang="es-PE" dirty="0"/>
          </a:p>
        </p:txBody>
      </p:sp>
      <p:sp>
        <p:nvSpPr>
          <p:cNvPr id="59399" name="Text Box 4"/>
          <p:cNvSpPr txBox="1">
            <a:spLocks noChangeArrowheads="1"/>
          </p:cNvSpPr>
          <p:nvPr/>
        </p:nvSpPr>
        <p:spPr bwMode="auto">
          <a:xfrm>
            <a:off x="3648472" y="2811016"/>
            <a:ext cx="1262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/>
              <a:t>Objeto j</a:t>
            </a:r>
          </a:p>
        </p:txBody>
      </p:sp>
      <p:sp>
        <p:nvSpPr>
          <p:cNvPr id="59400" name="Text Box 5"/>
          <p:cNvSpPr txBox="1">
            <a:spLocks noChangeArrowheads="1"/>
          </p:cNvSpPr>
          <p:nvPr/>
        </p:nvSpPr>
        <p:spPr bwMode="auto">
          <a:xfrm>
            <a:off x="1438672" y="3573016"/>
            <a:ext cx="17414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/>
              <a:t>	   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/>
              <a:t>Objeto 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/>
              <a:t>	     0</a:t>
            </a:r>
          </a:p>
        </p:txBody>
      </p:sp>
      <p:sp>
        <p:nvSpPr>
          <p:cNvPr id="59401" name="Text Box 6"/>
          <p:cNvSpPr txBox="1">
            <a:spLocks noChangeArrowheads="1"/>
          </p:cNvSpPr>
          <p:nvPr/>
        </p:nvSpPr>
        <p:spPr bwMode="auto">
          <a:xfrm>
            <a:off x="3403997" y="3225354"/>
            <a:ext cx="155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/>
              <a:t> 1	   0</a:t>
            </a:r>
          </a:p>
        </p:txBody>
      </p:sp>
      <p:sp>
        <p:nvSpPr>
          <p:cNvPr id="59402" name="Text Box 7"/>
          <p:cNvSpPr txBox="1">
            <a:spLocks noChangeArrowheads="1"/>
          </p:cNvSpPr>
          <p:nvPr/>
        </p:nvSpPr>
        <p:spPr bwMode="auto">
          <a:xfrm>
            <a:off x="3953272" y="3725416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PE" sz="2400"/>
          </a:p>
        </p:txBody>
      </p:sp>
      <p:sp>
        <p:nvSpPr>
          <p:cNvPr id="59403" name="Text Box 8"/>
          <p:cNvSpPr txBox="1">
            <a:spLocks noChangeArrowheads="1"/>
          </p:cNvSpPr>
          <p:nvPr/>
        </p:nvSpPr>
        <p:spPr bwMode="auto">
          <a:xfrm>
            <a:off x="3419872" y="3573016"/>
            <a:ext cx="17541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/>
              <a:t> q          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PE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/>
              <a:t> s          t</a:t>
            </a:r>
          </a:p>
        </p:txBody>
      </p:sp>
      <p:sp>
        <p:nvSpPr>
          <p:cNvPr id="59404" name="Line 9"/>
          <p:cNvSpPr>
            <a:spLocks noChangeShapeType="1"/>
          </p:cNvSpPr>
          <p:nvPr/>
        </p:nvSpPr>
        <p:spPr bwMode="auto">
          <a:xfrm>
            <a:off x="2886472" y="3649216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9405" name="Line 10"/>
          <p:cNvSpPr>
            <a:spLocks noChangeShapeType="1"/>
          </p:cNvSpPr>
          <p:nvPr/>
        </p:nvSpPr>
        <p:spPr bwMode="auto">
          <a:xfrm>
            <a:off x="2886472" y="4182616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9406" name="Line 11"/>
          <p:cNvSpPr>
            <a:spLocks noChangeShapeType="1"/>
          </p:cNvSpPr>
          <p:nvPr/>
        </p:nvSpPr>
        <p:spPr bwMode="auto">
          <a:xfrm flipV="1">
            <a:off x="2886472" y="4792216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9407" name="Line 12"/>
          <p:cNvSpPr>
            <a:spLocks noChangeShapeType="1"/>
          </p:cNvSpPr>
          <p:nvPr/>
        </p:nvSpPr>
        <p:spPr bwMode="auto">
          <a:xfrm>
            <a:off x="3267472" y="3344416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9408" name="Line 13"/>
          <p:cNvSpPr>
            <a:spLocks noChangeShapeType="1"/>
          </p:cNvSpPr>
          <p:nvPr/>
        </p:nvSpPr>
        <p:spPr bwMode="auto">
          <a:xfrm>
            <a:off x="4181872" y="3420616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9409" name="Line 14"/>
          <p:cNvSpPr>
            <a:spLocks noChangeShapeType="1"/>
          </p:cNvSpPr>
          <p:nvPr/>
        </p:nvSpPr>
        <p:spPr bwMode="auto">
          <a:xfrm>
            <a:off x="5248672" y="3344416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59410" name="Text Box 15"/>
          <p:cNvSpPr txBox="1">
            <a:spLocks noChangeArrowheads="1"/>
          </p:cNvSpPr>
          <p:nvPr/>
        </p:nvSpPr>
        <p:spPr bwMode="auto">
          <a:xfrm>
            <a:off x="5461397" y="3149154"/>
            <a:ext cx="906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/>
              <a:t>suma</a:t>
            </a:r>
          </a:p>
        </p:txBody>
      </p:sp>
      <p:sp>
        <p:nvSpPr>
          <p:cNvPr id="59411" name="Text Box 16"/>
          <p:cNvSpPr txBox="1">
            <a:spLocks noChangeArrowheads="1"/>
          </p:cNvSpPr>
          <p:nvPr/>
        </p:nvSpPr>
        <p:spPr bwMode="auto">
          <a:xfrm>
            <a:off x="2276872" y="4792216"/>
            <a:ext cx="906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/>
              <a:t>suma</a:t>
            </a:r>
          </a:p>
        </p:txBody>
      </p:sp>
      <p:sp>
        <p:nvSpPr>
          <p:cNvPr id="59412" name="Text Box 17"/>
          <p:cNvSpPr txBox="1">
            <a:spLocks noChangeArrowheads="1"/>
          </p:cNvSpPr>
          <p:nvPr/>
        </p:nvSpPr>
        <p:spPr bwMode="auto">
          <a:xfrm>
            <a:off x="5477272" y="3573016"/>
            <a:ext cx="684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/>
              <a:t>q+r</a:t>
            </a:r>
          </a:p>
        </p:txBody>
      </p:sp>
      <p:sp>
        <p:nvSpPr>
          <p:cNvPr id="59413" name="Text Box 18"/>
          <p:cNvSpPr txBox="1">
            <a:spLocks noChangeArrowheads="1"/>
          </p:cNvSpPr>
          <p:nvPr/>
        </p:nvSpPr>
        <p:spPr bwMode="auto">
          <a:xfrm>
            <a:off x="5477272" y="4182616"/>
            <a:ext cx="64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/>
              <a:t>s+t</a:t>
            </a:r>
          </a:p>
        </p:txBody>
      </p:sp>
      <p:sp>
        <p:nvSpPr>
          <p:cNvPr id="59414" name="Text Box 19"/>
          <p:cNvSpPr txBox="1">
            <a:spLocks noChangeArrowheads="1"/>
          </p:cNvSpPr>
          <p:nvPr/>
        </p:nvSpPr>
        <p:spPr bwMode="auto">
          <a:xfrm>
            <a:off x="3343672" y="4792216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/>
              <a:t>q+s</a:t>
            </a:r>
          </a:p>
        </p:txBody>
      </p:sp>
      <p:sp>
        <p:nvSpPr>
          <p:cNvPr id="59415" name="Text Box 20"/>
          <p:cNvSpPr txBox="1">
            <a:spLocks noChangeArrowheads="1"/>
          </p:cNvSpPr>
          <p:nvPr/>
        </p:nvSpPr>
        <p:spPr bwMode="auto">
          <a:xfrm>
            <a:off x="4410472" y="4792216"/>
            <a:ext cx="61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/>
              <a:t>r+t</a:t>
            </a:r>
          </a:p>
        </p:txBody>
      </p:sp>
      <p:sp>
        <p:nvSpPr>
          <p:cNvPr id="59416" name="Text Box 21"/>
          <p:cNvSpPr txBox="1">
            <a:spLocks noChangeArrowheads="1"/>
          </p:cNvSpPr>
          <p:nvPr/>
        </p:nvSpPr>
        <p:spPr bwMode="auto">
          <a:xfrm>
            <a:off x="5477272" y="4868416"/>
            <a:ext cx="1366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/>
              <a:t>q+r+s+t</a:t>
            </a:r>
          </a:p>
        </p:txBody>
      </p:sp>
      <p:sp>
        <p:nvSpPr>
          <p:cNvPr id="22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tabLst>
                <a:tab pos="1612900" algn="l"/>
              </a:tabLst>
            </a:pP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6764195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52400"/>
            <a:ext cx="8532440" cy="990600"/>
          </a:xfrm>
        </p:spPr>
        <p:txBody>
          <a:bodyPr>
            <a:no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Tratamiento de variables categóricas binarias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19200"/>
            <a:ext cx="8003232" cy="4937760"/>
          </a:xfrm>
        </p:spPr>
        <p:txBody>
          <a:bodyPr/>
          <a:lstStyle/>
          <a:p>
            <a:pPr eaLnBrk="1" hangingPunct="1"/>
            <a:r>
              <a:rPr lang="es-CR" altLang="es-PE" sz="2800" dirty="0"/>
              <a:t>Distancia dependerá de si la variable es </a:t>
            </a:r>
            <a:endParaRPr lang="es-CR" altLang="es-PE" sz="2800" dirty="0" smtClean="0"/>
          </a:p>
          <a:p>
            <a:pPr eaLnBrk="1" hangingPunct="1"/>
            <a:endParaRPr lang="es-CR" altLang="es-PE" sz="2800" dirty="0"/>
          </a:p>
          <a:p>
            <a:pPr lvl="1" eaLnBrk="1" hangingPunct="1"/>
            <a:r>
              <a:rPr lang="es-CR" altLang="es-PE" sz="2400" dirty="0"/>
              <a:t>Simétrica: si ambas estados conllevan el mismo valor y por lo tanto llevan el mismo peso</a:t>
            </a:r>
          </a:p>
          <a:p>
            <a:pPr lvl="2" eaLnBrk="1" hangingPunct="1"/>
            <a:r>
              <a:rPr lang="es-CR" altLang="es-PE" sz="2000" dirty="0"/>
              <a:t>Ejemplo: Género {masculino, femenino</a:t>
            </a:r>
            <a:r>
              <a:rPr lang="es-CR" altLang="es-PE" sz="2000" dirty="0" smtClean="0"/>
              <a:t>]</a:t>
            </a:r>
          </a:p>
          <a:p>
            <a:pPr lvl="2" eaLnBrk="1" hangingPunct="1"/>
            <a:endParaRPr lang="es-CR" altLang="es-PE" sz="2000" dirty="0"/>
          </a:p>
          <a:p>
            <a:pPr lvl="1" eaLnBrk="1" hangingPunct="1"/>
            <a:r>
              <a:rPr lang="es-CR" altLang="es-PE" sz="2400" dirty="0"/>
              <a:t>Asimétrica: los estados resultantes no tiene el mismo peso</a:t>
            </a:r>
          </a:p>
          <a:p>
            <a:pPr lvl="2" eaLnBrk="1" hangingPunct="1"/>
            <a:r>
              <a:rPr lang="es-CR" altLang="es-PE" sz="2000" dirty="0"/>
              <a:t>Ejemplo: Resultado de una prueba de enfermedad {positivo, negativo}; por convención el estado más importante o raro se codifica como 1</a:t>
            </a: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4556358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52400"/>
            <a:ext cx="8532440" cy="990600"/>
          </a:xfrm>
        </p:spPr>
        <p:txBody>
          <a:bodyPr>
            <a:no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Tratamiento de variables categóricas binarias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19200"/>
            <a:ext cx="8003232" cy="4937760"/>
          </a:xfrm>
        </p:spPr>
        <p:txBody>
          <a:bodyPr/>
          <a:lstStyle/>
          <a:p>
            <a:pPr eaLnBrk="1" hangingPunct="1"/>
            <a:r>
              <a:rPr lang="es-CR" altLang="es-PE" dirty="0"/>
              <a:t>Distancia variables simétricas (coeficiente de coincidencia simple): </a:t>
            </a:r>
            <a:endParaRPr lang="es-CR" altLang="es-PE" dirty="0" smtClean="0"/>
          </a:p>
          <a:p>
            <a:pPr eaLnBrk="1" hangingPunct="1"/>
            <a:endParaRPr lang="es-CR" altLang="es-PE" dirty="0"/>
          </a:p>
          <a:p>
            <a:pPr lvl="1" eaLnBrk="1" hangingPunct="1"/>
            <a:r>
              <a:rPr lang="es-CR" altLang="es-PE" dirty="0"/>
              <a:t>d (</a:t>
            </a:r>
            <a:r>
              <a:rPr lang="es-CR" altLang="es-PE" dirty="0" err="1"/>
              <a:t>i,j</a:t>
            </a:r>
            <a:r>
              <a:rPr lang="es-CR" altLang="es-PE" dirty="0"/>
              <a:t>) = (</a:t>
            </a:r>
            <a:r>
              <a:rPr lang="es-CR" altLang="es-PE" dirty="0" err="1"/>
              <a:t>r+s</a:t>
            </a:r>
            <a:r>
              <a:rPr lang="es-CR" altLang="es-PE" dirty="0"/>
              <a:t>)/(</a:t>
            </a:r>
            <a:r>
              <a:rPr lang="es-CR" altLang="es-PE" dirty="0" err="1"/>
              <a:t>q+r+s+t</a:t>
            </a:r>
            <a:r>
              <a:rPr lang="es-CR" altLang="es-PE" dirty="0"/>
              <a:t>) </a:t>
            </a:r>
            <a:endParaRPr lang="es-CR" altLang="es-PE" dirty="0" smtClean="0"/>
          </a:p>
          <a:p>
            <a:pPr lvl="1" eaLnBrk="1" hangingPunct="1"/>
            <a:endParaRPr lang="es-CR" altLang="es-PE" dirty="0"/>
          </a:p>
          <a:p>
            <a:pPr eaLnBrk="1" hangingPunct="1"/>
            <a:r>
              <a:rPr lang="es-CR" altLang="es-PE" dirty="0"/>
              <a:t>Distancia variables asimétricas (coeficiente de </a:t>
            </a:r>
            <a:r>
              <a:rPr lang="es-CR" altLang="es-PE" dirty="0" err="1"/>
              <a:t>Jaccard</a:t>
            </a:r>
            <a:r>
              <a:rPr lang="es-CR" altLang="es-PE" dirty="0" smtClean="0"/>
              <a:t>):</a:t>
            </a:r>
          </a:p>
          <a:p>
            <a:pPr eaLnBrk="1" hangingPunct="1"/>
            <a:endParaRPr lang="es-CR" altLang="es-PE" dirty="0"/>
          </a:p>
          <a:p>
            <a:pPr lvl="1" eaLnBrk="1" hangingPunct="1"/>
            <a:r>
              <a:rPr lang="es-CR" altLang="es-PE" dirty="0"/>
              <a:t>d (</a:t>
            </a:r>
            <a:r>
              <a:rPr lang="es-CR" altLang="es-PE" dirty="0" err="1"/>
              <a:t>i,j</a:t>
            </a:r>
            <a:r>
              <a:rPr lang="es-CR" altLang="es-PE" dirty="0"/>
              <a:t>) = (</a:t>
            </a:r>
            <a:r>
              <a:rPr lang="es-CR" altLang="es-PE" dirty="0" err="1"/>
              <a:t>r+s</a:t>
            </a:r>
            <a:r>
              <a:rPr lang="es-CR" altLang="es-PE" dirty="0"/>
              <a:t>)/(</a:t>
            </a:r>
            <a:r>
              <a:rPr lang="es-CR" altLang="es-PE" dirty="0" err="1"/>
              <a:t>q+r+s</a:t>
            </a:r>
            <a:r>
              <a:rPr lang="es-CR" altLang="es-PE" dirty="0"/>
              <a:t>) </a:t>
            </a:r>
          </a:p>
          <a:p>
            <a:pPr lvl="1" eaLnBrk="1" hangingPunct="1"/>
            <a:endParaRPr lang="es-CR" altLang="es-PE" dirty="0"/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719887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PE" sz="1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PE" sz="140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28600"/>
            <a:ext cx="7931224" cy="9144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Ejercicio</a:t>
            </a:r>
          </a:p>
        </p:txBody>
      </p:sp>
      <p:sp>
        <p:nvSpPr>
          <p:cNvPr id="65542" name="Text Box 3"/>
          <p:cNvSpPr txBox="1">
            <a:spLocks noChangeArrowheads="1"/>
          </p:cNvSpPr>
          <p:nvPr/>
        </p:nvSpPr>
        <p:spPr bwMode="auto">
          <a:xfrm>
            <a:off x="1403648" y="1412776"/>
            <a:ext cx="55975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 dirty="0"/>
              <a:t>			          Exámenes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 dirty="0"/>
              <a:t>Persona      Fiebre   Tos   A    B    C    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PE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 dirty="0"/>
              <a:t>Juan		Sí        No    P   N    </a:t>
            </a:r>
            <a:r>
              <a:rPr lang="es-CR" altLang="es-PE" sz="2400" dirty="0" err="1"/>
              <a:t>N</a:t>
            </a:r>
            <a:r>
              <a:rPr lang="es-CR" altLang="es-PE" sz="2400" dirty="0"/>
              <a:t>    </a:t>
            </a:r>
            <a:r>
              <a:rPr lang="es-CR" altLang="es-PE" sz="2400" dirty="0" err="1"/>
              <a:t>N</a:t>
            </a:r>
            <a:endParaRPr lang="es-CR" altLang="es-PE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 dirty="0"/>
              <a:t>María		Sí        No    P   N    P   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 dirty="0"/>
              <a:t>Pedro		Sí        </a:t>
            </a:r>
            <a:r>
              <a:rPr lang="es-CR" altLang="es-PE" sz="2400" dirty="0" err="1"/>
              <a:t>Sí</a:t>
            </a:r>
            <a:r>
              <a:rPr lang="es-CR" altLang="es-PE" sz="2400" dirty="0"/>
              <a:t>     N   </a:t>
            </a:r>
            <a:r>
              <a:rPr lang="es-CR" altLang="es-PE" sz="2400" dirty="0" err="1"/>
              <a:t>N</a:t>
            </a:r>
            <a:r>
              <a:rPr lang="es-CR" altLang="es-PE" sz="2400" dirty="0"/>
              <a:t>    </a:t>
            </a:r>
            <a:r>
              <a:rPr lang="es-CR" altLang="es-PE" sz="2400" dirty="0" err="1"/>
              <a:t>N</a:t>
            </a:r>
            <a:r>
              <a:rPr lang="es-CR" altLang="es-PE" sz="2400" dirty="0"/>
              <a:t>    </a:t>
            </a:r>
            <a:r>
              <a:rPr lang="es-CR" altLang="es-PE" sz="2400" dirty="0" err="1"/>
              <a:t>N</a:t>
            </a:r>
            <a:endParaRPr lang="es-CR" altLang="es-PE" sz="2400" dirty="0"/>
          </a:p>
        </p:txBody>
      </p:sp>
      <p:sp>
        <p:nvSpPr>
          <p:cNvPr id="65543" name="Text Box 4"/>
          <p:cNvSpPr txBox="1">
            <a:spLocks noChangeArrowheads="1"/>
          </p:cNvSpPr>
          <p:nvPr/>
        </p:nvSpPr>
        <p:spPr bwMode="auto">
          <a:xfrm>
            <a:off x="755576" y="4271963"/>
            <a:ext cx="80168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 dirty="0"/>
              <a:t>¿Quiénes tienen más posibilidad de tener enfermedades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 dirty="0"/>
              <a:t>similares y quiénes enfermedades diferentes?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1800" dirty="0"/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1800" dirty="0"/>
              <a:t>	Calcular las distancias entre cada persona utilizando el coeficiente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1800" dirty="0"/>
              <a:t>	de </a:t>
            </a:r>
            <a:r>
              <a:rPr lang="es-CR" altLang="es-PE" sz="1800" dirty="0" err="1"/>
              <a:t>Jaccard</a:t>
            </a:r>
            <a:r>
              <a:rPr lang="es-CR" altLang="es-PE" sz="1800" dirty="0"/>
              <a:t> considerando los resultados de los síntomas y exámenes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1800" dirty="0"/>
              <a:t>	como asimétricos y los valores de Sí y P como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PE" sz="2400" dirty="0"/>
          </a:p>
        </p:txBody>
      </p:sp>
      <p:sp>
        <p:nvSpPr>
          <p:cNvPr id="65544" name="Text Box 5"/>
          <p:cNvSpPr txBox="1">
            <a:spLocks noChangeArrowheads="1"/>
          </p:cNvSpPr>
          <p:nvPr/>
        </p:nvSpPr>
        <p:spPr bwMode="auto">
          <a:xfrm>
            <a:off x="3204022" y="1412776"/>
            <a:ext cx="1412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/>
              <a:t>Síntomas</a:t>
            </a:r>
            <a:endParaRPr lang="es-ES" altLang="es-PE" sz="2400"/>
          </a:p>
        </p:txBody>
      </p:sp>
      <p:sp>
        <p:nvSpPr>
          <p:cNvPr id="7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471182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708819" y="2286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Respuesta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279" y="1340768"/>
            <a:ext cx="8229600" cy="4937760"/>
          </a:xfrm>
        </p:spPr>
        <p:txBody>
          <a:bodyPr/>
          <a:lstStyle/>
          <a:p>
            <a:pPr eaLnBrk="1" hangingPunct="1"/>
            <a:r>
              <a:rPr lang="es-CR" altLang="es-PE" sz="2800" dirty="0"/>
              <a:t>d (</a:t>
            </a:r>
            <a:r>
              <a:rPr lang="es-CR" altLang="es-PE" sz="2800" dirty="0" err="1"/>
              <a:t>Juan,María</a:t>
            </a:r>
            <a:r>
              <a:rPr lang="es-CR" altLang="es-PE" sz="2800" dirty="0"/>
              <a:t>) = (0+1)/(2+0+1) = 0.33</a:t>
            </a:r>
          </a:p>
          <a:p>
            <a:pPr eaLnBrk="1" hangingPunct="1"/>
            <a:r>
              <a:rPr lang="es-CR" altLang="es-PE" sz="2800" dirty="0"/>
              <a:t>d (</a:t>
            </a:r>
            <a:r>
              <a:rPr lang="es-CR" altLang="es-PE" sz="2800" dirty="0" err="1"/>
              <a:t>Juan,Pedro</a:t>
            </a:r>
            <a:r>
              <a:rPr lang="es-CR" altLang="es-PE" sz="2800" dirty="0"/>
              <a:t>) = (1+1)/(1+1+1) = 0.67</a:t>
            </a:r>
          </a:p>
          <a:p>
            <a:pPr eaLnBrk="1" hangingPunct="1"/>
            <a:r>
              <a:rPr lang="es-CR" altLang="es-PE" sz="2800" dirty="0"/>
              <a:t>d (</a:t>
            </a:r>
            <a:r>
              <a:rPr lang="es-CR" altLang="es-PE" sz="2800" dirty="0" err="1"/>
              <a:t>Pedro,María</a:t>
            </a:r>
            <a:r>
              <a:rPr lang="es-CR" altLang="es-PE" sz="2800" dirty="0"/>
              <a:t>) = (1+2)/(1+1+2) = 0.75</a:t>
            </a:r>
          </a:p>
        </p:txBody>
      </p:sp>
      <p:sp>
        <p:nvSpPr>
          <p:cNvPr id="67591" name="Rectangle 4"/>
          <p:cNvSpPr>
            <a:spLocks noChangeArrowheads="1"/>
          </p:cNvSpPr>
          <p:nvPr/>
        </p:nvSpPr>
        <p:spPr bwMode="auto">
          <a:xfrm>
            <a:off x="1475656" y="3429000"/>
            <a:ext cx="6408738" cy="1295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 dirty="0"/>
              <a:t>Juan y María tienen más posibilidad de tener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 dirty="0"/>
              <a:t>enfermedades similares y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 dirty="0"/>
              <a:t>Pedro y María diferentes</a:t>
            </a:r>
            <a:endParaRPr lang="es-ES" altLang="es-PE" sz="2400" dirty="0"/>
          </a:p>
        </p:txBody>
      </p:sp>
      <p:sp>
        <p:nvSpPr>
          <p:cNvPr id="5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6285276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52400"/>
            <a:ext cx="8460432" cy="990600"/>
          </a:xfrm>
        </p:spPr>
        <p:txBody>
          <a:bodyPr>
            <a:no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Tratamiento de variables categóricas nominales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R" altLang="es-PE"/>
              <a:t>Coeficiente de coincidencia simple:</a:t>
            </a:r>
          </a:p>
          <a:p>
            <a:pPr lvl="1" eaLnBrk="1" hangingPunct="1"/>
            <a:r>
              <a:rPr lang="es-CR" altLang="es-PE"/>
              <a:t>d (i,j) = (p-m)/p</a:t>
            </a:r>
          </a:p>
          <a:p>
            <a:pPr lvl="2" eaLnBrk="1" hangingPunct="1"/>
            <a:r>
              <a:rPr lang="es-CR" altLang="es-PE"/>
              <a:t>m es el número de coincidencias</a:t>
            </a:r>
          </a:p>
          <a:p>
            <a:pPr lvl="2" eaLnBrk="1" hangingPunct="1"/>
            <a:r>
              <a:rPr lang="es-CR" altLang="es-PE"/>
              <a:t>p es el número de variables</a:t>
            </a:r>
          </a:p>
          <a:p>
            <a:pPr lvl="2" eaLnBrk="1" hangingPunct="1"/>
            <a:endParaRPr lang="es-CR" altLang="es-PE"/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3395895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52400"/>
            <a:ext cx="8424936" cy="990600"/>
          </a:xfrm>
        </p:spPr>
        <p:txBody>
          <a:bodyPr>
            <a:no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Tratamiento de variables categóricas nominales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R" altLang="es-PE" dirty="0"/>
              <a:t>Ejercicio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CR" altLang="es-PE" sz="2000" dirty="0"/>
              <a:t>  		Producto      Color           Forma	      Sabor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CR" altLang="es-PE" sz="2000" dirty="0"/>
              <a:t>       	     1	       Rojo            Redondo           Dulce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CR" altLang="es-PE" sz="2000" dirty="0"/>
              <a:t>       	     2              Verde	          Cuadrado	    Salado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CR" altLang="es-PE" sz="2000" dirty="0"/>
              <a:t>       	     3                Rojo	         Rectangular       Dulce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CR" altLang="es-PE" sz="2000" dirty="0"/>
              <a:t>       	     4	   Amarillo        Cuadrado	     Ácido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CR" altLang="es-PE" sz="2000" dirty="0"/>
              <a:t>		     5	      Azul	        Asimétrica	  Amargo</a:t>
            </a:r>
          </a:p>
        </p:txBody>
      </p:sp>
      <p:sp>
        <p:nvSpPr>
          <p:cNvPr id="71687" name="Text Box 4"/>
          <p:cNvSpPr txBox="1">
            <a:spLocks noChangeArrowheads="1"/>
          </p:cNvSpPr>
          <p:nvPr/>
        </p:nvSpPr>
        <p:spPr bwMode="auto">
          <a:xfrm>
            <a:off x="1187450" y="5157788"/>
            <a:ext cx="686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400"/>
              <a:t>d(1,3)=?	d(1,4)=?	d(2,4)=?	d(3,5)=?</a:t>
            </a:r>
            <a:endParaRPr lang="es-ES" altLang="es-PE" sz="2400"/>
          </a:p>
        </p:txBody>
      </p:sp>
      <p:sp>
        <p:nvSpPr>
          <p:cNvPr id="5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5708841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52400"/>
            <a:ext cx="7931224" cy="990600"/>
          </a:xfrm>
        </p:spPr>
        <p:txBody>
          <a:bodyPr>
            <a:no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Tratamiento de variables ordinales (de rango)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937760"/>
          </a:xfrm>
        </p:spPr>
        <p:txBody>
          <a:bodyPr/>
          <a:lstStyle/>
          <a:p>
            <a:pPr eaLnBrk="1" hangingPunct="1"/>
            <a:r>
              <a:rPr lang="es-CR" altLang="es-PE" dirty="0"/>
              <a:t>Si la variable f tiene </a:t>
            </a:r>
            <a:r>
              <a:rPr lang="es-CR" altLang="es-PE" dirty="0" err="1"/>
              <a:t>M</a:t>
            </a:r>
            <a:r>
              <a:rPr lang="es-CR" altLang="es-PE" baseline="-25000" dirty="0" err="1"/>
              <a:t>f</a:t>
            </a:r>
            <a:r>
              <a:rPr lang="es-CR" altLang="es-PE" dirty="0"/>
              <a:t> valores ordinales {r</a:t>
            </a:r>
            <a:r>
              <a:rPr lang="es-CR" altLang="es-PE" baseline="-25000" dirty="0"/>
              <a:t>1</a:t>
            </a:r>
            <a:r>
              <a:rPr lang="es-CR" altLang="es-PE" dirty="0"/>
              <a:t>, r</a:t>
            </a:r>
            <a:r>
              <a:rPr lang="es-CR" altLang="es-PE" baseline="-25000" dirty="0"/>
              <a:t>2</a:t>
            </a:r>
            <a:r>
              <a:rPr lang="es-CR" altLang="es-PE" dirty="0"/>
              <a:t>, ... </a:t>
            </a:r>
            <a:r>
              <a:rPr lang="es-CR" altLang="es-PE" dirty="0" err="1"/>
              <a:t>r</a:t>
            </a:r>
            <a:r>
              <a:rPr lang="es-CR" altLang="es-PE" baseline="-25000" dirty="0" err="1"/>
              <a:t>Mf</a:t>
            </a:r>
            <a:r>
              <a:rPr lang="es-CR" altLang="es-PE" dirty="0"/>
              <a:t>}, </a:t>
            </a:r>
            <a:r>
              <a:rPr lang="es-CR" altLang="es-PE" dirty="0" err="1"/>
              <a:t>r</a:t>
            </a:r>
            <a:r>
              <a:rPr lang="es-CR" altLang="es-PE" baseline="-25000" dirty="0" err="1"/>
              <a:t>i</a:t>
            </a:r>
            <a:r>
              <a:rPr lang="es-CR" altLang="es-PE" dirty="0"/>
              <a:t> &lt; </a:t>
            </a:r>
            <a:r>
              <a:rPr lang="es-CR" altLang="es-PE" dirty="0" err="1"/>
              <a:t>r</a:t>
            </a:r>
            <a:r>
              <a:rPr lang="es-CR" altLang="es-PE" baseline="-25000" dirty="0" err="1"/>
              <a:t>j</a:t>
            </a:r>
            <a:r>
              <a:rPr lang="es-CR" altLang="es-PE" dirty="0"/>
              <a:t> para i &lt; j, reemplace cada valor de la variable por su correspondiente orden (</a:t>
            </a:r>
            <a:r>
              <a:rPr lang="es-CR" altLang="es-PE" dirty="0" err="1"/>
              <a:t>r</a:t>
            </a:r>
            <a:r>
              <a:rPr lang="es-CR" altLang="es-PE" baseline="-25000" dirty="0" err="1"/>
              <a:t>i</a:t>
            </a:r>
            <a:r>
              <a:rPr lang="es-CR" altLang="es-PE" baseline="-25000" dirty="0"/>
              <a:t> </a:t>
            </a:r>
            <a:r>
              <a:rPr lang="es-CR" altLang="es-PE" dirty="0">
                <a:ea typeface="Batang" pitchFamily="18" charset="-127"/>
              </a:rPr>
              <a:t>⇒ i)</a:t>
            </a:r>
          </a:p>
          <a:p>
            <a:pPr eaLnBrk="1" hangingPunct="1"/>
            <a:endParaRPr lang="es-CR" altLang="es-PE" dirty="0"/>
          </a:p>
        </p:txBody>
      </p:sp>
      <p:sp>
        <p:nvSpPr>
          <p:cNvPr id="4" name="1 Rectángulo"/>
          <p:cNvSpPr/>
          <p:nvPr/>
        </p:nvSpPr>
        <p:spPr>
          <a:xfrm>
            <a:off x="0" y="3046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94285" y="2924944"/>
            <a:ext cx="8229600" cy="201626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altLang="es-PE" dirty="0" smtClean="0">
                <a:ea typeface="Batang" pitchFamily="18" charset="-127"/>
              </a:rPr>
              <a:t>Si hay varias variables ordinales con diferentes números de valores normalice al intervalo [0,1] para que cada variable tenga el mismo peso</a:t>
            </a:r>
          </a:p>
          <a:p>
            <a:pPr lvl="1"/>
            <a:r>
              <a:rPr lang="es-CR" altLang="es-PE" dirty="0" smtClean="0">
                <a:ea typeface="Batang" pitchFamily="18" charset="-127"/>
              </a:rPr>
              <a:t>Sustituya el i-</a:t>
            </a:r>
            <a:r>
              <a:rPr lang="es-CR" altLang="es-PE" dirty="0" err="1" smtClean="0">
                <a:ea typeface="Batang" pitchFamily="18" charset="-127"/>
              </a:rPr>
              <a:t>ésimo</a:t>
            </a:r>
            <a:r>
              <a:rPr lang="es-CR" altLang="es-PE" dirty="0" smtClean="0">
                <a:ea typeface="Batang" pitchFamily="18" charset="-127"/>
              </a:rPr>
              <a:t> valor para el rango de la variable f como</a:t>
            </a:r>
          </a:p>
          <a:p>
            <a:pPr lvl="2"/>
            <a:r>
              <a:rPr lang="es-CR" altLang="es-PE" dirty="0" err="1" smtClean="0">
                <a:ea typeface="Batang" pitchFamily="18" charset="-127"/>
              </a:rPr>
              <a:t>z</a:t>
            </a:r>
            <a:r>
              <a:rPr lang="es-CR" altLang="es-PE" baseline="-25000" dirty="0" err="1" smtClean="0">
                <a:ea typeface="Batang" pitchFamily="18" charset="-127"/>
              </a:rPr>
              <a:t>if</a:t>
            </a:r>
            <a:r>
              <a:rPr lang="es-CR" altLang="es-PE" dirty="0" smtClean="0">
                <a:ea typeface="Batang" pitchFamily="18" charset="-127"/>
              </a:rPr>
              <a:t> = (i–1)/ (</a:t>
            </a:r>
            <a:r>
              <a:rPr lang="es-CR" altLang="es-PE" dirty="0" err="1" smtClean="0">
                <a:ea typeface="Batang" pitchFamily="18" charset="-127"/>
              </a:rPr>
              <a:t>M</a:t>
            </a:r>
            <a:r>
              <a:rPr lang="es-CR" altLang="es-PE" baseline="-25000" dirty="0" err="1" smtClean="0">
                <a:ea typeface="Batang" pitchFamily="18" charset="-127"/>
              </a:rPr>
              <a:t>f</a:t>
            </a:r>
            <a:r>
              <a:rPr lang="es-CR" altLang="es-PE" dirty="0" smtClean="0">
                <a:ea typeface="Batang" pitchFamily="18" charset="-127"/>
              </a:rPr>
              <a:t>–1)</a:t>
            </a:r>
            <a:endParaRPr lang="es-CR" altLang="es-PE" dirty="0">
              <a:ea typeface="Batang" pitchFamily="18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6875" y="5061188"/>
            <a:ext cx="8229600" cy="1057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altLang="es-PE" smtClean="0">
                <a:ea typeface="Batang" pitchFamily="18" charset="-127"/>
              </a:rPr>
              <a:t>Utilice las distancias Euclideana, de Manhattan o de Minkowski con los valores z</a:t>
            </a:r>
            <a:r>
              <a:rPr lang="es-CR" altLang="es-PE" baseline="-25000" smtClean="0">
                <a:ea typeface="Batang" pitchFamily="18" charset="-127"/>
              </a:rPr>
              <a:t>if</a:t>
            </a:r>
            <a:endParaRPr lang="es-CR" altLang="es-PE" baseline="-25000" dirty="0"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658441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52400"/>
            <a:ext cx="8928992" cy="990600"/>
          </a:xfrm>
        </p:spPr>
        <p:txBody>
          <a:bodyPr>
            <a:no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Problemas con </a:t>
            </a:r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k-medias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19200"/>
            <a:ext cx="4752528" cy="4937760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eaLnBrk="1" hangingPunct="1"/>
            <a:r>
              <a:rPr lang="es-CR" altLang="es-PE" sz="2800" dirty="0"/>
              <a:t>No funciona bien con grupos que se traslapan</a:t>
            </a:r>
          </a:p>
          <a:p>
            <a:pPr eaLnBrk="1" hangingPunct="1"/>
            <a:r>
              <a:rPr lang="es-CR" altLang="es-PE" sz="2800" dirty="0"/>
              <a:t>Los grupos son afectados por valores extremos</a:t>
            </a:r>
          </a:p>
          <a:p>
            <a:pPr eaLnBrk="1" hangingPunct="1"/>
            <a:r>
              <a:rPr lang="es-CR" altLang="es-PE" sz="2800" dirty="0"/>
              <a:t>Cada registro, </a:t>
            </a:r>
            <a:r>
              <a:rPr lang="es-CR" altLang="es-PE" sz="2800" dirty="0" err="1"/>
              <a:t>tuple</a:t>
            </a:r>
            <a:r>
              <a:rPr lang="es-CR" altLang="es-PE" sz="2800" dirty="0"/>
              <a:t> o entidad está en un grupo o no; no existe la noción de que uno de ellos pertenezca con mayor o menor probabilidad al grupo que se le asignado</a:t>
            </a:r>
            <a:endParaRPr lang="es-ES" altLang="es-PE" sz="2800" dirty="0"/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124" name="Picture 4" descr="TEORÍAS ADMINISTRATIVAS: LIMITACIONES DE CALIDAD TO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88840"/>
            <a:ext cx="305752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14191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.Análisis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de clúster y k-vecinos mas cercanos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3393"/>
            <a:ext cx="8229600" cy="9906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>
                <a:solidFill>
                  <a:schemeClr val="tx1"/>
                </a:solidFill>
              </a:rPr>
              <a:t>Análisis de clustering y k-vecinos mas cercanos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AutoShape 2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155575" y="-8302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9" name="AutoShape 4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307975" y="-6778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0" name="AutoShape 6" descr="data:image/jpeg;base64,/9j/4AAQSkZJRgABAQAAAQABAAD/2wCEAAkGBhQQEBAPDxIQEBAQEBAQEBAQEBkQEBASFRQVFBQVFRUXJyYfGBkkGRQVHy8hIygqLDguFx8xNzAqNSYrLiwBCQoKDgwOGg8PFykcHBwpLCkpKSksLCwpLCksLCksLCkpKSwsLCwpLCksKSwpLCwsLCwpLCwsKSwsKSwsLCksLP/AABEIALcBFAMBIgACEQEDEQH/xAAaAAACAwEBAAAAAAAAAAAAAAAAAgEEBQYD/8QAPBAAAgADBAgFAQkAAQQDAQAAAQIAAxEEEhMhBSIxUWGRktEyQVJioRQGFUJjcXKBseGyIzNDUzTB8CT/xAAYAQEBAQEBAAAAAAAAAAAAAAAAAwEEAv/EABoRAQEBAQEBAQAAAAAAAAAAAAAhAUExAhH/2gAMAwEAAhEDEQA/AO8UkkAZk7I0LJLw5yCtTdJO4EhshA9gSWVrNuF2CLUhSzHYo3mPeXozXTXapJFSK5XWMdn395uOb5+dxf8AqoPqYj7q/MPSIPur8w9Ijmi9Zx+0Y+qFn1aXaVqb2LdMwLupcFd9SI0vqoX7o9/ne8A8W/8AXjE/dX5h6RCM/NT9VCJadZ/1X/iIb7q/MPSIRdFZtrny/CN0bCvT6rjEi0wv3V+YekQfdR/9h6RGRtZegftA08NiBVIWW60BGq97yJNRVDnlXcPPV+pjzlaDVK3CEqam7LVaneabTD/dX5h6RCMqfqo87PadRP2L/Qh/ur3npEJK0Vqrrnwj8I3RsK9PqoraQ0mZagrdq0xJYLeBS7UDNTy4ZVJAqK1ix91fmHpEK+h7wIZ7wORBQEEbiDtjI2iRayVBYqT5lPCTwrX+4f6rjCpoegAD0AFAAgAA3ADZE/dX5h6RCH5pJ1p8P7x/9x6fVR5zNFbNc+IfhEP91fmHpEbGVP1MZlq066TigwyimzKQa4jGc7JVTWmVAaU2VzEaX3V+YekQh0IL1+ovgUD4a3wN17bSMja9PqoPqoj7q/MPSIPur8w9IhClW067ftT+3h/quMeY0VrHXOxfwje0P91fmHpEbGU31MUNF6WabiFqAB3VaIVyV2Wt4sb3hHkIu/dX5h6RHnL0GqklSFLGrFZaqWO8kbf5jIV6/UxItUL91fmHpEH3V+YekQjaSz2nVH8/2Y9PquMecrRWQ1z0jfD/AHV+YekRsZVfSWkzKlPMWhZQKAioJLBdgIrt2VEe0i1kqpbxECurcz/aSafpUxJ0TXa5P6qDE/dR/wDYekRkbU/VcYmF+6vzD0iCEKoaQlmYECNcuzZcw3pDvW4wYDIrTMbc4typovpk3iP4GH4G4RQ0zaiipcdkdnAWksOh2E4hINFArsoSaAGNKX40/cf+DR64856vYo93Se0GKPd0ntDwRJQmKPd0ntBij3dJ7Q8EAmKPd0ntCLNFW2+X4Tuj2hE2t/H9QBij3dJ7QYo93Se0PBAJij3dJ7QYo93Se0PBAJij3dJ7QkmaLq7dg/Cd0e0JJ8K/tH9QBij3dJ7QYo93Se0PBAJij3dJ7QYo93Se0PBAeMyaMtu0fhMPij3dJ7QTPL9wh4BMUe7pPaDFHu6T2h4IBMUe7pPaDFHu6T2h4IDxEwXjt2L+E72h8Ue7pPaAeI/ov9tDwCYo93Se0GKPd0ntDwQCYo93Se0GKPd0ntDwQHjKmig29Jh8Ue7pPaCTsEPAJij3dJ7QYo93Se0PBAJij3dJ7QQ8EBhWu0LKCljNozKtVYmhYgCue8jZU8IsypWumbeI/iJ/A0VbbZMYBXVwAQaKyCtKbSakbNq0PGLUpzfTVPiPmPQ0W3xLPWjhcW6jBhcW6jBfPpPMQXz6TzERVGFxbqMGHxbqMF8+k8xBfPpPMQFGbpFQ8yUFnO8pJblVB1g5Ki6SQDmpqa0G/bHrYJ6zkWahYpMRJiE1BKsoYVB2ZGKNv0FjPNczLQmNKSUyo0sAIrXqCqk51atSahiN1L9kQotzNroVam6CaADMLQD+ABAWMLi3UYMLi3UYL59J5iC+fSeYgDC4t1GIZABWrZZ5Ek8hE3z6TzEQzGmwjiCMoDMTTcsiS12eFnOZYYqQEcOUCvU1BLKRsPGkaMmXqrmdg8zujIsv2duNJYTbQ2C0x1VmlFSZjFnJFzbmwqKEBiAaGNeSxurqnwjzG6AfC4t1GDC4t1GC+fSeYgvn0nmIAwuLdRitb7WslQ74lC6Jq1ahdgoJpsFTtMWb59J5iKWlbB9RLwyZksXkesspeqjBgNcMKVAOzygIlW5XmvJpNV5ZRjfqAysXVWU12VluPI5biIvYfFuoxm2PRmC8x702YZ0wO2IZZoc6BSoBoBkASQAMo0r59J5iAMLi3UYMLi3UYL59J5iC+fSeYgDC4t1GKc+3qswyqTmcSmmgKpIYAqpCk5FqsvPOkXL59J5iMvSGh8aYZmJaJZMl5NJTy1uq5BYglSwaqrnXy/WAs6PtSzlE1L4VhsaoYEM6sp4ggj+It4XFuoxU0fZ8JVlC8wRFUE3FNAWoKIFUUGWQGyLd8+k8xAGFxbqMGFxbqMF8+k8xBfPpPMQFa12tZTSkbErOfDUipUNdLax2DZ/+zikun5daFZ6nGWQwYUKu4QpXPYRMTZU5moFDSzpHR+MZRLTUwZgmgIUozAEC9eByoTspt/SKMr7NKFRWe0OFnY+u0q8z3larMqhjmozrWmVaZQGxJl5DM8zD4XFuowkljQap5iHvn0nmIAwuLdRgwuLdRgvn0nmIL59J5iAMLi3UYIL59J5iCA57Tcic6oJFMnRmGKZTGjoQKgGq0vEjLYNuYOnL8afuP/Boz9IThKCNhKyFqTHoQspfU11Wy/Wg3kRdlSFDpqqNY/hHoaK81PPWpBCYK+leQgwV9K8hElDwQmCvpXkIMFfSvIQHPaVss151oAS2YbybOFeTNQC+kws1xXmC7UFQchUBszlGvopXEpBNAE0S5YmBSSoe4LwBNSRXiYoaT01gtOXADYaWdlNf+5izDLpRVZhQjyDE+S7K3tGTlnSkm3FXESW93Jrt5QaVGR2wF6CEwV9K8hBgr6V5CAeFmbDt2HYaH+DviMFfSvIRDSh5KDwoM4Dl7DYrResrFLSplzJocTpyPLwmmswL3ZjMXCEAeLcd46iT4V/aP6jn5f2kBezoZCqZzOr69cMia0oUIWhzUnWKV2LeOUb0mULq5DwjyG6A9oITBX0ryEGCvpXkIB4yvtFLmGSMFZruJslgJLiW1FcM1SzKCLoIpXOoyjSwV9K8hFLStpEhA4lh/wDqSkIyWgd1S9sNaXtn9QFPRNnmLOnl1miU8wOhnOrPeLTCwW4zASwClNh5ZbcYujdLifOnSsIJgvdDVrfF+YhNKDKsvyLDOlQwIGxgr6V5CAeCEwV9K8hBgr6V5CAeOf0zZpjzmCJazLeyzJbPJmooDl0K3FdxR6B87vntjdwV9K8hGTpXS2AzrghgLO85WvAXirol2lCf/INlT5AE5RmixoWW6ykWcLrhACK1NLz3bxqda7StCRWtDSNGM7RNpE+Ws24q3l8I1gCGdTtAPlsIB8iAQQL2CvpXkI0PBCYK+leQgwV9K8hAMY5OVY7QTKIl2pWS1zWAmzkaUZLzUaswiYWNErd20NQRSOpMlfSOQjnpv2lumUDZwC9omyW1xRAk1JV6oWmd8HOi5UvVKhg6GTsEekeMqUKDIchD4K+leQgHghMFfSvIQYK+leQgHghMFfSvIQQGLa7OrXTNEqikXS9QKkigzNDmBkd0WZV6+lbviPkfQ0ZemLNjYZlzFUoXzLlaFgAHF3xEU8JyN41jUlT1MxKMPEfP2tFt8Sz1o63t+YNb2/MGMu8c4MZd45xFUa3t+YNb2/MGMu8c4gzl3jnAZlq0XIeZMeYJRmFExCWN4IpvISK6oBFQcs6mLtlkXBclhFRQqqqiigACgAjB0xod58y0m5ZCr2d5EktMKmswS7zTRhmpqi0zNAg31G7Y5lFAe6GuqGCteUEKAaEgVHGggLGt7fmDW9vzBjLvHODGXeOcAa3t+YhlJFDd+YnGXeOcec6YCrAXCSCAGOqcth25QGZZNDWYYbSkkGjM0shiwJreJGZvUap86GpyMakmt1fD4Rv3Rzdg0PMR7NMZLIHSdOmzmSc3/kQoRLGGKLn4ajwipJJMdJJmi6uY2Dz4QD63t+YNb2/MGMu8c4MZd45wBre35inpSyS5iXbRhlLymjMUF4HVzqM67OMXMZd45xk/aOytPkmVLEhr5uzMV7tJZVg9xgr0cg3a0yDGA97No6XKdmlLLV2cYhXbU1eh3ZsWpvYnzi/Rvb8xj6LsjSptoZhJRJ05JiYcwsckCMWBVaE3a1qdv8nYxl3jnAGt7fmDW9vzBjLvHODGXeOcAa3t+YzbZoyTNm1mrKabhEUZjeEquZu1yFQDXeB5gRpGcu8c4wdJ6PabPv3LK8tZThL8wo7TGUqcQXGvLSgAr5k0JpQNWxWcIAkoIECqVC7MyxrXzJJJr51izre35ihoWWZUmVLmFA8uTKltce8tUBWoJAPkDsi/jLvHOANb2/MGt7fmDGXeOcGMu8c4CCG9vzGRJ0JZtUqkhqTWIN4v/wBUkM4zOZqgJG9QfKNczhvHOOWs+hZoaVMaXYxMFr+ocpOYKqYQlBZYw8tULl53NueQdPKvUHh+YfW9vzCSpooMxzh8Zd45wBre35g1vb8wYy7xzgxl3jnAGt7fmCDGXeOcEBh6WtDoi4TKHZ1loroXDs2wZMtABVjwUxelnXl/uP8AwaKlqtKyqYkxlrWmqDs2k0U0AqKk5CuZixKlm+ms3iPkvpbhFd8Tz1qQQlw+o/HaDDPqPx2iSh4gwuGfUfjtBcPqPx2gOf0l9oGSdOlpOsxEqTeZTdEyVMJl3FN+YisWVmNKrSqVOsK6uh7WZ0mXNNKzZUqYbtQtWRWNL2dM/POPG0aRlK7S2Ll1W8VWQ0xmWqg3bqm/S+lQtaXhWkWLBaFnIJst2KOAym7dqKbaMARygLkEJcPqPx2gwz6j8doB4Sc9FY1C0BNW8IoNp4QXD6j8doV1oCSxoBU5DZygOWsf2ud3sygy5qTrQUx5cmYZcyWVfDulSyo9VqbzHVumgvavVyfCv7R/UZUvTknVo0wX5gl//HcBZhYKFfU1GJZfFTaDsNY0pKG6usdg3bv0gPaCEwz6j8doMM+o/HaAeMn7SaUNnkl0mSZcwsElid4ZrkG7LGstCSMzXIBichUaeGfUfjtFTSNqSShecxCDabl8AAEkkKpoAASTsAGcBn6J040+0T5bKVWXhNLBlTJbFWM1SWZwA1TLvC75Ebc6b0ZsnSCPMMlWe+lGYNKZBdqVDKzKAwqDQgkRfuH1H47QDwQmGfUfjtBhn1H47QDxS0vaHlyZjy7l9VqL5AUZipNSo2VNCygmgqNsWrh9R+O0UbVpKWj4Ts94qWCiUz3qZlVuqQzUzuippnSkAugLe0+Sk1xRmXyFAwDuqsACwowAbJmGeRIzjTijYLUs4YktmKmq5pcNVd0YFWAIoykbIt4Z9R+O0A8EJhn1H47QYZ9R+O0AxMcgv2vfUutKny2tcuWJ8mTMeWZLNKlkahYK5d2uljQhK0NRXrCh9R5DtGV9+yFBa/MoHuMRZ3N1tUi/RNWodSCaA1yrAa0nwiHjxlIaDWPnu3/pD4Z9R+O0A8EJhn1H47QYZ9R+O0A8EJhn1H47QQHPaUsAn3KmYtxiwogOeVCPSwpkeJyMaEqbrpk3iPl7GjO04ZoCGQWvXiLqqTeJpdLMFICjOoagNduUaif9xP3H/g0V4nnq9icG5QYnBuUPBElCYnBuUBmcG5Q8EBi2nRLvNnTDOcCZJMmWBKF+zhgLxltWlSReNRWoXyUCNCyoqC4ilVQKqqBkqhQAB/AjA0zaZ4tDrK+pwbkrEKS2a6MWTfw9XNsMzPAXPi2FVEbWhWcyZZnVxTLS/eADXro8QGQO8b6wFzE4NygxODcoeCATE4NyhZjkggXgaGhu1ofI0j1hJpyO3Ydgqf4HmYDGsGhCmFiTGmmVMmTicIIZs11u33zNWF59lBrCgAUCNaTM1VyOweXCOT0fabUXlXvqbuIMOstrrpjHFxS6KwCyqXS4Qkg0ByjrpPhX9o/qAnE4NygxODcoeCATE4NyjP0zYmtEvDV2lgsL/wD074mJnWWwqDdOVaEZCmwmNOMf7UTpi2djIxcWuoJSl2LUNKhVbKu+i1oCwBMB7yLHcmTJhvM81pdSVpdVFuqijdUu36u0XsTg3KMHQs2e06djYt0McpiXUVsaaEEo01lwhLqQSNnmTHQwCYnBuUGJwblDwQCYnBuUZdp0c7z8YTWAEpkloZIbCZgQZimvi8O0HIUFKmuvHM6ftFoE+lnx7uCcS5LLKovCrJVbpcLeoAzMSRq0EBs2CzrJRZSBrsuWiCozIFRU7ydtYtYnBuUUNCM5ljEvk610zBdmGXiTMMuKAhrl2tQDvAMaUAmJwblBicG5Q8EB5mZwblGNZNBsABOmNNP1AtLthBDNdVogfM5KQhFKf9tRs27hjjEtdrL6v1VzHfDJlHWN6zXRMLIrCXdNozIUVqATRSQ66S+QyPKHxODcoiTsH8/3HpAJicG5QYnBuUPBAJicG5QQ8EBztstySiQ4m5SmmghiQbrKt0a1b1XXhntixYHEwowDrrzEZWY3lZQ6sDQkbVOYMeFq0aJrXnUnUaXQTmC3WoTkBtqqmu3VEWbFJwzLULQXnNS5ZizB2YkkVJJJNYtxLrVwh7uo94MIe7qPeCrbh1f5BVtw6v8AIiqMIe7qPeDCHHqPeCrbh1f5BU7h1f5AZNs05LlTJstlctKlYzHFlhblVGZZxc8X47oNGpWkXrFMWYizFvhXVHAYlWAZQRUVyOeyK9o0OrzGmnEDlSgK2h1wwSha4BktTLStNtOJixYrOJSiVLUKktURFvE0VVAUVOZyEBYwh7uo94MIe7qPeCrbh1f5BVtw6v8AIAwh7uo94hpYAJ1jlsDGp+Ymrbh1f5CuCQRTaCMmIP8ABGyAxbJ9pZUwyAFmj6iZNlocRGAaXW94XN9cvEl4DzIjZkyhdXbsH4jujOlfZ6WpQ0mNcmY2tPdg8zKjuD4iKCldwjRkk3VyGwefD9IB8Ie7qPeDCHu6j3gq24dX+QVbcOr/ACAMIe7qPeM/TWlZdlRXm3tZ7igOFqbrOdZ2VQAqMakjZGhVtw6v8inpLRi2hQk1SQCWBWYyMCVZDRloc1dh+hMB42fSAmTnk4c1DLCPfZ1KMrFlUi45Od1jmBkI0sIceo94qSLEsosUUAzHVm1iakIEUCuwBVAoMuZi3U7h1f5AGEPd1HvBhD3dR7wVbcOr/IKtuHV/kAYQ93Ue8Z1t0mJUwS2lzmvI7IysCGKLeKgFg1aDaQF2CtSI0atuHV/kZ0/QyvNacTNDtLwjdnsqhc9i7FOdajzA3CAsWGas1UmreCzJUuYoLGoDAkVoducWcIe7qPeKtgsuCqykBuy0RVvuWa6L1AWOZyy/iLVW3Dq/yAMIe7qPeDCHu6j3gq24dX+QVbcOr/IAwhx6j3jDl/aWUbupNF60/S/9xGpM1dl1zeGvndqRdaoF0xtkncOr/Iyx9nZfmJjVmrOa9aJjYjrcuF6+ILhpSu7iahpSZYoNvUYfCHu6j3hJRNBkOr/Ierbh1f5AGEPd1HvBhD3dR7wVbcOr/IKtuHV/kAYQ93Ue8EFW3Dq/yCA521yiZ6uEZ0wJstiJqrUsUKgAsCPC2Yp4hnusaFVll2ZJguuiKjC8GzWWwJqCQdnzC2icVmCWJcuhkzZgdjdAZGQENlkuvWtfLZHpouZiCS7IqFi+QGRFHAYVANCAGFR5iK8T62r3GC9xERhjcOUGGNw5RJRN7iIi9+kGGNw5QGWNw5QHLac0TOmzprSgVRpctHKtLDTgJshmVQ1QSZaTVpMF0Vyydo29DS2STLSbcxFly1e4AFqFANAtBT9ABuAihpPTbyprSkkCYcMTEoHrTElo5uhTfu4lSEvEXc6XhF/Q9rFoky59wLiy5cy7tu3kDUr57YC/e4iC9xERhjcOUGGNw5QE3uIhJpyPnkcq0rwr5Q2GNw5RGGNw5QHHWDQdoWZZ2oBLSa7KjGVdlKZt5yyCoVihIXCORAqc2jr5Laq7PCP6jL0hpkSrRKkYdVYIZkwjVTEfDljLzLZbtm+NSSgurkPCPLhAel7iIL3ERGGNw5QYY3DlATe4iMf7UWRp1naXKW9MJ1NZVuNQ0arHKhpmNYVqBUCNfDG4coztO242eQ85UV7msymo1QCTmoNNm00UbSQBAUNCWCdLn2h5xBWZMLBjcLN/1JpQAqL1xZbItHJIINKDb0N7iIxNG6XM6fOkPJwjKKspIOsjPNRTUgA1Eu8CpI1qVqDG1hjcOUBN7iIL3ERGGNw5QYY3DlAF79I5n7QaLnTZxeQLn/8AO8tpgdVLA0NxT4r2VAGFwVLbY6bDG4coxNL6YeTNEtJImBpbMlLwJcZ3clIY3QzXVJeik0gLOgZDS5KJMCqyrkoCC6t9ygIlgJeCla3RStaZRp3uIjN0LbRaJYmlApNQRQ7UmOhIvAEAla5gHfGjhjcOUBN7iIL3ERGGNw5QYY3DlABb9I4+XomaCoMg3TbBODLMliZIRRJNFW8F1mRgSCTdvEirkR15ljcOUcxM+1Lq1Gs4IW0iRMZb9FvGQEyKAqTjGhYBTh5HWWA6aS2QzEPe4iPOVLFBkOUPhjcOUBN7iIL3ERGGNw5QYY3DlATe4iCIwxuHKCA5+12WUzEzhZmcS2riS1LYWxq3jW5nn5ZxYsCAYWEZWGSSuGlENVY1FDQj9Iq2qSzTVmIyACVMl6yPeJcqQarTIFBxzMe+iJWEJMsteKtMJIVvxYjbTmfFtOZ2nMxXiXW1Rt46T3go28dJ7wYo48jBijjyMSVFG3jpPeIo29ek94nFHHkYgzRx5GAzLdIswaYZ4sYZ5YacZqIGaWGABe8c1vBRnlUCL1nNRVChUhSpUVUrQUpQ0pSMS2aDm48y0yLRSZMlsgE2SGCVaURdIANFWWaA11mqa5g62jJQlS0lUCiWiIAoYqAqhQATnsHnDBbo28dJ7wUbeOk94MUceRgxRx5GAKNvHSe8RQ716T3icUceRjytWujoGdCysodRrISKXlqCKjbnAU5k6zvMlFnsrzg0xZBNxpgZcpgl1NaihBA3Zxekg3VzGwfh4frHO2L7PTJRlJiy5khJ7zypkmW1S1ZYBTKi1JpTNiDsFI6KTNF1dvhHkd0A9G3jpPeCjbx0nvBijjyMGKOPIwBRt46T3jO0hNs7qwtD2VklzFDCdcZUmU1QbxorUb9c40cUceRjmbb9n5kx5zX5Kh5pmIMJ2oGs72Zrwyqbr3svOo86wGvZhKDzBJMi/iAzxKVb+Ia5zLpre27c4v0beOk94w9DaF+mckvfXNJeoQ10zZk4lz5tWZTLcT55bmKOPIwBRt46T3go28dJ7wYo48jBijjyMAUbeOk94zrdIs4ctPFlvtKcM01EvtJWl+pY1KCq18sxGiZo48jGDb9CzGtH1UmfdcS3REmycSWpKqFzFGuhgXpXaYDVsRUqpkmWZWGmGZYBl3M7t26aUpuizRt46T3ihoiz4MtZbUqq6xW8bzFnZmJI2kmp4kxfxRx5GAKNvHSe8FG3jpPeDFHHkYMUceRgIIO9ek94y5NlsqsgRbGrJOdUCy0DLOuguFAOUy6BWmdAI05kwEEAkGhoQuY45iOasv2aeSUuTlmBbULQTNlEPTBWUwqlKsxBYsdppxMB0koGgzHT/sPRt46T3hJU0UG3kYfFHHkYAo28dJ7wUbeOk94MUceRgxRx5GAKNvHSe8EGKOPIwQHOW/SZlzllqQ96RMZZIFZhcMgU5ZkUZzQDYp20ixoK1NMlyHmVvkuGqhl1IEwVunMbIi025JV5XmTBdlvOOrUXFpeNQtCcxltixZDeMpwz0Yki9QGlxvKkV4l1rwQmH7j8doMP3H47RJU8EJh+4/HaDD9x+O0A8Im1v4/qDD9x+O0IqZtmfLdu/SA9oITD9x+O0GH7j8doB4ITD9x+O0GH7j8doB4ST4V/aP6gw/cfjtCSU1VzOwbt0B7QQmH7j8doMP3H47QDwQmH7j8doMP3H47QBM8v3CHjxmJszPiG7tD4fuPx2gHghMP3H47QYfuPx2gHghMP3H47QYfuPx2gAeI/tX+2h48QmsczsXdvaHw/cfjtAPBCYfuPx2gw/cfjtAPEQuH7j8doMP3N8doAk7BDx4ykyGZ+IfD9x+O0A8EJh+4/HaDD9x+O0A8EJh+4/HaCAwbTY2eYswGchVHlgKJRWjFSTrVP4F4ZcY9tHSMLCRVegZzVrlSWDs2SmgzY5AAQQRbfE89bF8+lvjvBfPpb47xEERUTfPpb47wXz6W+O8RBATfPpb47wiuatqny3bv1iYIBr59LfHeC+fS3x3iIICb59LfHeC+fS3x3iIICb59LfHeElObq6p2Ddu/WCCAe+fS3x3gvn0t8d4iCAm+fS3x3gvn0t8d4iCAV3OWqdo3d4e+fS3x3iIICb59LfHeC+fS3x3iIICb59LfHeC+fS3x3iIIBQ5vHVOxd29uMPfPpb47xEEBN8+lvjvBfPpb47xEEBN8+lvjvBfPpb47xEEAspzQap+O8PfPpb47xEEBN8+lvjvBfPpb47xEEBN8+lvjvEQQQH//Z"/>
          <p:cNvSpPr>
            <a:spLocks noChangeAspect="1" noChangeArrowheads="1"/>
          </p:cNvSpPr>
          <p:nvPr/>
        </p:nvSpPr>
        <p:spPr bwMode="auto">
          <a:xfrm>
            <a:off x="460375" y="-5254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9C0B0FB-E0A7-462A-BA78-481888EAE995}"/>
              </a:ext>
            </a:extLst>
          </p:cNvPr>
          <p:cNvSpPr/>
          <p:nvPr/>
        </p:nvSpPr>
        <p:spPr>
          <a:xfrm>
            <a:off x="762745" y="1065213"/>
            <a:ext cx="80784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clustering y el método de k-vecinos mas cercanos son métodos de </a:t>
            </a:r>
            <a:r>
              <a:rPr lang="es-PE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clasificación.</a:t>
            </a:r>
            <a:endParaRPr lang="es-PE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9C0B0FB-E0A7-462A-BA78-481888EAE995}"/>
              </a:ext>
            </a:extLst>
          </p:cNvPr>
          <p:cNvSpPr/>
          <p:nvPr/>
        </p:nvSpPr>
        <p:spPr>
          <a:xfrm>
            <a:off x="5220072" y="2207757"/>
            <a:ext cx="3143002" cy="24622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 vecinos mas cercanos es un algoritmo no paramétrico de clasificación supervisada empleado para clasificar registros (también puede usarse en regresión)</a:t>
            </a:r>
            <a:endParaRPr lang="es-PE" sz="2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C0B0FB-E0A7-462A-BA78-481888EAE995}"/>
              </a:ext>
            </a:extLst>
          </p:cNvPr>
          <p:cNvSpPr/>
          <p:nvPr/>
        </p:nvSpPr>
        <p:spPr>
          <a:xfrm>
            <a:off x="1115939" y="2197893"/>
            <a:ext cx="3384053" cy="24622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clustering es un método de clasificación </a:t>
            </a:r>
            <a:r>
              <a:rPr lang="es-PE" sz="2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supervisada </a:t>
            </a:r>
            <a:r>
              <a:rPr lang="es-PE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involucra diferentes algoritmos como k medias, k </a:t>
            </a:r>
            <a:r>
              <a:rPr lang="es-PE" sz="22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mediodes</a:t>
            </a:r>
            <a:r>
              <a:rPr lang="es-PE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método gaussiano y los métodos jerárquicos</a:t>
            </a:r>
            <a:endParaRPr lang="es-PE" sz="2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1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32961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Modelos mixtos gaussianos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19200"/>
            <a:ext cx="8075240" cy="4937760"/>
          </a:xfrm>
        </p:spPr>
        <p:txBody>
          <a:bodyPr/>
          <a:lstStyle/>
          <a:p>
            <a:pPr eaLnBrk="1" hangingPunct="1"/>
            <a:r>
              <a:rPr lang="es-CR" altLang="es-PE" sz="2800" dirty="0"/>
              <a:t>Variante probabilística de K-medias</a:t>
            </a:r>
          </a:p>
          <a:p>
            <a:pPr lvl="1" eaLnBrk="1" hangingPunct="1"/>
            <a:r>
              <a:rPr lang="es-CR" altLang="es-PE" sz="2400" dirty="0"/>
              <a:t>Los puntos se asumen que están distribuidos de acuerdo con una probabilidad gaussiana: n densidades normales independientes</a:t>
            </a:r>
          </a:p>
          <a:p>
            <a:pPr lvl="1" eaLnBrk="1" hangingPunct="1"/>
            <a:r>
              <a:rPr lang="es-CR" altLang="es-PE" sz="2400" dirty="0"/>
              <a:t>Igual a K-medias se seleccionan K semillas</a:t>
            </a:r>
          </a:p>
          <a:p>
            <a:pPr lvl="2" eaLnBrk="1" hangingPunct="1"/>
            <a:r>
              <a:rPr lang="es-CR" altLang="es-PE" sz="2000" dirty="0"/>
              <a:t>Medias de distribuciones gaussianas</a:t>
            </a:r>
          </a:p>
          <a:p>
            <a:pPr lvl="2" eaLnBrk="1" hangingPunct="1"/>
            <a:r>
              <a:rPr lang="es-CR" altLang="es-PE" sz="2000" dirty="0"/>
              <a:t>Llamadas gaussianos</a:t>
            </a:r>
          </a:p>
          <a:p>
            <a:pPr lvl="1" eaLnBrk="1" hangingPunct="1"/>
            <a:r>
              <a:rPr lang="es-CR" altLang="es-PE" sz="2400" dirty="0"/>
              <a:t>Algoritmo itera sobre dos pasos</a:t>
            </a:r>
          </a:p>
          <a:p>
            <a:pPr lvl="2" eaLnBrk="1" hangingPunct="1"/>
            <a:r>
              <a:rPr lang="es-CR" altLang="es-PE" sz="2000" dirty="0"/>
              <a:t>Estimación</a:t>
            </a:r>
          </a:p>
          <a:p>
            <a:pPr lvl="2" eaLnBrk="1" hangingPunct="1"/>
            <a:r>
              <a:rPr lang="es-CR" altLang="es-PE" sz="2000" dirty="0"/>
              <a:t>Maximización</a:t>
            </a:r>
            <a:endParaRPr lang="es-ES" altLang="es-PE" sz="2000" dirty="0"/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4347947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>
          <a:xfrm>
            <a:off x="638689" y="175827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Modelos mixtos gaussianos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962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2017713"/>
            <a:ext cx="7772400" cy="4114800"/>
          </a:xfrm>
        </p:spPr>
        <p:txBody>
          <a:bodyPr/>
          <a:lstStyle/>
          <a:p>
            <a:pPr lvl="2" eaLnBrk="1" hangingPunct="1"/>
            <a:endParaRPr lang="es-CR" altLang="es-PE"/>
          </a:p>
          <a:p>
            <a:pPr lvl="1" eaLnBrk="1" hangingPunct="1"/>
            <a:endParaRPr lang="es-ES" altLang="es-PE"/>
          </a:p>
        </p:txBody>
      </p:sp>
      <p:pic>
        <p:nvPicPr>
          <p:cNvPr id="9626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736" y="1196752"/>
            <a:ext cx="4968875" cy="4427538"/>
          </a:xfrm>
          <a:noFill/>
        </p:spPr>
      </p:pic>
      <p:sp>
        <p:nvSpPr>
          <p:cNvPr id="5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7790002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PE" sz="1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s-PE" sz="1400"/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0373" y="0"/>
            <a:ext cx="7793037" cy="11430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Modelos mixtos gaussianos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pic>
        <p:nvPicPr>
          <p:cNvPr id="104454" name="Picture 5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3728" y="1514475"/>
            <a:ext cx="3930650" cy="3968750"/>
          </a:xfrm>
          <a:noFill/>
        </p:spPr>
      </p:pic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6877050" y="2492375"/>
            <a:ext cx="17383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000" dirty="0"/>
              <a:t>Probabilidad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000" dirty="0"/>
              <a:t>de pertenecer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2000" dirty="0"/>
              <a:t>a un grupo</a:t>
            </a:r>
            <a:endParaRPr lang="es-ES" altLang="es-PE" sz="2000" dirty="0"/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 flipH="1">
            <a:off x="5940425" y="2924175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8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6356963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591845629"/>
              </p:ext>
            </p:extLst>
          </p:nvPr>
        </p:nvGraphicFramePr>
        <p:xfrm>
          <a:off x="1043608" y="1268760"/>
          <a:ext cx="727280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-9627"/>
            <a:ext cx="914400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s-PE" sz="2800" b="1" dirty="0">
                <a:solidFill>
                  <a:schemeClr val="bg1"/>
                </a:solidFill>
              </a:rPr>
              <a:t>                   </a:t>
            </a:r>
            <a:r>
              <a:rPr lang="es-PE" b="1" dirty="0">
                <a:solidFill>
                  <a:schemeClr val="bg1"/>
                </a:solidFill>
              </a:rPr>
              <a:t>Unidad </a:t>
            </a:r>
            <a:r>
              <a:rPr lang="es-PE" b="1" dirty="0" smtClean="0">
                <a:solidFill>
                  <a:schemeClr val="bg1"/>
                </a:solidFill>
              </a:rPr>
              <a:t>1: Análisis de conglomerados, clasificación y clusterización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800200" cy="5135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CLASE </a:t>
            </a:r>
            <a:r>
              <a:rPr lang="es-PE" sz="2400" dirty="0" smtClean="0"/>
              <a:t>2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515468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52400"/>
            <a:ext cx="8003232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Métodos jerárquicos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8984" y="1412776"/>
            <a:ext cx="7635332" cy="1561728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eaLnBrk="1" hangingPunct="1"/>
            <a:r>
              <a:rPr lang="es-CR" altLang="es-PE" b="1" dirty="0"/>
              <a:t>Aglomerativos:</a:t>
            </a:r>
          </a:p>
          <a:p>
            <a:pPr lvl="1" eaLnBrk="1" hangingPunct="1"/>
            <a:r>
              <a:rPr lang="es-CR" altLang="es-PE" dirty="0"/>
              <a:t>De abajo hacia arriba</a:t>
            </a:r>
          </a:p>
          <a:p>
            <a:pPr lvl="2" eaLnBrk="1" hangingPunct="1"/>
            <a:r>
              <a:rPr lang="es-CR" altLang="es-PE" dirty="0"/>
              <a:t>Cada objeto empieza en su propio </a:t>
            </a:r>
            <a:r>
              <a:rPr lang="es-CR" altLang="es-PE" dirty="0" smtClean="0"/>
              <a:t>grupo</a:t>
            </a: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1.2.2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Métodos jerárquicos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51468" y="3429000"/>
            <a:ext cx="7632848" cy="1584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altLang="es-PE" b="1" dirty="0" smtClean="0"/>
              <a:t>Divisivos:</a:t>
            </a:r>
          </a:p>
          <a:p>
            <a:pPr lvl="1"/>
            <a:r>
              <a:rPr lang="es-CR" altLang="es-PE" dirty="0" smtClean="0"/>
              <a:t>De arriba hacia abajo</a:t>
            </a:r>
          </a:p>
          <a:p>
            <a:pPr lvl="2"/>
            <a:r>
              <a:rPr lang="es-CR" altLang="es-PE" dirty="0" smtClean="0"/>
              <a:t>Se empieza con todos los objetos en un solo grupo</a:t>
            </a:r>
            <a:endParaRPr lang="es-CR" altLang="es-PE" dirty="0"/>
          </a:p>
        </p:txBody>
      </p:sp>
    </p:spTree>
    <p:extLst>
      <p:ext uri="{BB962C8B-B14F-4D97-AF65-F5344CB8AC3E}">
        <p14:creationId xmlns:p14="http://schemas.microsoft.com/office/powerpoint/2010/main" val="36866750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  <p:bldP spid="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1560" y="152400"/>
            <a:ext cx="807524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Ejemplo de métodos aglomerativos</a:t>
            </a:r>
          </a:p>
        </p:txBody>
      </p:sp>
      <p:pic>
        <p:nvPicPr>
          <p:cNvPr id="114694" name="Picture 103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1680" y="1916832"/>
            <a:ext cx="4971124" cy="3596754"/>
          </a:xfrm>
          <a:noFill/>
        </p:spPr>
      </p:pic>
      <p:sp>
        <p:nvSpPr>
          <p:cNvPr id="114695" name="Text Box 1032"/>
          <p:cNvSpPr txBox="1">
            <a:spLocks noChangeArrowheads="1"/>
          </p:cNvSpPr>
          <p:nvPr/>
        </p:nvSpPr>
        <p:spPr bwMode="auto">
          <a:xfrm>
            <a:off x="6948264" y="2348880"/>
            <a:ext cx="1484313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1800" dirty="0"/>
              <a:t>Agrupación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1800" dirty="0"/>
              <a:t>de personas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1800" dirty="0"/>
              <a:t>por edad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PE" sz="18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1800" dirty="0"/>
              <a:t>Función de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1800" dirty="0"/>
              <a:t>distancia: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1800" i="1" dirty="0"/>
              <a:t>diferencia de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CR" altLang="es-PE" sz="1800" i="1" dirty="0"/>
              <a:t>edades</a:t>
            </a:r>
            <a:endParaRPr lang="es-ES" altLang="es-PE" sz="1800" i="1" dirty="0"/>
          </a:p>
        </p:txBody>
      </p:sp>
      <p:sp>
        <p:nvSpPr>
          <p:cNvPr id="6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1.2.2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Métodos jerárquicos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4670822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52400"/>
            <a:ext cx="7931224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Métodos jerárquicos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19200"/>
            <a:ext cx="8003232" cy="49377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R" altLang="es-PE" dirty="0"/>
              <a:t>Tres formas para medir distancia entre grupos</a:t>
            </a:r>
            <a:r>
              <a:rPr lang="es-CR" altLang="es-PE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s-CR" altLang="es-PE" dirty="0"/>
          </a:p>
          <a:p>
            <a:pPr lvl="1" eaLnBrk="1" hangingPunct="1">
              <a:lnSpc>
                <a:spcPct val="90000"/>
              </a:lnSpc>
            </a:pPr>
            <a:r>
              <a:rPr lang="es-CR" altLang="es-PE" dirty="0"/>
              <a:t>“</a:t>
            </a:r>
            <a:r>
              <a:rPr lang="es-CR" altLang="es-PE" b="1" dirty="0"/>
              <a:t>Single </a:t>
            </a:r>
            <a:r>
              <a:rPr lang="es-CR" altLang="es-PE" b="1" dirty="0" err="1"/>
              <a:t>linkage</a:t>
            </a:r>
            <a:r>
              <a:rPr lang="es-CR" altLang="es-PE" dirty="0"/>
              <a:t>”: distancia entre dos grupos se mide entre los miembros más </a:t>
            </a:r>
            <a:r>
              <a:rPr lang="es-CR" altLang="es-PE" dirty="0" smtClean="0"/>
              <a:t>cercanos</a:t>
            </a:r>
          </a:p>
          <a:p>
            <a:pPr lvl="1" eaLnBrk="1" hangingPunct="1">
              <a:lnSpc>
                <a:spcPct val="90000"/>
              </a:lnSpc>
            </a:pPr>
            <a:endParaRPr lang="es-CR" altLang="es-PE" dirty="0"/>
          </a:p>
          <a:p>
            <a:pPr lvl="1" eaLnBrk="1" hangingPunct="1">
              <a:lnSpc>
                <a:spcPct val="90000"/>
              </a:lnSpc>
            </a:pPr>
            <a:r>
              <a:rPr lang="es-CR" altLang="es-PE" dirty="0"/>
              <a:t>“</a:t>
            </a:r>
            <a:r>
              <a:rPr lang="es-CR" altLang="es-PE" b="1" dirty="0"/>
              <a:t>Complete </a:t>
            </a:r>
            <a:r>
              <a:rPr lang="es-CR" altLang="es-PE" b="1" dirty="0" err="1"/>
              <a:t>linkage</a:t>
            </a:r>
            <a:r>
              <a:rPr lang="es-CR" altLang="es-PE" dirty="0"/>
              <a:t>”: distancia entre dos grupos se mide entre los miembros más </a:t>
            </a:r>
            <a:r>
              <a:rPr lang="es-CR" altLang="es-PE" dirty="0" smtClean="0"/>
              <a:t>lejanos</a:t>
            </a:r>
          </a:p>
          <a:p>
            <a:pPr lvl="1" eaLnBrk="1" hangingPunct="1">
              <a:lnSpc>
                <a:spcPct val="90000"/>
              </a:lnSpc>
            </a:pPr>
            <a:endParaRPr lang="es-CR" altLang="es-PE" dirty="0"/>
          </a:p>
          <a:p>
            <a:pPr lvl="1" eaLnBrk="1" hangingPunct="1">
              <a:lnSpc>
                <a:spcPct val="90000"/>
              </a:lnSpc>
            </a:pPr>
            <a:r>
              <a:rPr lang="es-CR" altLang="es-PE" dirty="0"/>
              <a:t>“</a:t>
            </a:r>
            <a:r>
              <a:rPr lang="es-CR" altLang="es-PE" b="1" dirty="0"/>
              <a:t>Centroide</a:t>
            </a:r>
            <a:r>
              <a:rPr lang="es-CR" altLang="es-PE" dirty="0"/>
              <a:t>”: distancia entre dos grupos se mide entre los centroides de cada grupo </a:t>
            </a:r>
          </a:p>
          <a:p>
            <a:pPr lvl="1" eaLnBrk="1" hangingPunct="1">
              <a:lnSpc>
                <a:spcPct val="90000"/>
              </a:lnSpc>
            </a:pPr>
            <a:endParaRPr lang="es-CR" altLang="es-PE" dirty="0"/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1.2.2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Métodos jerárquicos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694037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52400"/>
            <a:ext cx="8424936" cy="990600"/>
          </a:xfrm>
        </p:spPr>
        <p:txBody>
          <a:bodyPr>
            <a:no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Formas para medir </a:t>
            </a:r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distancias</a:t>
            </a:r>
            <a:b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</a:br>
            <a:r>
              <a:rPr lang="es-CR" altLang="es-PE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Ejemplo</a:t>
            </a:r>
            <a:endParaRPr lang="es-CR" altLang="es-PE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pic>
        <p:nvPicPr>
          <p:cNvPr id="11879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3608" y="1435099"/>
            <a:ext cx="6624736" cy="4771025"/>
          </a:xfrm>
          <a:noFill/>
        </p:spPr>
      </p:pic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1.2.2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Métodos jerárquicos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1709410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27584" y="445405"/>
            <a:ext cx="1640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FACULTAD DE</a:t>
            </a:r>
          </a:p>
          <a:p>
            <a:pPr algn="just"/>
            <a:r>
              <a:rPr lang="es-PE" b="1" dirty="0"/>
              <a:t>CIENCIAS E</a:t>
            </a:r>
          </a:p>
          <a:p>
            <a:pPr algn="just"/>
            <a:r>
              <a:rPr lang="es-PE" b="1" dirty="0"/>
              <a:t>INGENIERIA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436097" y="5949280"/>
            <a:ext cx="278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dirty="0"/>
              <a:t>Mg. Eduardo Carbajal López</a:t>
            </a:r>
            <a:endParaRPr lang="es-P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475656" y="520797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000" b="1" dirty="0"/>
              <a:t>SESION 01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99592" y="3648844"/>
            <a:ext cx="7325153" cy="12961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chemeClr val="bg1"/>
                </a:solidFill>
              </a:rPr>
              <a:t>Ingeniería Industrial</a:t>
            </a:r>
            <a:br>
              <a:rPr lang="es-PE" dirty="0">
                <a:solidFill>
                  <a:schemeClr val="bg1"/>
                </a:solidFill>
              </a:rPr>
            </a:br>
            <a:r>
              <a:rPr lang="es-PE" dirty="0">
                <a:solidFill>
                  <a:schemeClr val="bg1"/>
                </a:solidFill>
              </a:rPr>
              <a:t>Analytics 2</a:t>
            </a:r>
            <a:br>
              <a:rPr lang="es-PE" dirty="0">
                <a:solidFill>
                  <a:schemeClr val="bg1"/>
                </a:solidFill>
              </a:rPr>
            </a:b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99592" y="5013176"/>
            <a:ext cx="7322199" cy="72008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95936" y="5013176"/>
            <a:ext cx="4176464" cy="6088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1600" b="1" dirty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Unidad </a:t>
            </a:r>
            <a:r>
              <a:rPr lang="es-PE" sz="1600" b="1" dirty="0" smtClean="0">
                <a:solidFill>
                  <a:schemeClr val="tx1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1: Análisis de conglomerados, clasificación y clusterización</a:t>
            </a:r>
          </a:p>
          <a:p>
            <a:pPr>
              <a:spcBef>
                <a:spcPts val="0"/>
              </a:spcBef>
            </a:pPr>
            <a:r>
              <a:rPr lang="es-PE" sz="1600" b="1" dirty="0" smtClean="0">
                <a:solidFill>
                  <a:srgbClr val="0070C0"/>
                </a:solidFill>
                <a:latin typeface="Shruti" panose="020B0502040204020203" pitchFamily="34" charset="0"/>
                <a:ea typeface="Verdana" panose="020B0604030504040204" pitchFamily="34" charset="0"/>
                <a:cs typeface="Shruti" panose="020B0502040204020203" pitchFamily="34" charset="0"/>
              </a:rPr>
              <a:t>Clustering – Métodos Jerárquicos</a:t>
            </a:r>
            <a:endParaRPr lang="es-PE" sz="1600" b="1" dirty="0">
              <a:solidFill>
                <a:srgbClr val="0070C0"/>
              </a:solidFill>
              <a:latin typeface="Shruti" panose="020B0502040204020203" pitchFamily="34" charset="0"/>
              <a:ea typeface="Verdana" panose="020B0604030504040204" pitchFamily="34" charset="0"/>
              <a:cs typeface="Shruti" panose="020B0502040204020203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9592" y="5013176"/>
            <a:ext cx="3096344" cy="72008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4 CuadroTexto"/>
          <p:cNvSpPr txBox="1"/>
          <p:nvPr/>
        </p:nvSpPr>
        <p:spPr>
          <a:xfrm>
            <a:off x="1649602" y="5099811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2800" b="1" dirty="0"/>
              <a:t>CLASE </a:t>
            </a:r>
            <a:r>
              <a:rPr lang="es-PE" sz="2800" b="1" dirty="0" smtClean="0"/>
              <a:t>2</a:t>
            </a:r>
            <a:endParaRPr lang="es-PE" sz="2800"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66E37C-9C2A-43B2-9CB6-FF414C703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864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5611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986041362"/>
              </p:ext>
            </p:extLst>
          </p:nvPr>
        </p:nvGraphicFramePr>
        <p:xfrm>
          <a:off x="1043608" y="1268760"/>
          <a:ext cx="727280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-9627"/>
            <a:ext cx="914400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s-PE" sz="2800" b="1" dirty="0">
                <a:solidFill>
                  <a:schemeClr val="bg1"/>
                </a:solidFill>
              </a:rPr>
              <a:t>                   </a:t>
            </a:r>
            <a:r>
              <a:rPr lang="es-PE" b="1" dirty="0">
                <a:solidFill>
                  <a:schemeClr val="bg1"/>
                </a:solidFill>
              </a:rPr>
              <a:t>Unidad </a:t>
            </a:r>
            <a:r>
              <a:rPr lang="es-PE" b="1" dirty="0" smtClean="0">
                <a:solidFill>
                  <a:schemeClr val="bg1"/>
                </a:solidFill>
              </a:rPr>
              <a:t>1: Análisis de conglomerados, clasificación y clusterización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800200" cy="5135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CLASE </a:t>
            </a:r>
            <a:r>
              <a:rPr lang="es-PE" sz="2400" dirty="0" smtClean="0"/>
              <a:t>2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71334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AF81D67-0DEA-4FFC-95E0-0A30B9E4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11D85E3A-E5D9-46C9-A741-0504ACD4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CC829190-730D-4B86-B538-9C24B51BD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809D5429-32CA-4919-A8FC-9505CD5992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AE19A4D3-AEEE-48A7-A0A2-832B5448C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28C6197F-E0F2-47FF-BA7B-AEDE288A5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2057D5A9-9DB0-4BFB-99D3-5237C156E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37412" y="154126"/>
            <a:ext cx="8229600" cy="990600"/>
          </a:xfrm>
        </p:spPr>
        <p:txBody>
          <a:bodyPr>
            <a:no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Clustering</a:t>
            </a:r>
            <a:endParaRPr lang="es-CR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5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7984" y="1417035"/>
            <a:ext cx="4224584" cy="3177937"/>
          </a:xfrm>
          <a:prstGeom prst="rect">
            <a:avLst/>
          </a:prstGeom>
          <a:noFill/>
        </p:spPr>
      </p:pic>
      <p:sp>
        <p:nvSpPr>
          <p:cNvPr id="2" name="Rectángulo 1"/>
          <p:cNvSpPr/>
          <p:nvPr/>
        </p:nvSpPr>
        <p:spPr>
          <a:xfrm>
            <a:off x="1159024" y="1556792"/>
            <a:ext cx="2721496" cy="2308324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CR" altLang="es-PE" sz="2400" dirty="0"/>
              <a:t>Dividir el conjunto de datos en segmentos o grupos </a:t>
            </a:r>
            <a:r>
              <a:rPr lang="es-CR" altLang="es-PE" sz="2400" dirty="0" smtClean="0"/>
              <a:t>de </a:t>
            </a:r>
            <a:r>
              <a:rPr lang="es-CR" altLang="es-PE" sz="2400" dirty="0"/>
              <a:t>acuerdo con un concepto de </a:t>
            </a:r>
            <a:r>
              <a:rPr lang="es-CR" altLang="es-PE" sz="2400" b="1" dirty="0"/>
              <a:t>similitud</a:t>
            </a:r>
          </a:p>
        </p:txBody>
      </p:sp>
    </p:spTree>
    <p:extLst>
      <p:ext uri="{BB962C8B-B14F-4D97-AF65-F5344CB8AC3E}">
        <p14:creationId xmlns:p14="http://schemas.microsoft.com/office/powerpoint/2010/main" val="466465306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Clustering</a:t>
            </a:r>
            <a:endParaRPr lang="es-CR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135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3568" y="1219200"/>
            <a:ext cx="8003232" cy="4937760"/>
          </a:xfrm>
        </p:spPr>
        <p:txBody>
          <a:bodyPr/>
          <a:lstStyle/>
          <a:p>
            <a:pPr algn="just"/>
            <a:r>
              <a:rPr lang="es-CR" altLang="es-PE" dirty="0"/>
              <a:t>Detección automática de grupos.</a:t>
            </a:r>
          </a:p>
          <a:p>
            <a:pPr algn="just"/>
            <a:r>
              <a:rPr lang="es-CR" altLang="es-PE" dirty="0"/>
              <a:t>Encontrar patrones en los datos.</a:t>
            </a:r>
          </a:p>
          <a:p>
            <a:pPr algn="just" eaLnBrk="1" hangingPunct="1"/>
            <a:r>
              <a:rPr lang="es-CR" altLang="es-PE" dirty="0" smtClean="0"/>
              <a:t>Técnica </a:t>
            </a:r>
            <a:r>
              <a:rPr lang="es-CR" altLang="es-PE" dirty="0"/>
              <a:t>de minería de datos de aprendizaje sin supervisión</a:t>
            </a:r>
          </a:p>
          <a:p>
            <a:pPr algn="just" eaLnBrk="1" hangingPunct="1"/>
            <a:r>
              <a:rPr lang="es-CR" altLang="es-PE" dirty="0" smtClean="0"/>
              <a:t>Requiere </a:t>
            </a:r>
            <a:r>
              <a:rPr lang="es-CR" altLang="es-PE" dirty="0"/>
              <a:t>inteligencia humana para interpretar resultados</a:t>
            </a: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358300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33973" y="185919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Clustering en segmentación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19200"/>
            <a:ext cx="8075240" cy="4937760"/>
          </a:xfrm>
        </p:spPr>
        <p:txBody>
          <a:bodyPr/>
          <a:lstStyle/>
          <a:p>
            <a:pPr eaLnBrk="1" hangingPunct="1"/>
            <a:r>
              <a:rPr lang="es-CR" altLang="es-PE" dirty="0"/>
              <a:t>Forma usual de segmentar gente es a través de reglas de negocio basadas en el sentido común</a:t>
            </a:r>
          </a:p>
          <a:p>
            <a:pPr eaLnBrk="1" hangingPunct="1"/>
            <a:r>
              <a:rPr lang="es-CR" altLang="es-PE" dirty="0"/>
              <a:t>Detección automática de grupos permite agrupar a la gente directamente en sus características (datos)</a:t>
            </a:r>
            <a:endParaRPr lang="es-ES" altLang="es-PE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7944" y="3050938"/>
            <a:ext cx="4179836" cy="3182222"/>
          </a:xfrm>
          <a:prstGeom prst="rect">
            <a:avLst/>
          </a:prstGeom>
          <a:noFill/>
        </p:spPr>
      </p:pic>
      <p:sp>
        <p:nvSpPr>
          <p:cNvPr id="5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7211381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Identificación del perfil del segmento a partir del resultado del clustering</a:t>
            </a:r>
            <a:endParaRPr lang="es-ES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pic>
        <p:nvPicPr>
          <p:cNvPr id="16390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664" y="1196752"/>
            <a:ext cx="6192838" cy="4354512"/>
          </a:xfrm>
          <a:noFill/>
        </p:spPr>
      </p:pic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14033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52400"/>
            <a:ext cx="8075240" cy="990600"/>
          </a:xfrm>
        </p:spPr>
        <p:txBody>
          <a:bodyPr>
            <a:normAutofit/>
          </a:bodyPr>
          <a:lstStyle/>
          <a:p>
            <a:pPr algn="l"/>
            <a:r>
              <a:rPr lang="es-CR" altLang="es-PE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Algoritmos de </a:t>
            </a:r>
            <a:r>
              <a:rPr lang="es-CR" altLang="es-PE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clustering</a:t>
            </a:r>
            <a:endParaRPr lang="es-CR" altLang="es-PE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itchFamily="34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28800"/>
            <a:ext cx="4032448" cy="3433936"/>
          </a:xfrm>
        </p:spPr>
        <p:txBody>
          <a:bodyPr/>
          <a:lstStyle/>
          <a:p>
            <a:pPr eaLnBrk="1" hangingPunct="1"/>
            <a:r>
              <a:rPr lang="es-CR" altLang="es-PE" dirty="0"/>
              <a:t>También conocidos como algoritmos de agrupación o de “</a:t>
            </a:r>
            <a:r>
              <a:rPr lang="es-CR" altLang="es-PE" dirty="0" err="1"/>
              <a:t>cluster</a:t>
            </a:r>
            <a:r>
              <a:rPr lang="es-CR" altLang="es-PE" dirty="0"/>
              <a:t> </a:t>
            </a:r>
            <a:r>
              <a:rPr lang="es-CR" altLang="es-PE" dirty="0" err="1"/>
              <a:t>analysis</a:t>
            </a:r>
            <a:r>
              <a:rPr lang="es-CR" altLang="es-PE" dirty="0"/>
              <a:t>”</a:t>
            </a:r>
          </a:p>
          <a:p>
            <a:pPr eaLnBrk="1" hangingPunct="1"/>
            <a:r>
              <a:rPr lang="es-CR" altLang="es-PE" dirty="0"/>
              <a:t>Utilizan el concepto de asociación entre entidades sobre la base de similitud</a:t>
            </a:r>
          </a:p>
          <a:p>
            <a:pPr eaLnBrk="1" hangingPunct="1"/>
            <a:r>
              <a:rPr lang="es-CR" altLang="es-PE" dirty="0"/>
              <a:t>La </a:t>
            </a:r>
            <a:r>
              <a:rPr lang="es-CR" altLang="es-PE" b="1" dirty="0"/>
              <a:t>similitud</a:t>
            </a:r>
            <a:r>
              <a:rPr lang="es-CR" altLang="es-PE" dirty="0"/>
              <a:t> se mide en términos de distancia</a:t>
            </a:r>
          </a:p>
        </p:txBody>
      </p:sp>
      <p:sp>
        <p:nvSpPr>
          <p:cNvPr id="4" name="1 Rectángulo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1.2.1 </a:t>
            </a:r>
            <a:r>
              <a:rPr lang="es-PE" sz="1400" b="1" dirty="0" smtClean="0">
                <a:solidFill>
                  <a:schemeClr val="bg1"/>
                </a:solidFill>
                <a:latin typeface="+mj-lt"/>
              </a:rPr>
              <a:t>Algoritmos de clustering</a:t>
            </a:r>
            <a:endParaRPr lang="es-PE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Fine grained analysis of K- mean clustering and where we are using it -  DataScienceCentral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8800"/>
            <a:ext cx="3907745" cy="34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711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10571</TotalTime>
  <Words>1451</Words>
  <Application>Microsoft Office PowerPoint</Application>
  <PresentationFormat>Presentación en pantalla (4:3)</PresentationFormat>
  <Paragraphs>299</Paragraphs>
  <Slides>38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51" baseType="lpstr">
      <vt:lpstr>Batang</vt:lpstr>
      <vt:lpstr>Arial</vt:lpstr>
      <vt:lpstr>BankGothic Lt BT</vt:lpstr>
      <vt:lpstr>Bookman Old Style</vt:lpstr>
      <vt:lpstr>Calibri</vt:lpstr>
      <vt:lpstr>Gill Sans MT</vt:lpstr>
      <vt:lpstr>Shruti</vt:lpstr>
      <vt:lpstr>Tahoma</vt:lpstr>
      <vt:lpstr>Times New Roman</vt:lpstr>
      <vt:lpstr>Verdana</vt:lpstr>
      <vt:lpstr>Wingdings</vt:lpstr>
      <vt:lpstr>Wingdings 3</vt:lpstr>
      <vt:lpstr>Origen</vt:lpstr>
      <vt:lpstr>Ingeniería Industrial Analytics 2 </vt:lpstr>
      <vt:lpstr>Presentación de PowerPoint</vt:lpstr>
      <vt:lpstr>Presentación de PowerPoint</vt:lpstr>
      <vt:lpstr>Presentación de PowerPoint</vt:lpstr>
      <vt:lpstr>Clustering</vt:lpstr>
      <vt:lpstr>Clustering</vt:lpstr>
      <vt:lpstr>Clustering en segmentación</vt:lpstr>
      <vt:lpstr>Identificación del perfil del segmento a partir del resultado del clustering</vt:lpstr>
      <vt:lpstr>Algoritmos de clustering</vt:lpstr>
      <vt:lpstr>Algoritmo de k-medias</vt:lpstr>
      <vt:lpstr>K-means 1. Selección de K semillas al azar</vt:lpstr>
      <vt:lpstr>2. Asignación de los puntos al centroide más cercano</vt:lpstr>
      <vt:lpstr>3. Cálculo de centroides para los grupos</vt:lpstr>
      <vt:lpstr>4. Nueva asignación de grupos</vt:lpstr>
      <vt:lpstr>5. Proceso iterativo</vt:lpstr>
      <vt:lpstr>Número de grupos</vt:lpstr>
      <vt:lpstr>Similitud, asociación y distancia</vt:lpstr>
      <vt:lpstr>Medidas de distancia</vt:lpstr>
      <vt:lpstr>Tipos de variables</vt:lpstr>
      <vt:lpstr>Otros tipos de variable</vt:lpstr>
      <vt:lpstr>Tratamiento de variables categóricas binarias</vt:lpstr>
      <vt:lpstr>Tratamiento de variables categóricas binarias</vt:lpstr>
      <vt:lpstr>Tratamiento de variables categóricas binarias</vt:lpstr>
      <vt:lpstr>Ejercicio</vt:lpstr>
      <vt:lpstr>Respuesta</vt:lpstr>
      <vt:lpstr>Tratamiento de variables categóricas nominales</vt:lpstr>
      <vt:lpstr>Tratamiento de variables categóricas nominales</vt:lpstr>
      <vt:lpstr>Tratamiento de variables ordinales (de rango)</vt:lpstr>
      <vt:lpstr>Problemas con k-medias</vt:lpstr>
      <vt:lpstr>Modelos mixtos gaussianos</vt:lpstr>
      <vt:lpstr>Modelos mixtos gaussianos</vt:lpstr>
      <vt:lpstr>Modelos mixtos gaussianos</vt:lpstr>
      <vt:lpstr>Presentación de PowerPoint</vt:lpstr>
      <vt:lpstr>Métodos jerárquicos</vt:lpstr>
      <vt:lpstr>Ejemplo de métodos aglomerativos</vt:lpstr>
      <vt:lpstr>Métodos jerárquicos</vt:lpstr>
      <vt:lpstr>Formas para medir distancias Ejemplo</vt:lpstr>
      <vt:lpstr>Ingeniería Industrial Analytics 2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Sistemas Sesión 2</dc:title>
  <dc:creator>EDUARDO</dc:creator>
  <cp:lastModifiedBy>Lalo</cp:lastModifiedBy>
  <cp:revision>205</cp:revision>
  <dcterms:created xsi:type="dcterms:W3CDTF">2012-12-24T01:08:47Z</dcterms:created>
  <dcterms:modified xsi:type="dcterms:W3CDTF">2022-08-11T04:13:47Z</dcterms:modified>
</cp:coreProperties>
</file>