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60" r:id="rId4"/>
    <p:sldId id="263" r:id="rId5"/>
    <p:sldId id="262" r:id="rId6"/>
    <p:sldId id="264" r:id="rId7"/>
    <p:sldId id="266" r:id="rId8"/>
    <p:sldId id="269" r:id="rId9"/>
    <p:sldId id="268" r:id="rId10"/>
    <p:sldId id="267" r:id="rId11"/>
    <p:sldId id="275" r:id="rId12"/>
    <p:sldId id="276" r:id="rId13"/>
    <p:sldId id="265" r:id="rId14"/>
    <p:sldId id="272" r:id="rId15"/>
    <p:sldId id="270" r:id="rId16"/>
    <p:sldId id="271" r:id="rId17"/>
    <p:sldId id="273" r:id="rId18"/>
    <p:sldId id="274" r:id="rId19"/>
    <p:sldId id="259" r:id="rId2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RBM9LAVlAIREsmOvxZr5Q==" hashData="pxdw7iy+phQWbNSvpQiBS7nIFSE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14" y="12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>
        <a:solidFill>
          <a:srgbClr val="00B050"/>
        </a:solidFill>
      </dgm:spPr>
      <dgm:t>
        <a:bodyPr/>
        <a:lstStyle/>
        <a:p>
          <a:r>
            <a:rPr lang="es-PE" dirty="0" smtClean="0"/>
            <a:t>K vecinos mas cercanos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1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1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1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D7A3A-32A2-4144-97FD-A205DFD6B0E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DCDEF32-F435-46B3-A095-DA3C3B4EB158}">
      <dgm:prSet phldrT="[Texto]"/>
      <dgm:spPr/>
      <dgm:t>
        <a:bodyPr/>
        <a:lstStyle/>
        <a:p>
          <a:r>
            <a:rPr lang="es-ES" dirty="0" smtClean="0"/>
            <a:t>Asignar peso a los atributos (variables input)</a:t>
          </a:r>
          <a:endParaRPr lang="es-ES" dirty="0"/>
        </a:p>
      </dgm:t>
    </dgm:pt>
    <dgm:pt modelId="{CD65A48A-46C0-488E-8EB2-CE09BF2A12ED}" type="parTrans" cxnId="{ED588D81-8455-4DC6-BB80-D2BD78EF7EC6}">
      <dgm:prSet/>
      <dgm:spPr/>
      <dgm:t>
        <a:bodyPr/>
        <a:lstStyle/>
        <a:p>
          <a:endParaRPr lang="es-ES"/>
        </a:p>
      </dgm:t>
    </dgm:pt>
    <dgm:pt modelId="{B0AD54CD-F54E-4C6D-945B-519442BA7CD4}" type="sibTrans" cxnId="{ED588D81-8455-4DC6-BB80-D2BD78EF7EC6}">
      <dgm:prSet/>
      <dgm:spPr/>
      <dgm:t>
        <a:bodyPr/>
        <a:lstStyle/>
        <a:p>
          <a:endParaRPr lang="es-ES"/>
        </a:p>
      </dgm:t>
    </dgm:pt>
    <dgm:pt modelId="{3F3AE44E-A1CE-4B33-8623-29B6DB39A095}">
      <dgm:prSet phldrT="[Texto]"/>
      <dgm:spPr/>
      <dgm:t>
        <a:bodyPr/>
        <a:lstStyle/>
        <a:p>
          <a:r>
            <a:rPr lang="es-ES" dirty="0" smtClean="0"/>
            <a:t>Omitir algunos atributos que se sospeche que no son relevantes</a:t>
          </a:r>
          <a:endParaRPr lang="es-ES" dirty="0"/>
        </a:p>
      </dgm:t>
    </dgm:pt>
    <dgm:pt modelId="{C8DD5AC9-EF8F-4DFE-8271-9D62204F2EFA}" type="parTrans" cxnId="{5ABB920A-D5DC-43F1-B9A6-3211A4505921}">
      <dgm:prSet/>
      <dgm:spPr/>
      <dgm:t>
        <a:bodyPr/>
        <a:lstStyle/>
        <a:p>
          <a:endParaRPr lang="es-ES"/>
        </a:p>
      </dgm:t>
    </dgm:pt>
    <dgm:pt modelId="{CC85C9C9-9B23-4549-821B-F96380720769}" type="sibTrans" cxnId="{5ABB920A-D5DC-43F1-B9A6-3211A4505921}">
      <dgm:prSet/>
      <dgm:spPr/>
      <dgm:t>
        <a:bodyPr/>
        <a:lstStyle/>
        <a:p>
          <a:endParaRPr lang="es-ES"/>
        </a:p>
      </dgm:t>
    </dgm:pt>
    <dgm:pt modelId="{7731570C-38B4-4F32-AC71-7BBFD83B65F9}">
      <dgm:prSet phldrT="[Texto]"/>
      <dgm:spPr/>
      <dgm:t>
        <a:bodyPr/>
        <a:lstStyle/>
        <a:p>
          <a:r>
            <a:rPr lang="es-ES" dirty="0" smtClean="0"/>
            <a:t>Emplear técnicas previas para identificar que atributos son importantes para la target</a:t>
          </a:r>
          <a:endParaRPr lang="es-ES" dirty="0"/>
        </a:p>
      </dgm:t>
    </dgm:pt>
    <dgm:pt modelId="{67A1BE36-C947-4004-B682-3296B3D8FE89}" type="parTrans" cxnId="{E9E5F9D9-B7A6-4138-AE51-688180276888}">
      <dgm:prSet/>
      <dgm:spPr/>
      <dgm:t>
        <a:bodyPr/>
        <a:lstStyle/>
        <a:p>
          <a:endParaRPr lang="es-ES"/>
        </a:p>
      </dgm:t>
    </dgm:pt>
    <dgm:pt modelId="{F3E25596-DE8F-462C-88F9-F950233431F6}" type="sibTrans" cxnId="{E9E5F9D9-B7A6-4138-AE51-688180276888}">
      <dgm:prSet/>
      <dgm:spPr/>
      <dgm:t>
        <a:bodyPr/>
        <a:lstStyle/>
        <a:p>
          <a:endParaRPr lang="es-ES"/>
        </a:p>
      </dgm:t>
    </dgm:pt>
    <dgm:pt modelId="{F4C6DFC0-374E-4FC2-B4E3-826967ACCBC2}">
      <dgm:prSet phldrT="[Texto]"/>
      <dgm:spPr/>
      <dgm:t>
        <a:bodyPr/>
        <a:lstStyle/>
        <a:p>
          <a:r>
            <a:rPr lang="es-ES" dirty="0" smtClean="0"/>
            <a:t>Ajustar los pesos basados en la propia base de datos de entrenamiento.</a:t>
          </a:r>
          <a:endParaRPr lang="es-ES" dirty="0"/>
        </a:p>
      </dgm:t>
    </dgm:pt>
    <dgm:pt modelId="{40F77319-4ED0-4DA6-AF4A-F233AE2E8E89}" type="parTrans" cxnId="{B1516E26-EB7C-4497-A74B-0FFF5C2DCC43}">
      <dgm:prSet/>
      <dgm:spPr/>
      <dgm:t>
        <a:bodyPr/>
        <a:lstStyle/>
        <a:p>
          <a:endParaRPr lang="es-ES"/>
        </a:p>
      </dgm:t>
    </dgm:pt>
    <dgm:pt modelId="{171FB6D5-730F-4923-BA1B-69D1E3F1E0B8}" type="sibTrans" cxnId="{B1516E26-EB7C-4497-A74B-0FFF5C2DCC43}">
      <dgm:prSet/>
      <dgm:spPr/>
      <dgm:t>
        <a:bodyPr/>
        <a:lstStyle/>
        <a:p>
          <a:endParaRPr lang="es-ES"/>
        </a:p>
      </dgm:t>
    </dgm:pt>
    <dgm:pt modelId="{4EE299F8-BB95-48AD-ADD5-339327AC2F32}" type="pres">
      <dgm:prSet presAssocID="{5F4D7A3A-32A2-4144-97FD-A205DFD6B0E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B7FE82-A9BA-4366-84C5-7334AC2832CD}" type="pres">
      <dgm:prSet presAssocID="{6DCDEF32-F435-46B3-A095-DA3C3B4EB15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5561F0-F4D1-4F7F-971D-78F0000636C1}" type="pres">
      <dgm:prSet presAssocID="{B0AD54CD-F54E-4C6D-945B-519442BA7CD4}" presName="sibTrans" presStyleCnt="0"/>
      <dgm:spPr/>
    </dgm:pt>
    <dgm:pt modelId="{13B1E445-6765-4AB7-8E9D-2767180CB873}" type="pres">
      <dgm:prSet presAssocID="{3F3AE44E-A1CE-4B33-8623-29B6DB39A09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4684E6-583D-4DCB-A3F2-C1BA37EFCEBB}" type="pres">
      <dgm:prSet presAssocID="{CC85C9C9-9B23-4549-821B-F96380720769}" presName="sibTrans" presStyleCnt="0"/>
      <dgm:spPr/>
    </dgm:pt>
    <dgm:pt modelId="{7386737C-E852-4778-8906-83502DB8E1D0}" type="pres">
      <dgm:prSet presAssocID="{7731570C-38B4-4F32-AC71-7BBFD83B65F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3BD295-B174-4CB2-972D-DDA95743095B}" type="pres">
      <dgm:prSet presAssocID="{F3E25596-DE8F-462C-88F9-F950233431F6}" presName="sibTrans" presStyleCnt="0"/>
      <dgm:spPr/>
    </dgm:pt>
    <dgm:pt modelId="{DB0DCDA8-EA6E-47C5-98CB-D77BAEB716EA}" type="pres">
      <dgm:prSet presAssocID="{F4C6DFC0-374E-4FC2-B4E3-826967ACCBC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BB920A-D5DC-43F1-B9A6-3211A4505921}" srcId="{5F4D7A3A-32A2-4144-97FD-A205DFD6B0E5}" destId="{3F3AE44E-A1CE-4B33-8623-29B6DB39A095}" srcOrd="1" destOrd="0" parTransId="{C8DD5AC9-EF8F-4DFE-8271-9D62204F2EFA}" sibTransId="{CC85C9C9-9B23-4549-821B-F96380720769}"/>
    <dgm:cxn modelId="{FEFD7260-25D8-41E2-B0A5-8B26C926146B}" type="presOf" srcId="{5F4D7A3A-32A2-4144-97FD-A205DFD6B0E5}" destId="{4EE299F8-BB95-48AD-ADD5-339327AC2F32}" srcOrd="0" destOrd="0" presId="urn:microsoft.com/office/officeart/2005/8/layout/default"/>
    <dgm:cxn modelId="{B1516E26-EB7C-4497-A74B-0FFF5C2DCC43}" srcId="{5F4D7A3A-32A2-4144-97FD-A205DFD6B0E5}" destId="{F4C6DFC0-374E-4FC2-B4E3-826967ACCBC2}" srcOrd="3" destOrd="0" parTransId="{40F77319-4ED0-4DA6-AF4A-F233AE2E8E89}" sibTransId="{171FB6D5-730F-4923-BA1B-69D1E3F1E0B8}"/>
    <dgm:cxn modelId="{E9E5F9D9-B7A6-4138-AE51-688180276888}" srcId="{5F4D7A3A-32A2-4144-97FD-A205DFD6B0E5}" destId="{7731570C-38B4-4F32-AC71-7BBFD83B65F9}" srcOrd="2" destOrd="0" parTransId="{67A1BE36-C947-4004-B682-3296B3D8FE89}" sibTransId="{F3E25596-DE8F-462C-88F9-F950233431F6}"/>
    <dgm:cxn modelId="{ED588D81-8455-4DC6-BB80-D2BD78EF7EC6}" srcId="{5F4D7A3A-32A2-4144-97FD-A205DFD6B0E5}" destId="{6DCDEF32-F435-46B3-A095-DA3C3B4EB158}" srcOrd="0" destOrd="0" parTransId="{CD65A48A-46C0-488E-8EB2-CE09BF2A12ED}" sibTransId="{B0AD54CD-F54E-4C6D-945B-519442BA7CD4}"/>
    <dgm:cxn modelId="{5F11776B-E522-4BDA-935F-A43CCDDCBF43}" type="presOf" srcId="{7731570C-38B4-4F32-AC71-7BBFD83B65F9}" destId="{7386737C-E852-4778-8906-83502DB8E1D0}" srcOrd="0" destOrd="0" presId="urn:microsoft.com/office/officeart/2005/8/layout/default"/>
    <dgm:cxn modelId="{5D2A4641-3EC4-4930-8BB6-B53976110EBC}" type="presOf" srcId="{3F3AE44E-A1CE-4B33-8623-29B6DB39A095}" destId="{13B1E445-6765-4AB7-8E9D-2767180CB873}" srcOrd="0" destOrd="0" presId="urn:microsoft.com/office/officeart/2005/8/layout/default"/>
    <dgm:cxn modelId="{D6AFFF0F-558C-499C-A56C-EC0A9C3581CE}" type="presOf" srcId="{6DCDEF32-F435-46B3-A095-DA3C3B4EB158}" destId="{D7B7FE82-A9BA-4366-84C5-7334AC2832CD}" srcOrd="0" destOrd="0" presId="urn:microsoft.com/office/officeart/2005/8/layout/default"/>
    <dgm:cxn modelId="{F456A502-F8E5-4A03-9C6B-82FAEA24EBCF}" type="presOf" srcId="{F4C6DFC0-374E-4FC2-B4E3-826967ACCBC2}" destId="{DB0DCDA8-EA6E-47C5-98CB-D77BAEB716EA}" srcOrd="0" destOrd="0" presId="urn:microsoft.com/office/officeart/2005/8/layout/default"/>
    <dgm:cxn modelId="{167989F3-6FC3-4C2F-8350-3053D3E19815}" type="presParOf" srcId="{4EE299F8-BB95-48AD-ADD5-339327AC2F32}" destId="{D7B7FE82-A9BA-4366-84C5-7334AC2832CD}" srcOrd="0" destOrd="0" presId="urn:microsoft.com/office/officeart/2005/8/layout/default"/>
    <dgm:cxn modelId="{A242BEE3-DFE9-4298-83DB-24E54DAE3425}" type="presParOf" srcId="{4EE299F8-BB95-48AD-ADD5-339327AC2F32}" destId="{195561F0-F4D1-4F7F-971D-78F0000636C1}" srcOrd="1" destOrd="0" presId="urn:microsoft.com/office/officeart/2005/8/layout/default"/>
    <dgm:cxn modelId="{82D0D7C2-D893-42BB-A0BA-4F52669466A4}" type="presParOf" srcId="{4EE299F8-BB95-48AD-ADD5-339327AC2F32}" destId="{13B1E445-6765-4AB7-8E9D-2767180CB873}" srcOrd="2" destOrd="0" presId="urn:microsoft.com/office/officeart/2005/8/layout/default"/>
    <dgm:cxn modelId="{3872B744-1137-4ECA-9EDC-915D5E79F9BB}" type="presParOf" srcId="{4EE299F8-BB95-48AD-ADD5-339327AC2F32}" destId="{854684E6-583D-4DCB-A3F2-C1BA37EFCEBB}" srcOrd="3" destOrd="0" presId="urn:microsoft.com/office/officeart/2005/8/layout/default"/>
    <dgm:cxn modelId="{E590396B-4C3A-4AA8-8A32-188B129389B3}" type="presParOf" srcId="{4EE299F8-BB95-48AD-ADD5-339327AC2F32}" destId="{7386737C-E852-4778-8906-83502DB8E1D0}" srcOrd="4" destOrd="0" presId="urn:microsoft.com/office/officeart/2005/8/layout/default"/>
    <dgm:cxn modelId="{6250DA6D-EF43-4377-A951-BA8D92EF91A3}" type="presParOf" srcId="{4EE299F8-BB95-48AD-ADD5-339327AC2F32}" destId="{F63BD295-B174-4CB2-972D-DDA95743095B}" srcOrd="5" destOrd="0" presId="urn:microsoft.com/office/officeart/2005/8/layout/default"/>
    <dgm:cxn modelId="{D27E8BA3-F030-45B1-9268-080B35B6F8E1}" type="presParOf" srcId="{4EE299F8-BB95-48AD-ADD5-339327AC2F32}" destId="{DB0DCDA8-EA6E-47C5-98CB-D77BAEB716E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AA75C1-6443-44AD-BDB8-87AC07AA97A5}" type="doc">
      <dgm:prSet loTypeId="urn:microsoft.com/office/officeart/2008/layout/AlternatingHexagons" loCatId="list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09A11A7-EC8B-42C3-92FD-B1E11A095A32}">
      <dgm:prSet phldrT="[Texto]"/>
      <dgm:spPr/>
      <dgm:t>
        <a:bodyPr/>
        <a:lstStyle/>
        <a:p>
          <a:r>
            <a:rPr lang="es-ES" dirty="0" smtClean="0">
              <a:latin typeface="+mj-lt"/>
            </a:rPr>
            <a:t>1</a:t>
          </a:r>
          <a:endParaRPr lang="es-ES" dirty="0">
            <a:latin typeface="+mj-lt"/>
          </a:endParaRPr>
        </a:p>
      </dgm:t>
    </dgm:pt>
    <dgm:pt modelId="{830616E3-9066-4F8E-9D58-DFC049CA94EC}" type="parTrans" cxnId="{1F7481AF-FC6B-423E-9A3F-1F62175A1184}">
      <dgm:prSet/>
      <dgm:spPr/>
      <dgm:t>
        <a:bodyPr/>
        <a:lstStyle/>
        <a:p>
          <a:endParaRPr lang="es-ES"/>
        </a:p>
      </dgm:t>
    </dgm:pt>
    <dgm:pt modelId="{0C2583DB-CBEB-4915-8D5F-E7B3ABAC0EDD}" type="sibTrans" cxnId="{1F7481AF-FC6B-423E-9A3F-1F62175A1184}">
      <dgm:prSet/>
      <dgm:spPr/>
      <dgm:t>
        <a:bodyPr/>
        <a:lstStyle/>
        <a:p>
          <a:endParaRPr lang="es-ES"/>
        </a:p>
      </dgm:t>
    </dgm:pt>
    <dgm:pt modelId="{639CEAEB-C47A-4CF7-84B8-802B58B81ADF}">
      <dgm:prSet phldrT="[Texto]"/>
      <dgm:spPr/>
      <dgm:t>
        <a:bodyPr/>
        <a:lstStyle/>
        <a:p>
          <a:r>
            <a:rPr lang="es-ES" dirty="0" smtClean="0"/>
            <a:t>Facilidad para interpretar el resultado</a:t>
          </a:r>
          <a:endParaRPr lang="es-ES" dirty="0"/>
        </a:p>
      </dgm:t>
    </dgm:pt>
    <dgm:pt modelId="{C6BDFA57-9196-4074-AABE-89BE210B1F32}" type="parTrans" cxnId="{CEAB3064-FFD2-4A5E-92D1-1BFD619C08A1}">
      <dgm:prSet/>
      <dgm:spPr/>
      <dgm:t>
        <a:bodyPr/>
        <a:lstStyle/>
        <a:p>
          <a:endParaRPr lang="es-ES"/>
        </a:p>
      </dgm:t>
    </dgm:pt>
    <dgm:pt modelId="{5D7184B7-6176-4EE0-85CA-290AAB04A739}" type="sibTrans" cxnId="{CEAB3064-FFD2-4A5E-92D1-1BFD619C08A1}">
      <dgm:prSet/>
      <dgm:spPr/>
      <dgm:t>
        <a:bodyPr/>
        <a:lstStyle/>
        <a:p>
          <a:endParaRPr lang="es-ES"/>
        </a:p>
      </dgm:t>
    </dgm:pt>
    <dgm:pt modelId="{69532108-06C6-4FA2-8AAC-3E25DAE1423B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22BEC36D-4186-4601-8260-98FC680F50B5}" type="parTrans" cxnId="{1A872356-932B-4CEB-AFFE-479C7F741966}">
      <dgm:prSet/>
      <dgm:spPr/>
      <dgm:t>
        <a:bodyPr/>
        <a:lstStyle/>
        <a:p>
          <a:endParaRPr lang="es-ES"/>
        </a:p>
      </dgm:t>
    </dgm:pt>
    <dgm:pt modelId="{CBC49F7B-EB1C-4B58-BC73-F9E9E6EE9DFA}" type="sibTrans" cxnId="{1A872356-932B-4CEB-AFFE-479C7F741966}">
      <dgm:prSet/>
      <dgm:spPr/>
      <dgm:t>
        <a:bodyPr/>
        <a:lstStyle/>
        <a:p>
          <a:endParaRPr lang="es-ES"/>
        </a:p>
      </dgm:t>
    </dgm:pt>
    <dgm:pt modelId="{EB3CA9B0-132B-476B-9325-B93EAD255266}">
      <dgm:prSet phldrT="[Texto]"/>
      <dgm:spPr/>
      <dgm:t>
        <a:bodyPr/>
        <a:lstStyle/>
        <a:p>
          <a:r>
            <a:rPr lang="es-ES" dirty="0" smtClean="0"/>
            <a:t>Tiempo de cálculo</a:t>
          </a:r>
          <a:endParaRPr lang="es-ES" dirty="0"/>
        </a:p>
      </dgm:t>
    </dgm:pt>
    <dgm:pt modelId="{C0DAA74C-49B7-4672-BFB3-1EFA683EAF4D}" type="parTrans" cxnId="{A7F2FEAA-AE58-4E9F-9C39-FC8FD26B4A8B}">
      <dgm:prSet/>
      <dgm:spPr/>
      <dgm:t>
        <a:bodyPr/>
        <a:lstStyle/>
        <a:p>
          <a:endParaRPr lang="es-ES"/>
        </a:p>
      </dgm:t>
    </dgm:pt>
    <dgm:pt modelId="{E536BB8E-04AF-4904-8AA6-ABC34077ECD8}" type="sibTrans" cxnId="{A7F2FEAA-AE58-4E9F-9C39-FC8FD26B4A8B}">
      <dgm:prSet/>
      <dgm:spPr/>
      <dgm:t>
        <a:bodyPr/>
        <a:lstStyle/>
        <a:p>
          <a:endParaRPr lang="es-ES"/>
        </a:p>
      </dgm:t>
    </dgm:pt>
    <dgm:pt modelId="{C234CBFB-1B38-4D8D-AF7A-15605E8024B6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23334A8E-A383-4175-8E81-9B3494306A8E}" type="parTrans" cxnId="{134CD896-7970-49E1-BBB2-D3947B203EDB}">
      <dgm:prSet/>
      <dgm:spPr/>
      <dgm:t>
        <a:bodyPr/>
        <a:lstStyle/>
        <a:p>
          <a:endParaRPr lang="es-ES"/>
        </a:p>
      </dgm:t>
    </dgm:pt>
    <dgm:pt modelId="{452591EB-D51A-4A4F-A3A3-FB890FE0ABA9}" type="sibTrans" cxnId="{134CD896-7970-49E1-BBB2-D3947B203EDB}">
      <dgm:prSet/>
      <dgm:spPr/>
      <dgm:t>
        <a:bodyPr/>
        <a:lstStyle/>
        <a:p>
          <a:endParaRPr lang="es-ES"/>
        </a:p>
      </dgm:t>
    </dgm:pt>
    <dgm:pt modelId="{0EE124A4-2CFD-4664-B4B8-33F2C4F499E2}">
      <dgm:prSet phldrT="[Texto]"/>
      <dgm:spPr/>
      <dgm:t>
        <a:bodyPr/>
        <a:lstStyle/>
        <a:p>
          <a:r>
            <a:rPr lang="es-ES" dirty="0" smtClean="0"/>
            <a:t>Poder predictivo</a:t>
          </a:r>
          <a:endParaRPr lang="es-ES" dirty="0"/>
        </a:p>
      </dgm:t>
    </dgm:pt>
    <dgm:pt modelId="{BD87E234-6368-4EC8-94C4-70DB759664A0}" type="parTrans" cxnId="{E6C7F524-EBE8-47E5-8EAF-810466BA7F94}">
      <dgm:prSet/>
      <dgm:spPr/>
      <dgm:t>
        <a:bodyPr/>
        <a:lstStyle/>
        <a:p>
          <a:endParaRPr lang="es-ES"/>
        </a:p>
      </dgm:t>
    </dgm:pt>
    <dgm:pt modelId="{1231994B-C0D5-4455-B863-B733FAD2D3D3}" type="sibTrans" cxnId="{E6C7F524-EBE8-47E5-8EAF-810466BA7F94}">
      <dgm:prSet/>
      <dgm:spPr/>
      <dgm:t>
        <a:bodyPr/>
        <a:lstStyle/>
        <a:p>
          <a:endParaRPr lang="es-ES"/>
        </a:p>
      </dgm:t>
    </dgm:pt>
    <dgm:pt modelId="{272975D6-EA48-4B57-8857-7F5F320260D3}" type="pres">
      <dgm:prSet presAssocID="{54AA75C1-6443-44AD-BDB8-87AC07AA97A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02EC3CC1-175A-4B4C-B8BE-DCA79F5F5018}" type="pres">
      <dgm:prSet presAssocID="{409A11A7-EC8B-42C3-92FD-B1E11A095A32}" presName="composite" presStyleCnt="0"/>
      <dgm:spPr/>
    </dgm:pt>
    <dgm:pt modelId="{2D5A30F9-05F0-4227-A72A-4ADDBAC8A3B4}" type="pres">
      <dgm:prSet presAssocID="{409A11A7-EC8B-42C3-92FD-B1E11A095A3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D75511-D5E8-420F-930F-905CE93FC80F}" type="pres">
      <dgm:prSet presAssocID="{409A11A7-EC8B-42C3-92FD-B1E11A095A3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CA5873-3154-4215-9FF8-B8ACB5B20C25}" type="pres">
      <dgm:prSet presAssocID="{409A11A7-EC8B-42C3-92FD-B1E11A095A32}" presName="BalanceSpacing" presStyleCnt="0"/>
      <dgm:spPr/>
    </dgm:pt>
    <dgm:pt modelId="{AC64C1BE-BE2D-447A-BC87-1B7DE001E399}" type="pres">
      <dgm:prSet presAssocID="{409A11A7-EC8B-42C3-92FD-B1E11A095A32}" presName="BalanceSpacing1" presStyleCnt="0"/>
      <dgm:spPr/>
    </dgm:pt>
    <dgm:pt modelId="{A77707F5-4813-4986-B9A9-1B3F2D1DB7A2}" type="pres">
      <dgm:prSet presAssocID="{0C2583DB-CBEB-4915-8D5F-E7B3ABAC0EDD}" presName="Accent1Text" presStyleLbl="node1" presStyleIdx="1" presStyleCnt="6"/>
      <dgm:spPr/>
      <dgm:t>
        <a:bodyPr/>
        <a:lstStyle/>
        <a:p>
          <a:endParaRPr lang="es-ES"/>
        </a:p>
      </dgm:t>
    </dgm:pt>
    <dgm:pt modelId="{376E5532-53AF-4FA6-83F4-CDA00C39F349}" type="pres">
      <dgm:prSet presAssocID="{0C2583DB-CBEB-4915-8D5F-E7B3ABAC0EDD}" presName="spaceBetweenRectangles" presStyleCnt="0"/>
      <dgm:spPr/>
    </dgm:pt>
    <dgm:pt modelId="{43AEFD9F-CC45-4FB8-886A-9DC0AFB85141}" type="pres">
      <dgm:prSet presAssocID="{69532108-06C6-4FA2-8AAC-3E25DAE1423B}" presName="composite" presStyleCnt="0"/>
      <dgm:spPr/>
    </dgm:pt>
    <dgm:pt modelId="{13ED35F3-CD99-4E26-9830-3F60C3348222}" type="pres">
      <dgm:prSet presAssocID="{69532108-06C6-4FA2-8AAC-3E25DAE1423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1DBBCE-F60D-468E-AA8D-7C24097A4D41}" type="pres">
      <dgm:prSet presAssocID="{69532108-06C6-4FA2-8AAC-3E25DAE1423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892A5A-0FD3-4F0E-BBB2-C4B3164602FF}" type="pres">
      <dgm:prSet presAssocID="{69532108-06C6-4FA2-8AAC-3E25DAE1423B}" presName="BalanceSpacing" presStyleCnt="0"/>
      <dgm:spPr/>
    </dgm:pt>
    <dgm:pt modelId="{EB3C1EE6-6076-4E07-84A8-5B3F9EDE0A6B}" type="pres">
      <dgm:prSet presAssocID="{69532108-06C6-4FA2-8AAC-3E25DAE1423B}" presName="BalanceSpacing1" presStyleCnt="0"/>
      <dgm:spPr/>
    </dgm:pt>
    <dgm:pt modelId="{B5FE41F3-76EC-464C-A2BB-9BA070D1D1DC}" type="pres">
      <dgm:prSet presAssocID="{CBC49F7B-EB1C-4B58-BC73-F9E9E6EE9DFA}" presName="Accent1Text" presStyleLbl="node1" presStyleIdx="3" presStyleCnt="6"/>
      <dgm:spPr/>
      <dgm:t>
        <a:bodyPr/>
        <a:lstStyle/>
        <a:p>
          <a:endParaRPr lang="es-ES"/>
        </a:p>
      </dgm:t>
    </dgm:pt>
    <dgm:pt modelId="{2FA455BA-D3AC-435E-AC8A-44E0B90BEEA6}" type="pres">
      <dgm:prSet presAssocID="{CBC49F7B-EB1C-4B58-BC73-F9E9E6EE9DFA}" presName="spaceBetweenRectangles" presStyleCnt="0"/>
      <dgm:spPr/>
    </dgm:pt>
    <dgm:pt modelId="{5C965872-3083-4C0C-9B39-63838654E3AB}" type="pres">
      <dgm:prSet presAssocID="{C234CBFB-1B38-4D8D-AF7A-15605E8024B6}" presName="composite" presStyleCnt="0"/>
      <dgm:spPr/>
    </dgm:pt>
    <dgm:pt modelId="{B7707B03-3E0E-41BC-A338-473255396108}" type="pres">
      <dgm:prSet presAssocID="{C234CBFB-1B38-4D8D-AF7A-15605E8024B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C262C4-B5D4-4792-95EF-5EBA376FE99F}" type="pres">
      <dgm:prSet presAssocID="{C234CBFB-1B38-4D8D-AF7A-15605E8024B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B3B129-3D81-47DF-977A-614CDBDD3F4C}" type="pres">
      <dgm:prSet presAssocID="{C234CBFB-1B38-4D8D-AF7A-15605E8024B6}" presName="BalanceSpacing" presStyleCnt="0"/>
      <dgm:spPr/>
    </dgm:pt>
    <dgm:pt modelId="{D7C7EFDD-15E7-4FC6-8409-89AC96D47210}" type="pres">
      <dgm:prSet presAssocID="{C234CBFB-1B38-4D8D-AF7A-15605E8024B6}" presName="BalanceSpacing1" presStyleCnt="0"/>
      <dgm:spPr/>
    </dgm:pt>
    <dgm:pt modelId="{B1B5BE53-EB94-4F90-AA00-9280A3024EF9}" type="pres">
      <dgm:prSet presAssocID="{452591EB-D51A-4A4F-A3A3-FB890FE0ABA9}" presName="Accent1Text" presStyleLbl="node1" presStyleIdx="5" presStyleCnt="6"/>
      <dgm:spPr/>
      <dgm:t>
        <a:bodyPr/>
        <a:lstStyle/>
        <a:p>
          <a:endParaRPr lang="es-ES"/>
        </a:p>
      </dgm:t>
    </dgm:pt>
  </dgm:ptLst>
  <dgm:cxnLst>
    <dgm:cxn modelId="{1F7481AF-FC6B-423E-9A3F-1F62175A1184}" srcId="{54AA75C1-6443-44AD-BDB8-87AC07AA97A5}" destId="{409A11A7-EC8B-42C3-92FD-B1E11A095A32}" srcOrd="0" destOrd="0" parTransId="{830616E3-9066-4F8E-9D58-DFC049CA94EC}" sibTransId="{0C2583DB-CBEB-4915-8D5F-E7B3ABAC0EDD}"/>
    <dgm:cxn modelId="{1A872356-932B-4CEB-AFFE-479C7F741966}" srcId="{54AA75C1-6443-44AD-BDB8-87AC07AA97A5}" destId="{69532108-06C6-4FA2-8AAC-3E25DAE1423B}" srcOrd="1" destOrd="0" parTransId="{22BEC36D-4186-4601-8260-98FC680F50B5}" sibTransId="{CBC49F7B-EB1C-4B58-BC73-F9E9E6EE9DFA}"/>
    <dgm:cxn modelId="{E6C7F524-EBE8-47E5-8EAF-810466BA7F94}" srcId="{C234CBFB-1B38-4D8D-AF7A-15605E8024B6}" destId="{0EE124A4-2CFD-4664-B4B8-33F2C4F499E2}" srcOrd="0" destOrd="0" parTransId="{BD87E234-6368-4EC8-94C4-70DB759664A0}" sibTransId="{1231994B-C0D5-4455-B863-B733FAD2D3D3}"/>
    <dgm:cxn modelId="{977C4680-C1A5-4DB9-ABAD-7B80E31C65D7}" type="presOf" srcId="{0C2583DB-CBEB-4915-8D5F-E7B3ABAC0EDD}" destId="{A77707F5-4813-4986-B9A9-1B3F2D1DB7A2}" srcOrd="0" destOrd="0" presId="urn:microsoft.com/office/officeart/2008/layout/AlternatingHexagons"/>
    <dgm:cxn modelId="{273F4C5E-BF29-4F07-9E91-8C77E393D32A}" type="presOf" srcId="{CBC49F7B-EB1C-4B58-BC73-F9E9E6EE9DFA}" destId="{B5FE41F3-76EC-464C-A2BB-9BA070D1D1DC}" srcOrd="0" destOrd="0" presId="urn:microsoft.com/office/officeart/2008/layout/AlternatingHexagons"/>
    <dgm:cxn modelId="{98EC90BC-E5D6-48A9-AF48-B0AC7D9C77AC}" type="presOf" srcId="{409A11A7-EC8B-42C3-92FD-B1E11A095A32}" destId="{2D5A30F9-05F0-4227-A72A-4ADDBAC8A3B4}" srcOrd="0" destOrd="0" presId="urn:microsoft.com/office/officeart/2008/layout/AlternatingHexagons"/>
    <dgm:cxn modelId="{0104D1AE-719C-404E-9249-7BC00564B731}" type="presOf" srcId="{0EE124A4-2CFD-4664-B4B8-33F2C4F499E2}" destId="{12C262C4-B5D4-4792-95EF-5EBA376FE99F}" srcOrd="0" destOrd="0" presId="urn:microsoft.com/office/officeart/2008/layout/AlternatingHexagons"/>
    <dgm:cxn modelId="{A7F2FEAA-AE58-4E9F-9C39-FC8FD26B4A8B}" srcId="{69532108-06C6-4FA2-8AAC-3E25DAE1423B}" destId="{EB3CA9B0-132B-476B-9325-B93EAD255266}" srcOrd="0" destOrd="0" parTransId="{C0DAA74C-49B7-4672-BFB3-1EFA683EAF4D}" sibTransId="{E536BB8E-04AF-4904-8AA6-ABC34077ECD8}"/>
    <dgm:cxn modelId="{CEAB3064-FFD2-4A5E-92D1-1BFD619C08A1}" srcId="{409A11A7-EC8B-42C3-92FD-B1E11A095A32}" destId="{639CEAEB-C47A-4CF7-84B8-802B58B81ADF}" srcOrd="0" destOrd="0" parTransId="{C6BDFA57-9196-4074-AABE-89BE210B1F32}" sibTransId="{5D7184B7-6176-4EE0-85CA-290AAB04A739}"/>
    <dgm:cxn modelId="{F0EEE2A0-963B-4FAA-8538-FC2DF842B252}" type="presOf" srcId="{452591EB-D51A-4A4F-A3A3-FB890FE0ABA9}" destId="{B1B5BE53-EB94-4F90-AA00-9280A3024EF9}" srcOrd="0" destOrd="0" presId="urn:microsoft.com/office/officeart/2008/layout/AlternatingHexagons"/>
    <dgm:cxn modelId="{F77C6C87-018D-469A-9500-4308A71279BE}" type="presOf" srcId="{C234CBFB-1B38-4D8D-AF7A-15605E8024B6}" destId="{B7707B03-3E0E-41BC-A338-473255396108}" srcOrd="0" destOrd="0" presId="urn:microsoft.com/office/officeart/2008/layout/AlternatingHexagons"/>
    <dgm:cxn modelId="{646B7D0A-09E4-4DC7-B0A6-B870603658F0}" type="presOf" srcId="{54AA75C1-6443-44AD-BDB8-87AC07AA97A5}" destId="{272975D6-EA48-4B57-8857-7F5F320260D3}" srcOrd="0" destOrd="0" presId="urn:microsoft.com/office/officeart/2008/layout/AlternatingHexagons"/>
    <dgm:cxn modelId="{F5E03DE8-8049-4C80-80CF-9AFE802821BC}" type="presOf" srcId="{639CEAEB-C47A-4CF7-84B8-802B58B81ADF}" destId="{A5D75511-D5E8-420F-930F-905CE93FC80F}" srcOrd="0" destOrd="0" presId="urn:microsoft.com/office/officeart/2008/layout/AlternatingHexagons"/>
    <dgm:cxn modelId="{6A21DA77-EFAB-44D0-AEA0-F604FDD123C8}" type="presOf" srcId="{69532108-06C6-4FA2-8AAC-3E25DAE1423B}" destId="{13ED35F3-CD99-4E26-9830-3F60C3348222}" srcOrd="0" destOrd="0" presId="urn:microsoft.com/office/officeart/2008/layout/AlternatingHexagons"/>
    <dgm:cxn modelId="{134CD896-7970-49E1-BBB2-D3947B203EDB}" srcId="{54AA75C1-6443-44AD-BDB8-87AC07AA97A5}" destId="{C234CBFB-1B38-4D8D-AF7A-15605E8024B6}" srcOrd="2" destOrd="0" parTransId="{23334A8E-A383-4175-8E81-9B3494306A8E}" sibTransId="{452591EB-D51A-4A4F-A3A3-FB890FE0ABA9}"/>
    <dgm:cxn modelId="{370B5256-F281-462C-BE1C-7B8545AB7C0B}" type="presOf" srcId="{EB3CA9B0-132B-476B-9325-B93EAD255266}" destId="{F91DBBCE-F60D-468E-AA8D-7C24097A4D41}" srcOrd="0" destOrd="0" presId="urn:microsoft.com/office/officeart/2008/layout/AlternatingHexagons"/>
    <dgm:cxn modelId="{2E44EFB1-3682-4F9F-89D8-5F5FC2D013FA}" type="presParOf" srcId="{272975D6-EA48-4B57-8857-7F5F320260D3}" destId="{02EC3CC1-175A-4B4C-B8BE-DCA79F5F5018}" srcOrd="0" destOrd="0" presId="urn:microsoft.com/office/officeart/2008/layout/AlternatingHexagons"/>
    <dgm:cxn modelId="{3E165C61-561C-4B21-968E-22C673A99131}" type="presParOf" srcId="{02EC3CC1-175A-4B4C-B8BE-DCA79F5F5018}" destId="{2D5A30F9-05F0-4227-A72A-4ADDBAC8A3B4}" srcOrd="0" destOrd="0" presId="urn:microsoft.com/office/officeart/2008/layout/AlternatingHexagons"/>
    <dgm:cxn modelId="{F75805D1-CE7D-41CC-9181-EA4C25225628}" type="presParOf" srcId="{02EC3CC1-175A-4B4C-B8BE-DCA79F5F5018}" destId="{A5D75511-D5E8-420F-930F-905CE93FC80F}" srcOrd="1" destOrd="0" presId="urn:microsoft.com/office/officeart/2008/layout/AlternatingHexagons"/>
    <dgm:cxn modelId="{06E0BAF6-67D3-43F9-AD1D-20F0870B2EEA}" type="presParOf" srcId="{02EC3CC1-175A-4B4C-B8BE-DCA79F5F5018}" destId="{DECA5873-3154-4215-9FF8-B8ACB5B20C25}" srcOrd="2" destOrd="0" presId="urn:microsoft.com/office/officeart/2008/layout/AlternatingHexagons"/>
    <dgm:cxn modelId="{20FD7590-E6D3-4977-9C64-3C3854D06F95}" type="presParOf" srcId="{02EC3CC1-175A-4B4C-B8BE-DCA79F5F5018}" destId="{AC64C1BE-BE2D-447A-BC87-1B7DE001E399}" srcOrd="3" destOrd="0" presId="urn:microsoft.com/office/officeart/2008/layout/AlternatingHexagons"/>
    <dgm:cxn modelId="{76388198-132B-4CBA-8743-19B91CEFFEF6}" type="presParOf" srcId="{02EC3CC1-175A-4B4C-B8BE-DCA79F5F5018}" destId="{A77707F5-4813-4986-B9A9-1B3F2D1DB7A2}" srcOrd="4" destOrd="0" presId="urn:microsoft.com/office/officeart/2008/layout/AlternatingHexagons"/>
    <dgm:cxn modelId="{FCD9E12F-D0B6-4CA2-B361-AA767C49A4DA}" type="presParOf" srcId="{272975D6-EA48-4B57-8857-7F5F320260D3}" destId="{376E5532-53AF-4FA6-83F4-CDA00C39F349}" srcOrd="1" destOrd="0" presId="urn:microsoft.com/office/officeart/2008/layout/AlternatingHexagons"/>
    <dgm:cxn modelId="{2CF6232F-0677-4410-BF05-06033793BF0C}" type="presParOf" srcId="{272975D6-EA48-4B57-8857-7F5F320260D3}" destId="{43AEFD9F-CC45-4FB8-886A-9DC0AFB85141}" srcOrd="2" destOrd="0" presId="urn:microsoft.com/office/officeart/2008/layout/AlternatingHexagons"/>
    <dgm:cxn modelId="{57FF6177-6521-404D-81B7-011EA252D6F1}" type="presParOf" srcId="{43AEFD9F-CC45-4FB8-886A-9DC0AFB85141}" destId="{13ED35F3-CD99-4E26-9830-3F60C3348222}" srcOrd="0" destOrd="0" presId="urn:microsoft.com/office/officeart/2008/layout/AlternatingHexagons"/>
    <dgm:cxn modelId="{9C4DEF32-540E-4D2D-BD3D-01A3EC425882}" type="presParOf" srcId="{43AEFD9F-CC45-4FB8-886A-9DC0AFB85141}" destId="{F91DBBCE-F60D-468E-AA8D-7C24097A4D41}" srcOrd="1" destOrd="0" presId="urn:microsoft.com/office/officeart/2008/layout/AlternatingHexagons"/>
    <dgm:cxn modelId="{45F0D57C-423D-4DCE-993E-D065763C5F12}" type="presParOf" srcId="{43AEFD9F-CC45-4FB8-886A-9DC0AFB85141}" destId="{91892A5A-0FD3-4F0E-BBB2-C4B3164602FF}" srcOrd="2" destOrd="0" presId="urn:microsoft.com/office/officeart/2008/layout/AlternatingHexagons"/>
    <dgm:cxn modelId="{9E5CA375-953D-4257-9B42-521C2BD0B368}" type="presParOf" srcId="{43AEFD9F-CC45-4FB8-886A-9DC0AFB85141}" destId="{EB3C1EE6-6076-4E07-84A8-5B3F9EDE0A6B}" srcOrd="3" destOrd="0" presId="urn:microsoft.com/office/officeart/2008/layout/AlternatingHexagons"/>
    <dgm:cxn modelId="{0707AB7F-CEEE-48AF-A868-A4E02AAAA677}" type="presParOf" srcId="{43AEFD9F-CC45-4FB8-886A-9DC0AFB85141}" destId="{B5FE41F3-76EC-464C-A2BB-9BA070D1D1DC}" srcOrd="4" destOrd="0" presId="urn:microsoft.com/office/officeart/2008/layout/AlternatingHexagons"/>
    <dgm:cxn modelId="{4325A227-150E-4607-9310-BA4A23DF8822}" type="presParOf" srcId="{272975D6-EA48-4B57-8857-7F5F320260D3}" destId="{2FA455BA-D3AC-435E-AC8A-44E0B90BEEA6}" srcOrd="3" destOrd="0" presId="urn:microsoft.com/office/officeart/2008/layout/AlternatingHexagons"/>
    <dgm:cxn modelId="{84C7F8B7-6025-4364-82C4-5E2DFC89607A}" type="presParOf" srcId="{272975D6-EA48-4B57-8857-7F5F320260D3}" destId="{5C965872-3083-4C0C-9B39-63838654E3AB}" srcOrd="4" destOrd="0" presId="urn:microsoft.com/office/officeart/2008/layout/AlternatingHexagons"/>
    <dgm:cxn modelId="{703DCAF8-8A01-4237-A02A-74D7E53A12C1}" type="presParOf" srcId="{5C965872-3083-4C0C-9B39-63838654E3AB}" destId="{B7707B03-3E0E-41BC-A338-473255396108}" srcOrd="0" destOrd="0" presId="urn:microsoft.com/office/officeart/2008/layout/AlternatingHexagons"/>
    <dgm:cxn modelId="{4B41AE27-8231-45B1-9432-B5B75FE39F69}" type="presParOf" srcId="{5C965872-3083-4C0C-9B39-63838654E3AB}" destId="{12C262C4-B5D4-4792-95EF-5EBA376FE99F}" srcOrd="1" destOrd="0" presId="urn:microsoft.com/office/officeart/2008/layout/AlternatingHexagons"/>
    <dgm:cxn modelId="{BC1C4070-DBF6-4C60-A361-D245DD9B4FC4}" type="presParOf" srcId="{5C965872-3083-4C0C-9B39-63838654E3AB}" destId="{8DB3B129-3D81-47DF-977A-614CDBDD3F4C}" srcOrd="2" destOrd="0" presId="urn:microsoft.com/office/officeart/2008/layout/AlternatingHexagons"/>
    <dgm:cxn modelId="{69F011A5-B2DA-4A65-9F2C-BB3B2EEE96C7}" type="presParOf" srcId="{5C965872-3083-4C0C-9B39-63838654E3AB}" destId="{D7C7EFDD-15E7-4FC6-8409-89AC96D47210}" srcOrd="3" destOrd="0" presId="urn:microsoft.com/office/officeart/2008/layout/AlternatingHexagons"/>
    <dgm:cxn modelId="{BAA1F320-9EBD-40A2-9C77-539196D5AE68}" type="presParOf" srcId="{5C965872-3083-4C0C-9B39-63838654E3AB}" destId="{B1B5BE53-EB94-4F90-AA00-9280A3024EF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175672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1465376" y="1311974"/>
          <a:ext cx="5807431" cy="234460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1894" tIns="134620" rIns="134620" bIns="13462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300" kern="1200" dirty="0" smtClean="0"/>
            <a:t>K vecinos mas cercanos</a:t>
          </a:r>
          <a:endParaRPr lang="es-PE" sz="5300" kern="1200" dirty="0"/>
        </a:p>
      </dsp:txBody>
      <dsp:txXfrm>
        <a:off x="1465376" y="1311974"/>
        <a:ext cx="5807431" cy="2344602"/>
      </dsp:txXfrm>
    </dsp:sp>
    <dsp:sp modelId="{11D85E3A-E5D9-46C9-A741-0504ACD4502D}">
      <dsp:nvSpPr>
        <dsp:cNvPr id="0" name=""/>
        <dsp:cNvSpPr/>
      </dsp:nvSpPr>
      <dsp:spPr>
        <a:xfrm>
          <a:off x="0" y="1018899"/>
          <a:ext cx="2930753" cy="293075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7FE82-A9BA-4366-84C5-7334AC2832C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Asignar peso a los atributos (variables input)</a:t>
          </a:r>
          <a:endParaRPr lang="es-ES" sz="2300" kern="1200" dirty="0"/>
        </a:p>
      </dsp:txBody>
      <dsp:txXfrm>
        <a:off x="744" y="145603"/>
        <a:ext cx="2902148" cy="1741289"/>
      </dsp:txXfrm>
    </dsp:sp>
    <dsp:sp modelId="{13B1E445-6765-4AB7-8E9D-2767180CB873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-399998"/>
            <a:satOff val="12094"/>
            <a:lumOff val="20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Omitir algunos atributos que se sospeche que no son relevantes</a:t>
          </a:r>
          <a:endParaRPr lang="es-ES" sz="2300" kern="1200" dirty="0"/>
        </a:p>
      </dsp:txBody>
      <dsp:txXfrm>
        <a:off x="3193107" y="145603"/>
        <a:ext cx="2902148" cy="1741289"/>
      </dsp:txXfrm>
    </dsp:sp>
    <dsp:sp modelId="{7386737C-E852-4778-8906-83502DB8E1D0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3">
            <a:hueOff val="-799996"/>
            <a:satOff val="24189"/>
            <a:lumOff val="41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Emplear técnicas previas para identificar que atributos son importantes para la target</a:t>
          </a:r>
          <a:endParaRPr lang="es-ES" sz="2300" kern="1200" dirty="0"/>
        </a:p>
      </dsp:txBody>
      <dsp:txXfrm>
        <a:off x="744" y="2177107"/>
        <a:ext cx="2902148" cy="1741289"/>
      </dsp:txXfrm>
    </dsp:sp>
    <dsp:sp modelId="{DB0DCDA8-EA6E-47C5-98CB-D77BAEB716EA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3">
            <a:hueOff val="-1199995"/>
            <a:satOff val="36283"/>
            <a:lumOff val="6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Ajustar los pesos basados en la propia base de datos de entrenamiento.</a:t>
          </a:r>
          <a:endParaRPr lang="es-ES" sz="2300" kern="1200" dirty="0"/>
        </a:p>
      </dsp:txBody>
      <dsp:txXfrm>
        <a:off x="3193107" y="2177107"/>
        <a:ext cx="2902148" cy="1741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A30F9-05F0-4227-A72A-4ADDBAC8A3B4}">
      <dsp:nvSpPr>
        <dsp:cNvPr id="0" name=""/>
        <dsp:cNvSpPr/>
      </dsp:nvSpPr>
      <dsp:spPr>
        <a:xfrm rot="5400000">
          <a:off x="1656002" y="68695"/>
          <a:ext cx="1038982" cy="90391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>
              <a:latin typeface="+mj-lt"/>
            </a:rPr>
            <a:t>1</a:t>
          </a:r>
          <a:endParaRPr lang="es-ES" sz="3300" kern="1200" dirty="0">
            <a:latin typeface="+mj-lt"/>
          </a:endParaRPr>
        </a:p>
      </dsp:txBody>
      <dsp:txXfrm rot="-5400000">
        <a:off x="1864396" y="163069"/>
        <a:ext cx="622194" cy="715166"/>
      </dsp:txXfrm>
    </dsp:sp>
    <dsp:sp modelId="{A5D75511-D5E8-420F-930F-905CE93FC80F}">
      <dsp:nvSpPr>
        <dsp:cNvPr id="0" name=""/>
        <dsp:cNvSpPr/>
      </dsp:nvSpPr>
      <dsp:spPr>
        <a:xfrm>
          <a:off x="2654880" y="208958"/>
          <a:ext cx="1159504" cy="623389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Facilidad para interpretar el resultado</a:t>
          </a:r>
          <a:endParaRPr lang="es-ES" sz="1300" kern="1200" dirty="0"/>
        </a:p>
      </dsp:txBody>
      <dsp:txXfrm>
        <a:off x="2654880" y="208958"/>
        <a:ext cx="1159504" cy="623389"/>
      </dsp:txXfrm>
    </dsp:sp>
    <dsp:sp modelId="{A77707F5-4813-4986-B9A9-1B3F2D1DB7A2}">
      <dsp:nvSpPr>
        <dsp:cNvPr id="0" name=""/>
        <dsp:cNvSpPr/>
      </dsp:nvSpPr>
      <dsp:spPr>
        <a:xfrm rot="5400000">
          <a:off x="679774" y="68695"/>
          <a:ext cx="1038982" cy="90391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708698"/>
            <a:satOff val="4992"/>
            <a:lumOff val="-941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888168" y="163069"/>
        <a:ext cx="622194" cy="715166"/>
      </dsp:txXfrm>
    </dsp:sp>
    <dsp:sp modelId="{13ED35F3-CD99-4E26-9830-3F60C3348222}">
      <dsp:nvSpPr>
        <dsp:cNvPr id="0" name=""/>
        <dsp:cNvSpPr/>
      </dsp:nvSpPr>
      <dsp:spPr>
        <a:xfrm rot="5400000">
          <a:off x="1166018" y="950584"/>
          <a:ext cx="1038982" cy="90391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3417396"/>
            <a:satOff val="9985"/>
            <a:lumOff val="-1882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2</a:t>
          </a:r>
          <a:endParaRPr lang="es-ES" sz="3300" kern="1200" dirty="0"/>
        </a:p>
      </dsp:txBody>
      <dsp:txXfrm rot="-5400000">
        <a:off x="1374412" y="1044958"/>
        <a:ext cx="622194" cy="715166"/>
      </dsp:txXfrm>
    </dsp:sp>
    <dsp:sp modelId="{F91DBBCE-F60D-468E-AA8D-7C24097A4D41}">
      <dsp:nvSpPr>
        <dsp:cNvPr id="0" name=""/>
        <dsp:cNvSpPr/>
      </dsp:nvSpPr>
      <dsp:spPr>
        <a:xfrm>
          <a:off x="74047" y="1090846"/>
          <a:ext cx="1122101" cy="623389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Tiempo de cálculo</a:t>
          </a:r>
          <a:endParaRPr lang="es-ES" sz="1300" kern="1200" dirty="0"/>
        </a:p>
      </dsp:txBody>
      <dsp:txXfrm>
        <a:off x="74047" y="1090846"/>
        <a:ext cx="1122101" cy="623389"/>
      </dsp:txXfrm>
    </dsp:sp>
    <dsp:sp modelId="{B5FE41F3-76EC-464C-A2BB-9BA070D1D1DC}">
      <dsp:nvSpPr>
        <dsp:cNvPr id="0" name=""/>
        <dsp:cNvSpPr/>
      </dsp:nvSpPr>
      <dsp:spPr>
        <a:xfrm rot="5400000">
          <a:off x="2142246" y="950584"/>
          <a:ext cx="1038982" cy="90391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126094"/>
            <a:satOff val="14977"/>
            <a:lumOff val="-2824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2350640" y="1044958"/>
        <a:ext cx="622194" cy="715166"/>
      </dsp:txXfrm>
    </dsp:sp>
    <dsp:sp modelId="{B7707B03-3E0E-41BC-A338-473255396108}">
      <dsp:nvSpPr>
        <dsp:cNvPr id="0" name=""/>
        <dsp:cNvSpPr/>
      </dsp:nvSpPr>
      <dsp:spPr>
        <a:xfrm rot="5400000">
          <a:off x="1656002" y="1832472"/>
          <a:ext cx="1038982" cy="90391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6834792"/>
            <a:satOff val="19970"/>
            <a:lumOff val="-3765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3</a:t>
          </a:r>
          <a:endParaRPr lang="es-ES" sz="3300" kern="1200" dirty="0"/>
        </a:p>
      </dsp:txBody>
      <dsp:txXfrm rot="-5400000">
        <a:off x="1864396" y="1926846"/>
        <a:ext cx="622194" cy="715166"/>
      </dsp:txXfrm>
    </dsp:sp>
    <dsp:sp modelId="{12C262C4-B5D4-4792-95EF-5EBA376FE99F}">
      <dsp:nvSpPr>
        <dsp:cNvPr id="0" name=""/>
        <dsp:cNvSpPr/>
      </dsp:nvSpPr>
      <dsp:spPr>
        <a:xfrm>
          <a:off x="2654880" y="1972735"/>
          <a:ext cx="1159504" cy="623389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Poder predictivo</a:t>
          </a:r>
          <a:endParaRPr lang="es-ES" sz="1300" kern="1200" dirty="0"/>
        </a:p>
      </dsp:txBody>
      <dsp:txXfrm>
        <a:off x="2654880" y="1972735"/>
        <a:ext cx="1159504" cy="623389"/>
      </dsp:txXfrm>
    </dsp:sp>
    <dsp:sp modelId="{B1B5BE53-EB94-4F90-AA00-9280A3024EF9}">
      <dsp:nvSpPr>
        <dsp:cNvPr id="0" name=""/>
        <dsp:cNvSpPr/>
      </dsp:nvSpPr>
      <dsp:spPr>
        <a:xfrm rot="5400000">
          <a:off x="679774" y="1832472"/>
          <a:ext cx="1038982" cy="90391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8543491"/>
            <a:satOff val="24962"/>
            <a:lumOff val="-4706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888168" y="1926846"/>
        <a:ext cx="622194" cy="71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D0DC-134A-4194-B7A8-366637C7AA5B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E0A8-1118-41CD-99C3-6D0F83CEE6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498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3606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11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4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12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23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13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1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14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22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15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77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16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05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17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08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18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0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3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4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2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5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0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6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7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1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8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4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9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5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10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445405"/>
            <a:ext cx="164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FACULTAD DE</a:t>
            </a:r>
          </a:p>
          <a:p>
            <a:pPr algn="just"/>
            <a:r>
              <a:rPr lang="es-PE" b="1" dirty="0"/>
              <a:t>CIENCIAS E</a:t>
            </a:r>
          </a:p>
          <a:p>
            <a:pPr algn="just"/>
            <a:r>
              <a:rPr lang="es-PE" b="1" dirty="0"/>
              <a:t>INGENIERIA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436097" y="5949280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Mg. Eduardo Carbajal López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75656" y="520797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000" b="1" dirty="0"/>
              <a:t>SESION 01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3648844"/>
            <a:ext cx="7325153" cy="1296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bg1"/>
                </a:solidFill>
              </a:rPr>
              <a:t>Ingeniería Industrial</a:t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dirty="0">
                <a:solidFill>
                  <a:schemeClr val="bg1"/>
                </a:solidFill>
              </a:rPr>
              <a:t>Analytics 2</a:t>
            </a:r>
            <a:br>
              <a:rPr lang="es-PE" dirty="0">
                <a:solidFill>
                  <a:schemeClr val="bg1"/>
                </a:solidFill>
              </a:rPr>
            </a:b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9592" y="5013176"/>
            <a:ext cx="7322199" cy="72008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95936" y="5013176"/>
            <a:ext cx="4176464" cy="6088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1600" b="1" dirty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Unidad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1: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Análisis de conglomerados, clasificación y clusterización</a:t>
            </a:r>
          </a:p>
          <a:p>
            <a:pPr>
              <a:spcBef>
                <a:spcPts val="0"/>
              </a:spcBef>
            </a:pPr>
            <a:r>
              <a:rPr lang="es-PE" sz="1600" b="1" dirty="0" smtClean="0">
                <a:solidFill>
                  <a:srgbClr val="0070C0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K vecinos mas cercanos</a:t>
            </a:r>
            <a:endParaRPr lang="es-PE" sz="1600" b="1" dirty="0">
              <a:solidFill>
                <a:srgbClr val="0070C0"/>
              </a:solidFill>
              <a:latin typeface="Shruti" panose="020B0502040204020203" pitchFamily="34" charset="0"/>
              <a:ea typeface="Verdana" panose="020B060403050404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592" y="5013176"/>
            <a:ext cx="3096344" cy="7200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4 CuadroTexto"/>
          <p:cNvSpPr txBox="1"/>
          <p:nvPr/>
        </p:nvSpPr>
        <p:spPr>
          <a:xfrm>
            <a:off x="1649602" y="5099811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800" b="1" dirty="0"/>
              <a:t>CLASE </a:t>
            </a:r>
            <a:r>
              <a:rPr lang="es-PE" sz="2800" b="1" dirty="0" smtClean="0"/>
              <a:t>3</a:t>
            </a:r>
            <a:endParaRPr lang="es-PE" sz="28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66E37C-9C2A-43B2-9CB6-FF414C70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00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Algoritmo de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101326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Resumen de los dos algoritmos componentes:</a:t>
            </a:r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576" y="1844824"/>
            <a:ext cx="7368178" cy="432048"/>
          </a:xfrm>
          <a:prstGeom prst="rect">
            <a:avLst/>
          </a:prstGeom>
          <a:solidFill>
            <a:srgbClr val="92D050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altLang="es-PE" sz="1800" dirty="0" smtClean="0"/>
              <a:t>Algoritmo de entrenamiento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51720" y="3861048"/>
            <a:ext cx="6250124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altLang="es-PE" sz="1800" dirty="0" smtClean="0"/>
              <a:t>Algoritmo de clasificación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365104"/>
            <a:ext cx="6250124" cy="10072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88" y="2302024"/>
            <a:ext cx="7354466" cy="606394"/>
          </a:xfrm>
          <a:prstGeom prst="rect">
            <a:avLst/>
          </a:prstGeom>
        </p:spPr>
      </p:pic>
      <p:sp>
        <p:nvSpPr>
          <p:cNvPr id="4" name="Flecha abajo 3"/>
          <p:cNvSpPr/>
          <p:nvPr/>
        </p:nvSpPr>
        <p:spPr>
          <a:xfrm>
            <a:off x="3923928" y="299695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1056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El efecto de la elección de k en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48296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s-CR" altLang="es-PE" sz="2400" dirty="0" smtClean="0"/>
              <a:t>Generalmente valores grandes k reducen el efecto de ruido en la clasificación pero crean limites entre clases parecidas.</a:t>
            </a:r>
          </a:p>
          <a:p>
            <a:pPr algn="just"/>
            <a:endParaRPr lang="es-CR" altLang="es-PE" sz="2400" dirty="0"/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04864"/>
            <a:ext cx="4464496" cy="4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167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El efecto de la elección de k en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48296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s-CR" altLang="es-PE" sz="2400" dirty="0" smtClean="0"/>
              <a:t>Generalmente valores grandes k reducen el efecto de ruido en la clasificación pero crean limites entre clases parecidas.</a:t>
            </a:r>
          </a:p>
          <a:p>
            <a:pPr algn="just"/>
            <a:endParaRPr lang="es-CR" altLang="es-PE" sz="2400" dirty="0"/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456892"/>
            <a:ext cx="3863506" cy="194421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581128"/>
            <a:ext cx="4261357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636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El efecto de la elección de k en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482969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just"/>
            <a:r>
              <a:rPr lang="es-CR" altLang="es-PE" sz="2400" dirty="0" smtClean="0"/>
              <a:t>El caso especial en que la clase es predicha para ser la clase mas cercana al registro (cuando k = 1) es llamada algoritmo del vecino mas cercano.</a:t>
            </a:r>
          </a:p>
          <a:p>
            <a:pPr algn="just"/>
            <a:endParaRPr lang="es-CR" altLang="es-PE" sz="2400" dirty="0"/>
          </a:p>
          <a:p>
            <a:pPr algn="just"/>
            <a:r>
              <a:rPr lang="es-CR" altLang="es-PE" sz="2400" dirty="0" smtClean="0"/>
              <a:t>La exactitud del algoritmo de k-</a:t>
            </a:r>
            <a:r>
              <a:rPr lang="es-CR" altLang="es-PE" sz="2400" dirty="0" err="1" smtClean="0"/>
              <a:t>nn</a:t>
            </a:r>
            <a:r>
              <a:rPr lang="es-CR" altLang="es-PE" sz="2400" dirty="0" smtClean="0"/>
              <a:t> puede ser severamente degradado por la presencia de ruido, o si las escalas de las variables input no son consistentes con lo que se considera importante con respecto a la variable de clase.</a:t>
            </a:r>
          </a:p>
          <a:p>
            <a:pPr algn="just"/>
            <a:endParaRPr lang="es-CR" altLang="es-PE" sz="2400" dirty="0"/>
          </a:p>
          <a:p>
            <a:pPr algn="just"/>
            <a:r>
              <a:rPr lang="es-CR" altLang="es-PE" sz="2400" dirty="0" smtClean="0"/>
              <a:t>Por ende lo recomendable es emplear posibles modificaciones al algoritmo base que permiten optimizar características de escalabilidad, es decir escalar características en base a los datos de entrenamiento. </a:t>
            </a:r>
          </a:p>
          <a:p>
            <a:pPr marL="0" indent="0" algn="just" eaLnBrk="1" hangingPunct="1">
              <a:buNone/>
            </a:pPr>
            <a:endParaRPr lang="es-CR" altLang="es-PE" sz="2400" dirty="0" smtClean="0"/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3870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Variantes del algoritmo básico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5812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b="1" dirty="0" smtClean="0"/>
              <a:t>Vecinos mas cercanos con distancia ponderada (1)</a:t>
            </a:r>
          </a:p>
          <a:p>
            <a:pPr marL="0" indent="0" algn="just" eaLnBrk="1" hangingPunct="1">
              <a:buNone/>
            </a:pPr>
            <a:endParaRPr lang="es-CR" altLang="es-PE" sz="2400" dirty="0"/>
          </a:p>
          <a:p>
            <a:pPr marL="0" indent="0" algn="just" eaLnBrk="1" hangingPunct="1">
              <a:buNone/>
            </a:pPr>
            <a:endParaRPr lang="es-CR" altLang="es-PE" sz="2400" dirty="0" smtClean="0"/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4168" y="1847120"/>
            <a:ext cx="7704856" cy="1653888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es-CR" altLang="es-PE" sz="2400" dirty="0" smtClean="0"/>
              <a:t>La idea base de esta variante es ponderar la contribución de cada vecino de acuerdo a la distancia entre él y el registro </a:t>
            </a:r>
            <a:r>
              <a:rPr lang="es-CR" altLang="es-PE" sz="2400" b="1" dirty="0" smtClean="0"/>
              <a:t>x</a:t>
            </a:r>
            <a:r>
              <a:rPr lang="es-CR" altLang="es-PE" sz="2400" dirty="0" smtClean="0"/>
              <a:t> a ser clasificado.</a:t>
            </a:r>
          </a:p>
          <a:p>
            <a:pPr marL="0" indent="0" algn="just">
              <a:buFont typeface="Wingdings 3"/>
              <a:buNone/>
            </a:pPr>
            <a:endParaRPr lang="es-CR" altLang="es-PE" sz="2400" dirty="0"/>
          </a:p>
          <a:p>
            <a:pPr marL="0" indent="0" algn="just">
              <a:buFont typeface="Wingdings 3"/>
              <a:buNone/>
            </a:pPr>
            <a:r>
              <a:rPr lang="es-CR" altLang="es-PE" sz="2400" dirty="0" smtClean="0"/>
              <a:t>Usualmente se emplea una ponderación de cada vecino de acuerdo al cuadrado inverso de su distancia al registro x, denotándose a esta ponderación como el índice </a:t>
            </a:r>
            <a:r>
              <a:rPr lang="es-CR" altLang="es-PE" sz="2400" dirty="0" err="1"/>
              <a:t>w</a:t>
            </a:r>
            <a:r>
              <a:rPr lang="es-CR" altLang="es-PE" sz="2400" dirty="0" err="1" smtClean="0"/>
              <a:t>i</a:t>
            </a:r>
            <a:r>
              <a:rPr lang="es-CR" altLang="es-PE" sz="2400" dirty="0" smtClean="0"/>
              <a:t>.</a:t>
            </a:r>
          </a:p>
          <a:p>
            <a:pPr marL="0" indent="0" algn="just">
              <a:buFont typeface="Wingdings 3"/>
              <a:buNone/>
            </a:pPr>
            <a:endParaRPr lang="es-CR" altLang="es-PE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557014"/>
            <a:ext cx="3924300" cy="933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725144"/>
            <a:ext cx="17716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76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Variantes del algoritmo básico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5812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b="1" dirty="0" smtClean="0"/>
              <a:t>Vecinos mas cercanos con distancia ponderada (2)</a:t>
            </a:r>
          </a:p>
          <a:p>
            <a:pPr marL="0" indent="0" algn="just" eaLnBrk="1" hangingPunct="1">
              <a:buNone/>
            </a:pPr>
            <a:endParaRPr lang="es-CR" altLang="es-PE" sz="2400" dirty="0"/>
          </a:p>
          <a:p>
            <a:pPr marL="0" indent="0" algn="just" eaLnBrk="1" hangingPunct="1">
              <a:buNone/>
            </a:pPr>
            <a:endParaRPr lang="es-CR" altLang="es-PE" sz="2400" dirty="0" smtClean="0"/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4168" y="1847120"/>
            <a:ext cx="7704856" cy="2950032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es-CR" altLang="es-PE" sz="2400" dirty="0" smtClean="0"/>
              <a:t>Bajo esta variante:</a:t>
            </a:r>
          </a:p>
          <a:p>
            <a:pPr marL="0" indent="0" algn="just">
              <a:buFont typeface="Wingdings 3"/>
              <a:buNone/>
            </a:pPr>
            <a:endParaRPr lang="es-CR" altLang="es-PE" sz="2400" dirty="0"/>
          </a:p>
          <a:p>
            <a:pPr algn="just"/>
            <a:r>
              <a:rPr lang="es-CR" altLang="es-PE" sz="2400" dirty="0" smtClean="0"/>
              <a:t>No hay riesgo de permitir que todos los k vecinos puedan contribuir a la clasificación de x ya que al ser distantes no tienen peso asociado y poca influencia sobre la clasificación del registro.  </a:t>
            </a:r>
          </a:p>
          <a:p>
            <a:pPr algn="just"/>
            <a:endParaRPr lang="es-CR" altLang="es-PE" sz="2400" dirty="0"/>
          </a:p>
          <a:p>
            <a:pPr algn="just"/>
            <a:r>
              <a:rPr lang="es-CR" altLang="es-PE" sz="2400" dirty="0" smtClean="0"/>
              <a:t>Esta mejora es efectiva en contextos prácticos, es mas robusto y resilente al ruido especialmente cuando los conjuntos de dayos son grandes. </a:t>
            </a:r>
          </a:p>
          <a:p>
            <a:pPr algn="just"/>
            <a:endParaRPr lang="es-CR" altLang="es-PE" sz="2400" dirty="0"/>
          </a:p>
          <a:p>
            <a:pPr algn="just"/>
            <a:r>
              <a:rPr lang="es-CR" altLang="es-PE" sz="2400" dirty="0" smtClean="0"/>
              <a:t>El efecto de los promedios ponderados evita el impacto de ruidos aislados.</a:t>
            </a:r>
          </a:p>
          <a:p>
            <a:pPr algn="just"/>
            <a:endParaRPr lang="es-CR" altLang="es-PE" sz="2400" dirty="0"/>
          </a:p>
          <a:p>
            <a:pPr algn="just"/>
            <a:endParaRPr lang="es-CR" altLang="es-PE" sz="2400" dirty="0" smtClean="0"/>
          </a:p>
          <a:p>
            <a:pPr algn="just"/>
            <a:endParaRPr lang="es-CR" altLang="es-PE" sz="2400" dirty="0"/>
          </a:p>
          <a:p>
            <a:pPr algn="just"/>
            <a:endParaRPr lang="es-CR" altLang="es-PE" sz="2400" dirty="0" smtClean="0"/>
          </a:p>
          <a:p>
            <a:pPr algn="just"/>
            <a:endParaRPr lang="es-CR" altLang="es-PE" sz="2400" dirty="0"/>
          </a:p>
          <a:p>
            <a:pPr algn="just"/>
            <a:endParaRPr lang="es-CR" alt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726378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Regresión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22374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Esta variante no se considera un método de clasificación, sino corresponde a un </a:t>
            </a:r>
            <a:r>
              <a:rPr lang="es-CR" altLang="es-PE" sz="2400" b="1" dirty="0" smtClean="0"/>
              <a:t>método predictivo supervisado </a:t>
            </a:r>
            <a:r>
              <a:rPr lang="es-CR" altLang="es-PE" sz="2400" dirty="0" smtClean="0"/>
              <a:t>donde la target es una variable continua.</a:t>
            </a:r>
          </a:p>
          <a:p>
            <a:pPr marL="0" indent="0" algn="just" eaLnBrk="1" hangingPunct="1">
              <a:buNone/>
            </a:pPr>
            <a:endParaRPr lang="es-CR" altLang="es-PE" sz="2400" dirty="0"/>
          </a:p>
          <a:p>
            <a:pPr marL="0" indent="0" algn="just" eaLnBrk="1" hangingPunct="1">
              <a:buNone/>
            </a:pPr>
            <a:r>
              <a:rPr lang="es-CR" altLang="es-PE" sz="2400" dirty="0" smtClean="0"/>
              <a:t>Posee las características siguientes:</a:t>
            </a:r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971600" y="3717032"/>
                <a:ext cx="7704856" cy="22374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CR" altLang="es-PE" sz="2400" dirty="0" smtClean="0"/>
                  <a:t>La base de datos de entrenamiento es una muestra M de un espacio vectorial  V.</a:t>
                </a:r>
              </a:p>
              <a:p>
                <a:pPr algn="just"/>
                <a:r>
                  <a:rPr lang="es-CR" altLang="es-PE" sz="2400" dirty="0" smtClean="0"/>
                  <a:t>El modelo formado a partir de la base de datos de entrenamiento es una función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R" altLang="es-P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P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CR" altLang="es-PE" sz="2400" dirty="0" smtClean="0"/>
                  <a:t> que a cada elemento   </a:t>
                </a:r>
                <a14:m>
                  <m:oMath xmlns:m="http://schemas.openxmlformats.org/officeDocument/2006/math">
                    <m:r>
                      <a:rPr lang="es-ES" altLang="es-PE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alt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alt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R" altLang="es-PE" sz="2400" dirty="0" smtClean="0"/>
                  <a:t>se le asigna el valor de la media calculada a partir de los k elementos mas próximos al punto </a:t>
                </a:r>
                <a14:m>
                  <m:oMath xmlns:m="http://schemas.openxmlformats.org/officeDocument/2006/math">
                    <m:r>
                      <a:rPr lang="es-ES" altLang="es-PE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altLang="es-PE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R" altLang="es-PE" sz="2400" dirty="0" smtClean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17032"/>
                <a:ext cx="7704856" cy="2237404"/>
              </a:xfrm>
              <a:prstGeom prst="rect">
                <a:avLst/>
              </a:prstGeom>
              <a:blipFill>
                <a:blip r:embed="rId3"/>
                <a:stretch>
                  <a:fillRect l="-554" t="-3815" r="-1266" b="-21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8714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Regresión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22374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Esta variante no se considera un método de clasificación, sino corresponde a un </a:t>
            </a:r>
            <a:r>
              <a:rPr lang="es-CR" altLang="es-PE" sz="2400" b="1" dirty="0" smtClean="0"/>
              <a:t>método predictivo supervisado </a:t>
            </a:r>
            <a:r>
              <a:rPr lang="es-CR" altLang="es-PE" sz="2400" dirty="0" smtClean="0"/>
              <a:t>donde la target es una variable continua.</a:t>
            </a:r>
          </a:p>
          <a:p>
            <a:pPr marL="0" indent="0" algn="just" eaLnBrk="1" hangingPunct="1">
              <a:buNone/>
            </a:pPr>
            <a:endParaRPr lang="es-CR" altLang="es-PE" sz="2400" dirty="0"/>
          </a:p>
          <a:p>
            <a:pPr marL="0" indent="0" algn="just" eaLnBrk="1" hangingPunct="1">
              <a:buNone/>
            </a:pPr>
            <a:r>
              <a:rPr lang="es-CR" altLang="es-PE" sz="2400" dirty="0" smtClean="0"/>
              <a:t>Posee las características siguientes:</a:t>
            </a:r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971600" y="3717032"/>
                <a:ext cx="7704856" cy="22374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CR" altLang="es-PE" sz="2400" dirty="0" smtClean="0"/>
                  <a:t>La base de datos de entrenamiento es una muestra M de un espacio vectorial  V.</a:t>
                </a:r>
              </a:p>
              <a:p>
                <a:pPr algn="just"/>
                <a:r>
                  <a:rPr lang="es-CR" altLang="es-PE" sz="2400" dirty="0" smtClean="0"/>
                  <a:t>El modelo formado a partir de la base de datos de entrenamiento es una función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R" altLang="es-P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P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CR" altLang="es-PE" sz="2400" dirty="0" smtClean="0"/>
                  <a:t> que a cada elemento   </a:t>
                </a:r>
                <a14:m>
                  <m:oMath xmlns:m="http://schemas.openxmlformats.org/officeDocument/2006/math">
                    <m:r>
                      <a:rPr lang="es-ES" altLang="es-PE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alt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alt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R" altLang="es-PE" sz="2400" dirty="0" smtClean="0"/>
                  <a:t>se le asigna el valor de la media calculada a partir de los k elementos mas próximos al punto </a:t>
                </a:r>
                <a14:m>
                  <m:oMath xmlns:m="http://schemas.openxmlformats.org/officeDocument/2006/math">
                    <m:r>
                      <a:rPr lang="es-ES" altLang="es-PE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altLang="es-PE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R" altLang="es-PE" sz="2400" dirty="0" smtClean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17032"/>
                <a:ext cx="7704856" cy="2237404"/>
              </a:xfrm>
              <a:prstGeom prst="rect">
                <a:avLst/>
              </a:prstGeom>
              <a:blipFill>
                <a:blip r:embed="rId3"/>
                <a:stretch>
                  <a:fillRect l="-554" t="-3815" r="-1266" b="-21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133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¿Cuándo es recomendable su uso?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86925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Considera tres aspectos para identificar su uso en problemas de clasificación.</a:t>
            </a:r>
          </a:p>
          <a:p>
            <a:pPr marL="0" indent="0" algn="just" eaLnBrk="1" hangingPunct="1">
              <a:buNone/>
            </a:pPr>
            <a:endParaRPr lang="es-CR" altLang="es-PE" sz="2400" dirty="0"/>
          </a:p>
          <a:p>
            <a:pPr marL="0" indent="0" algn="just" eaLnBrk="1" hangingPunct="1">
              <a:buNone/>
            </a:pPr>
            <a:endParaRPr lang="es-CR" altLang="es-PE" sz="2400" dirty="0" smtClean="0"/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70181120"/>
              </p:ext>
            </p:extLst>
          </p:nvPr>
        </p:nvGraphicFramePr>
        <p:xfrm>
          <a:off x="1115616" y="2636912"/>
          <a:ext cx="3888432" cy="280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8024" y="3501008"/>
            <a:ext cx="3505200" cy="12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00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445405"/>
            <a:ext cx="164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FACULTAD DE</a:t>
            </a:r>
          </a:p>
          <a:p>
            <a:pPr algn="just"/>
            <a:r>
              <a:rPr lang="es-PE" b="1" dirty="0"/>
              <a:t>CIENCIAS E</a:t>
            </a:r>
          </a:p>
          <a:p>
            <a:pPr algn="just"/>
            <a:r>
              <a:rPr lang="es-PE" b="1" dirty="0"/>
              <a:t>INGENIERIA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436097" y="5949280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Mg. Eduardo Carbajal López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75656" y="520797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000" b="1" dirty="0"/>
              <a:t>SESION 01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3648844"/>
            <a:ext cx="7325153" cy="1296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bg1"/>
                </a:solidFill>
              </a:rPr>
              <a:t>Ingeniería Industrial</a:t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dirty="0">
                <a:solidFill>
                  <a:schemeClr val="bg1"/>
                </a:solidFill>
              </a:rPr>
              <a:t>Analytics 2</a:t>
            </a:r>
            <a:br>
              <a:rPr lang="es-PE" dirty="0">
                <a:solidFill>
                  <a:schemeClr val="bg1"/>
                </a:solidFill>
              </a:rPr>
            </a:b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9592" y="5013176"/>
            <a:ext cx="7322199" cy="72008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95936" y="5013176"/>
            <a:ext cx="4176464" cy="6088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1600" b="1" dirty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Unidad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1: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Análisis de conglomerados, clasificación y clusterización</a:t>
            </a:r>
          </a:p>
          <a:p>
            <a:pPr>
              <a:spcBef>
                <a:spcPts val="0"/>
              </a:spcBef>
            </a:pPr>
            <a:r>
              <a:rPr lang="es-PE" sz="1600" b="1" dirty="0" smtClean="0">
                <a:solidFill>
                  <a:srgbClr val="0070C0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K vecinos mas cercanos</a:t>
            </a:r>
            <a:endParaRPr lang="es-PE" sz="1600" b="1" dirty="0">
              <a:solidFill>
                <a:srgbClr val="0070C0"/>
              </a:solidFill>
              <a:latin typeface="Shruti" panose="020B0502040204020203" pitchFamily="34" charset="0"/>
              <a:ea typeface="Verdana" panose="020B060403050404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592" y="5013176"/>
            <a:ext cx="3096344" cy="7200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4 CuadroTexto"/>
          <p:cNvSpPr txBox="1"/>
          <p:nvPr/>
        </p:nvSpPr>
        <p:spPr>
          <a:xfrm>
            <a:off x="1649602" y="5099811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800" b="1" dirty="0"/>
              <a:t>CLASE </a:t>
            </a:r>
            <a:r>
              <a:rPr lang="es-PE" sz="2800" b="1" dirty="0" smtClean="0"/>
              <a:t>3</a:t>
            </a:r>
            <a:endParaRPr lang="es-PE" sz="28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66E37C-9C2A-43B2-9CB6-FF414C70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6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531471181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</a:t>
            </a:r>
            <a:r>
              <a:rPr lang="es-PE" b="1" dirty="0" smtClean="0">
                <a:solidFill>
                  <a:schemeClr val="bg1"/>
                </a:solidFill>
              </a:rPr>
              <a:t>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3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7920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K vecinos mas cercanos 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ó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58742"/>
            <a:ext cx="3600400" cy="4140516"/>
          </a:xfrm>
        </p:spPr>
        <p:txBody>
          <a:bodyPr>
            <a:normAutofit fontScale="92500"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El método de k vecinos más cercanos o k-</a:t>
            </a:r>
            <a:r>
              <a:rPr lang="es-CR" altLang="es-PE" sz="2400" dirty="0" err="1" smtClean="0"/>
              <a:t>nn</a:t>
            </a:r>
            <a:r>
              <a:rPr lang="es-CR" altLang="es-PE" sz="2400" dirty="0" smtClean="0"/>
              <a:t> (k – nearest neighbors) es un método de </a:t>
            </a:r>
            <a:r>
              <a:rPr lang="es-CR" altLang="es-PE" sz="2400" b="1" dirty="0" smtClean="0"/>
              <a:t>aprendizaje supervisado </a:t>
            </a:r>
            <a:r>
              <a:rPr lang="es-CR" altLang="es-PE" sz="2400" dirty="0" smtClean="0"/>
              <a:t>empleado para clasificación.</a:t>
            </a:r>
          </a:p>
          <a:p>
            <a:pPr marL="0" indent="0" algn="just" eaLnBrk="1" hangingPunct="1">
              <a:buNone/>
            </a:pPr>
            <a:endParaRPr lang="es-CR" altLang="es-PE" sz="2400" b="1" dirty="0"/>
          </a:p>
          <a:p>
            <a:pPr marL="0" indent="0" algn="just" eaLnBrk="1" hangingPunct="1">
              <a:buNone/>
            </a:pPr>
            <a:r>
              <a:rPr lang="es-CR" altLang="es-PE" sz="2400" dirty="0" smtClean="0"/>
              <a:t>Hay algunas variantes del método que también se emplean en regresión, pero nos enfocaremos en </a:t>
            </a:r>
            <a:r>
              <a:rPr lang="es-CR" altLang="es-PE" sz="2400" dirty="0" err="1" smtClean="0"/>
              <a:t>knn</a:t>
            </a:r>
            <a:r>
              <a:rPr lang="es-CR" altLang="es-PE" sz="2400" dirty="0" smtClean="0"/>
              <a:t> para clasificación.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https://upload.wikimedia.org/wikipedia/commons/thumb/e/e7/KnnClassification.svg/220px-KnnClassific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60" y="1916832"/>
            <a:ext cx="3600400" cy="32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728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¿Cómo funciona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?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3672944" cy="49377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k-</a:t>
            </a:r>
            <a:r>
              <a:rPr lang="es-CR" altLang="es-PE" sz="2400" dirty="0" err="1" smtClean="0"/>
              <a:t>nn</a:t>
            </a:r>
            <a:r>
              <a:rPr lang="es-CR" altLang="es-PE" sz="2400" dirty="0" smtClean="0"/>
              <a:t> estima el valor de la función de densidad de probabilidad directamente tomando la probabilidad a posteriori que un elemento x pertenezca a la clase Ci, a partir de los datos.  </a:t>
            </a:r>
          </a:p>
          <a:p>
            <a:pPr marL="0" indent="0" algn="just" eaLnBrk="1" hangingPunct="1">
              <a:buNone/>
            </a:pPr>
            <a:endParaRPr lang="es-CR" altLang="es-PE" sz="2400" dirty="0"/>
          </a:p>
          <a:p>
            <a:pPr marL="0" indent="0" algn="just" eaLnBrk="1" hangingPunct="1">
              <a:buNone/>
            </a:pPr>
            <a:r>
              <a:rPr lang="es-CR" altLang="es-PE" sz="2400" dirty="0" smtClean="0"/>
              <a:t>Este proceso no realiza ninguna suposición acerca de la distribución de las variables </a:t>
            </a:r>
            <a:r>
              <a:rPr lang="es-CR" altLang="es-PE" sz="2400" dirty="0" err="1" smtClean="0"/>
              <a:t>predictoras</a:t>
            </a:r>
            <a:r>
              <a:rPr lang="es-CR" altLang="es-PE" sz="2400" dirty="0" smtClean="0"/>
              <a:t>.</a:t>
            </a:r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12" y="1988840"/>
            <a:ext cx="4412640" cy="31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055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¿Cómo funciona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?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3672944" cy="49377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457200" indent="-457200" algn="just" eaLnBrk="1" hangingPunct="1">
              <a:buFont typeface="+mj-lt"/>
              <a:buAutoNum type="arabicPeriod"/>
            </a:pPr>
            <a:r>
              <a:rPr lang="es-CR" altLang="es-PE" sz="2400" dirty="0" smtClean="0"/>
              <a:t>Se hallan las </a:t>
            </a:r>
            <a:r>
              <a:rPr lang="es-CR" altLang="es-PE" sz="2400" i="1" dirty="0" smtClean="0"/>
              <a:t>k</a:t>
            </a:r>
            <a:r>
              <a:rPr lang="es-CR" altLang="es-PE" sz="2400" dirty="0" smtClean="0"/>
              <a:t> instancias que están a una distancia mas cercana a la instancia </a:t>
            </a:r>
            <a:r>
              <a:rPr lang="es-CR" altLang="es-PE" sz="2400" b="1" dirty="0" smtClean="0"/>
              <a:t>x</a:t>
            </a:r>
            <a:r>
              <a:rPr lang="es-CR" altLang="es-PE" sz="2400" dirty="0" smtClean="0"/>
              <a:t>.  Generalmente se escoge para un k impar.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s-CR" altLang="es-PE" sz="2400" dirty="0" smtClean="0"/>
              <a:t>Si la mayoría de las </a:t>
            </a:r>
            <a:r>
              <a:rPr lang="es-CR" altLang="es-PE" sz="2400" i="1" dirty="0" smtClean="0"/>
              <a:t>k</a:t>
            </a:r>
            <a:r>
              <a:rPr lang="es-CR" altLang="es-PE" sz="2400" dirty="0" smtClean="0"/>
              <a:t> instancias pertenecen a la clase Ci, entonces la instancia </a:t>
            </a:r>
            <a:r>
              <a:rPr lang="es-CR" altLang="es-PE" sz="2400" b="1" dirty="0" smtClean="0"/>
              <a:t>x</a:t>
            </a:r>
            <a:r>
              <a:rPr lang="es-CR" altLang="es-PE" sz="2400" dirty="0" smtClean="0"/>
              <a:t> es asignada  a ella.  En caso de empate se clasifica al azar.</a:t>
            </a:r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520" y="1988840"/>
            <a:ext cx="4412640" cy="31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63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¿Cómo funciona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?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101326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Hay dos parámetros que se deben elegir en el método k-</a:t>
            </a:r>
            <a:r>
              <a:rPr lang="es-CR" altLang="es-PE" sz="2400" dirty="0" err="1" smtClean="0"/>
              <a:t>nn</a:t>
            </a:r>
            <a:r>
              <a:rPr lang="es-CR" altLang="es-PE" sz="2400" dirty="0" smtClean="0"/>
              <a:t>:</a:t>
            </a:r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40818" y="1844824"/>
            <a:ext cx="2592288" cy="432048"/>
          </a:xfrm>
          <a:prstGeom prst="rect">
            <a:avLst/>
          </a:prstGeom>
          <a:solidFill>
            <a:srgbClr val="92D050"/>
          </a:solidFill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altLang="es-PE" sz="2400" dirty="0" smtClean="0"/>
              <a:t>distancias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71468" y="1844824"/>
            <a:ext cx="2940892" cy="43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altLang="es-PE" sz="2400" dirty="0" smtClean="0"/>
              <a:t>k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53382" y="2365862"/>
            <a:ext cx="2579724" cy="2791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altLang="es-PE" sz="1800" dirty="0" smtClean="0"/>
              <a:t>Se pueden emplear las métricas usuales de distancia: </a:t>
            </a:r>
          </a:p>
          <a:p>
            <a:pPr marL="0" indent="0" algn="ctr">
              <a:buNone/>
            </a:pPr>
            <a:endParaRPr lang="es-CR" altLang="es-PE" sz="1800" dirty="0" smtClean="0"/>
          </a:p>
          <a:p>
            <a:pPr algn="ctr"/>
            <a:r>
              <a:rPr lang="es-CR" altLang="es-PE" sz="1800" dirty="0" smtClean="0"/>
              <a:t>Euclideana</a:t>
            </a:r>
          </a:p>
          <a:p>
            <a:pPr algn="ctr"/>
            <a:r>
              <a:rPr lang="es-CR" altLang="es-PE" sz="1800" dirty="0" smtClean="0"/>
              <a:t>Manhattan</a:t>
            </a:r>
          </a:p>
          <a:p>
            <a:pPr algn="ctr"/>
            <a:r>
              <a:rPr lang="es-CR" altLang="es-PE" sz="1800" dirty="0" err="1" smtClean="0"/>
              <a:t>Minkowski</a:t>
            </a:r>
            <a:endParaRPr lang="es-CR" altLang="es-PE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4887444" y="2365862"/>
                <a:ext cx="2924916" cy="2791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vert="horz">
                <a:normAutofit fontScale="625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CR" altLang="es-PE" sz="2400" dirty="0" smtClean="0"/>
                  <a:t>Se recomienda usualmente tomar k impares.  Cuando hay solo dos clases Eneas y Choi (1996) recomiendan determinar:</a:t>
                </a:r>
              </a:p>
              <a:p>
                <a:pPr marL="0" indent="0" algn="ctr">
                  <a:buNone/>
                </a:pPr>
                <a:endParaRPr lang="es-CR" altLang="es-PE" sz="2400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CR" altLang="es-P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altLang="es-P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altLang="es-PE" sz="2400" b="0" i="1" smtClean="0">
                            <a:latin typeface="Cambria Math" panose="02040503050406030204" pitchFamily="18" charset="0"/>
                          </a:rPr>
                          <m:t>3/8</m:t>
                        </m:r>
                      </m:sup>
                    </m:sSup>
                  </m:oMath>
                </a14:m>
                <a:r>
                  <a:rPr lang="es-CR" altLang="es-PE" sz="2400" dirty="0" smtClean="0"/>
                  <a:t> si los tamaños muestrales son comparables y hay poca diferencia en la matriz de covarianzas</a:t>
                </a:r>
              </a:p>
              <a:p>
                <a:pPr algn="ctr"/>
                <a:endParaRPr lang="es-CR" altLang="es-PE" sz="2400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CR" alt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altLang="es-PE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altLang="es-P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altLang="es-PE" sz="2400" i="1">
                            <a:latin typeface="Cambria Math" panose="02040503050406030204" pitchFamily="18" charset="0"/>
                          </a:rPr>
                          <m:t>/8</m:t>
                        </m:r>
                      </m:sup>
                    </m:sSup>
                  </m:oMath>
                </a14:m>
                <a:r>
                  <a:rPr lang="es-CR" altLang="es-PE" sz="2400" dirty="0" smtClean="0"/>
                  <a:t> si hay gran diferencia en las matrices de covarianza</a:t>
                </a: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44" y="2365862"/>
                <a:ext cx="2924916" cy="2791330"/>
              </a:xfrm>
              <a:prstGeom prst="rect">
                <a:avLst/>
              </a:prstGeom>
              <a:blipFill>
                <a:blip r:embed="rId3"/>
                <a:stretch>
                  <a:fillRect l="-625" t="-1965" r="-22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977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Algoritmo de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19493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La base de datos de entrenamiento esta compuesto por registros que son vectores es un espacio multidimensional, donde cada uno posee valores para p atributos (o variables input) y q posibles valores para su variable de clase.  Es decir:</a:t>
            </a:r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2843808" y="3440033"/>
                <a:ext cx="331236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,……,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 smtClean="0"/>
                  <a:t> </a:t>
                </a:r>
                <a:endParaRPr lang="es-ES" sz="20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440033"/>
                <a:ext cx="3312368" cy="331437"/>
              </a:xfrm>
              <a:prstGeom prst="rect">
                <a:avLst/>
              </a:prstGeom>
              <a:blipFill>
                <a:blip r:embed="rId3"/>
                <a:stretch>
                  <a:fillRect l="-2026" b="-254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576" y="3998527"/>
            <a:ext cx="7704856" cy="1949372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es-CR" altLang="es-PE" sz="2400" dirty="0" smtClean="0"/>
              <a:t>Por cada registro, el espacio es particionado en regiones por localizaciones y valores de la base de datos de entrenamiento.  Un punto en este espacio es asignado a la clase Ci si esta es las mas frecuente entre los k registros de la base de datos de entrenamiento mas cercano.  Se emplea por default la distancia euclideana.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5660606"/>
            <a:ext cx="3314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967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Algoritmo de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101326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buNone/>
            </a:pPr>
            <a:r>
              <a:rPr lang="es-CR" altLang="es-PE" sz="2400" b="1" dirty="0" smtClean="0"/>
              <a:t>Fase de entrenamiento</a:t>
            </a:r>
          </a:p>
          <a:p>
            <a:pPr marL="0" indent="0" algn="just" eaLnBrk="1" hangingPunct="1">
              <a:buNone/>
            </a:pPr>
            <a:r>
              <a:rPr lang="es-CR" altLang="es-PE" sz="2400" dirty="0" smtClean="0"/>
              <a:t>Se almacena en un vector característico las clases de cada registro.</a:t>
            </a:r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40736" y="2492896"/>
            <a:ext cx="7704856" cy="2108792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es-CR" altLang="es-PE" sz="2400" b="1" dirty="0" smtClean="0"/>
              <a:t>Fase de clasificación</a:t>
            </a:r>
          </a:p>
          <a:p>
            <a:pPr marL="0" indent="0" algn="just">
              <a:buFont typeface="Wingdings 3"/>
              <a:buNone/>
            </a:pPr>
            <a:r>
              <a:rPr lang="es-CR" altLang="es-PE" sz="2400" dirty="0" smtClean="0"/>
              <a:t>La evaluación de cada registro, cuya clase es desconocida es estima por la distancia entre los vectores almacenados y el vector del registro actual, y se seleccionan los k elementos mas cercanos.  El nuevo ejemplo es clasificado con la que clase que mas se repite.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51721" y="4894993"/>
            <a:ext cx="5328592" cy="1445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es-CR" altLang="es-PE" sz="2400" dirty="0" smtClean="0"/>
              <a:t>El método de forma inherente asume que los k vecinos mas cercanos son los que dan la mejor clasificación pero eso supone un problema porque pueden haber atributos (variables input) irrelevantes que dominen la clasificación, por ejemplo si hay 3 relevantes de 24 variables, las otras 21 dominan la clasificación.</a:t>
            </a:r>
          </a:p>
        </p:txBody>
      </p:sp>
      <p:pic>
        <p:nvPicPr>
          <p:cNvPr id="5124" name="Picture 4" descr="Pin en Ilustracion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01688"/>
            <a:ext cx="1176065" cy="20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492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Algoritmo de 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nn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3604"/>
            <a:ext cx="7704856" cy="101326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Posibles formar de evitar el problema mencionado:</a:t>
            </a:r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1.2.3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k-</a:t>
            </a:r>
            <a:r>
              <a:rPr lang="es-PE" sz="1600" b="1" dirty="0" err="1" smtClean="0">
                <a:solidFill>
                  <a:schemeClr val="bg1"/>
                </a:solidFill>
                <a:latin typeface="+mj-lt"/>
              </a:rPr>
              <a:t>nn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  - k vecinos mas cercanos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00577274"/>
              </p:ext>
            </p:extLst>
          </p:nvPr>
        </p:nvGraphicFramePr>
        <p:xfrm>
          <a:off x="1259632" y="198259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73094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10861</TotalTime>
  <Words>1211</Words>
  <Application>Microsoft Office PowerPoint</Application>
  <PresentationFormat>Presentación en pantalla (4:3)</PresentationFormat>
  <Paragraphs>147</Paragraphs>
  <Slides>19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Arial</vt:lpstr>
      <vt:lpstr>BankGothic Lt BT</vt:lpstr>
      <vt:lpstr>Bookman Old Style</vt:lpstr>
      <vt:lpstr>Calibri</vt:lpstr>
      <vt:lpstr>Cambria Math</vt:lpstr>
      <vt:lpstr>Gill Sans MT</vt:lpstr>
      <vt:lpstr>Shruti</vt:lpstr>
      <vt:lpstr>Verdana</vt:lpstr>
      <vt:lpstr>Wingdings</vt:lpstr>
      <vt:lpstr>Wingdings 3</vt:lpstr>
      <vt:lpstr>Origen</vt:lpstr>
      <vt:lpstr>Ingeniería Industrial Analytics 2 </vt:lpstr>
      <vt:lpstr>Presentación de PowerPoint</vt:lpstr>
      <vt:lpstr>K vecinos mas cercanos ó k-nn</vt:lpstr>
      <vt:lpstr>¿Cómo funciona k-nn?</vt:lpstr>
      <vt:lpstr>¿Cómo funciona k-nn?</vt:lpstr>
      <vt:lpstr>¿Cómo funciona k-nn?</vt:lpstr>
      <vt:lpstr>Algoritmo de k-nn</vt:lpstr>
      <vt:lpstr>Algoritmo de k-nn</vt:lpstr>
      <vt:lpstr>Algoritmo de k-nn</vt:lpstr>
      <vt:lpstr>Algoritmo de k-nn</vt:lpstr>
      <vt:lpstr>El efecto de la elección de k en k-nn</vt:lpstr>
      <vt:lpstr>El efecto de la elección de k en k-nn</vt:lpstr>
      <vt:lpstr>El efecto de la elección de k en k-nn</vt:lpstr>
      <vt:lpstr>Variantes del algoritmo básico</vt:lpstr>
      <vt:lpstr>Variantes del algoritmo básico</vt:lpstr>
      <vt:lpstr>Regresión k-nn</vt:lpstr>
      <vt:lpstr>Regresión k-nn</vt:lpstr>
      <vt:lpstr>¿Cuándo es recomendable su uso?</vt:lpstr>
      <vt:lpstr>Ingeniería Industrial Analytics 2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Sistemas Sesión 2</dc:title>
  <dc:creator>EDUARDO</dc:creator>
  <cp:lastModifiedBy>Lalo</cp:lastModifiedBy>
  <cp:revision>231</cp:revision>
  <dcterms:created xsi:type="dcterms:W3CDTF">2012-12-24T01:08:47Z</dcterms:created>
  <dcterms:modified xsi:type="dcterms:W3CDTF">2022-08-11T04:11:30Z</dcterms:modified>
</cp:coreProperties>
</file>