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handoutMasterIdLst>
    <p:handoutMasterId r:id="rId56"/>
  </p:handoutMasterIdLst>
  <p:sldIdLst>
    <p:sldId id="548" r:id="rId3"/>
    <p:sldId id="541" r:id="rId4"/>
    <p:sldId id="547" r:id="rId5"/>
    <p:sldId id="462" r:id="rId6"/>
    <p:sldId id="315" r:id="rId7"/>
    <p:sldId id="438" r:id="rId8"/>
    <p:sldId id="502" r:id="rId9"/>
    <p:sldId id="316" r:id="rId10"/>
    <p:sldId id="317" r:id="rId11"/>
    <p:sldId id="318" r:id="rId12"/>
    <p:sldId id="478" r:id="rId13"/>
    <p:sldId id="319" r:id="rId14"/>
    <p:sldId id="320" r:id="rId15"/>
    <p:sldId id="321" r:id="rId16"/>
    <p:sldId id="322" r:id="rId17"/>
    <p:sldId id="439" r:id="rId18"/>
    <p:sldId id="440" r:id="rId19"/>
    <p:sldId id="441" r:id="rId20"/>
    <p:sldId id="442" r:id="rId21"/>
    <p:sldId id="443" r:id="rId22"/>
    <p:sldId id="484" r:id="rId23"/>
    <p:sldId id="323" r:id="rId24"/>
    <p:sldId id="449" r:id="rId25"/>
    <p:sldId id="450" r:id="rId26"/>
    <p:sldId id="451" r:id="rId27"/>
    <p:sldId id="452" r:id="rId28"/>
    <p:sldId id="453" r:id="rId29"/>
    <p:sldId id="456" r:id="rId30"/>
    <p:sldId id="455" r:id="rId31"/>
    <p:sldId id="454" r:id="rId32"/>
    <p:sldId id="334" r:id="rId33"/>
    <p:sldId id="457" r:id="rId34"/>
    <p:sldId id="335" r:id="rId35"/>
    <p:sldId id="465" r:id="rId36"/>
    <p:sldId id="471" r:id="rId37"/>
    <p:sldId id="337" r:id="rId38"/>
    <p:sldId id="338" r:id="rId39"/>
    <p:sldId id="546" r:id="rId40"/>
    <p:sldId id="467" r:id="rId41"/>
    <p:sldId id="458" r:id="rId42"/>
    <p:sldId id="339" r:id="rId43"/>
    <p:sldId id="459" r:id="rId44"/>
    <p:sldId id="504" r:id="rId45"/>
    <p:sldId id="468" r:id="rId46"/>
    <p:sldId id="340" r:id="rId47"/>
    <p:sldId id="543" r:id="rId48"/>
    <p:sldId id="509" r:id="rId49"/>
    <p:sldId id="510" r:id="rId50"/>
    <p:sldId id="511" r:id="rId51"/>
    <p:sldId id="512" r:id="rId52"/>
    <p:sldId id="549" r:id="rId53"/>
    <p:sldId id="342" r:id="rId54"/>
  </p:sldIdLst>
  <p:sldSz cx="12192000" cy="6858000"/>
  <p:notesSz cx="7099300" cy="102346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42" autoAdjust="0"/>
    <p:restoredTop sz="75492" autoAdjust="0"/>
  </p:normalViewPr>
  <p:slideViewPr>
    <p:cSldViewPr snapToGrid="0">
      <p:cViewPr varScale="1">
        <p:scale>
          <a:sx n="74" d="100"/>
          <a:sy n="74" d="100"/>
        </p:scale>
        <p:origin x="146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FBF46-048C-4552-93F3-ADB9E97FF27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1118339-4742-452A-8207-9579F6731FFC}">
      <dgm:prSet/>
      <dgm:spPr/>
      <dgm:t>
        <a:bodyPr/>
        <a:lstStyle/>
        <a:p>
          <a:r>
            <a:rPr lang="en-US"/>
            <a:t>Se define como la integridad en la presentación de un mensaje.</a:t>
          </a:r>
        </a:p>
      </dgm:t>
    </dgm:pt>
    <dgm:pt modelId="{8BD17F01-CA3C-439E-A91D-16FBD28FD354}" type="parTrans" cxnId="{E2F4295C-2635-4BE0-8C6C-0A849D537243}">
      <dgm:prSet/>
      <dgm:spPr/>
      <dgm:t>
        <a:bodyPr/>
        <a:lstStyle/>
        <a:p>
          <a:endParaRPr lang="en-US"/>
        </a:p>
      </dgm:t>
    </dgm:pt>
    <dgm:pt modelId="{3C7A7A74-11A1-4370-ABEF-7C2B5F90985E}" type="sibTrans" cxnId="{E2F4295C-2635-4BE0-8C6C-0A849D537243}">
      <dgm:prSet/>
      <dgm:spPr/>
      <dgm:t>
        <a:bodyPr/>
        <a:lstStyle/>
        <a:p>
          <a:endParaRPr lang="en-US"/>
        </a:p>
      </dgm:t>
    </dgm:pt>
    <dgm:pt modelId="{62DCEFC6-EC4B-46EC-A19C-76843FB2A4EE}">
      <dgm:prSet/>
      <dgm:spPr/>
      <dgm:t>
        <a:bodyPr/>
        <a:lstStyle/>
        <a:p>
          <a:r>
            <a:rPr lang="en-US"/>
            <a:t>El mensaje es presentado en forma coherente, con una secuencia adecuada al objetivo.</a:t>
          </a:r>
        </a:p>
      </dgm:t>
    </dgm:pt>
    <dgm:pt modelId="{F3EA35D8-5833-4E91-A506-E992978F1E12}" type="parTrans" cxnId="{BB2A0AB2-32F3-48A0-A9BF-33B936A8B654}">
      <dgm:prSet/>
      <dgm:spPr/>
      <dgm:t>
        <a:bodyPr/>
        <a:lstStyle/>
        <a:p>
          <a:endParaRPr lang="en-US"/>
        </a:p>
      </dgm:t>
    </dgm:pt>
    <dgm:pt modelId="{9DFBA968-7D85-4070-8344-1B3CE8938C20}" type="sibTrans" cxnId="{BB2A0AB2-32F3-48A0-A9BF-33B936A8B654}">
      <dgm:prSet/>
      <dgm:spPr/>
      <dgm:t>
        <a:bodyPr/>
        <a:lstStyle/>
        <a:p>
          <a:endParaRPr lang="en-US"/>
        </a:p>
      </dgm:t>
    </dgm:pt>
    <dgm:pt modelId="{74A2C123-6669-4230-AD28-DD55F88ECAFD}">
      <dgm:prSet/>
      <dgm:spPr/>
      <dgm:t>
        <a:bodyPr/>
        <a:lstStyle/>
        <a:p>
          <a:r>
            <a:rPr lang="en-US"/>
            <a:t>Existe ilación: las ideas se enlazan y se infieren naturalmente. </a:t>
          </a:r>
        </a:p>
      </dgm:t>
    </dgm:pt>
    <dgm:pt modelId="{9736EB03-0D7D-4117-B157-6ED279945F28}" type="parTrans" cxnId="{DE3D5B9D-FC52-4F1C-8763-CCA0537BE198}">
      <dgm:prSet/>
      <dgm:spPr/>
      <dgm:t>
        <a:bodyPr/>
        <a:lstStyle/>
        <a:p>
          <a:endParaRPr lang="en-US"/>
        </a:p>
      </dgm:t>
    </dgm:pt>
    <dgm:pt modelId="{1993CB9C-4762-4195-9F10-181BFA6C29EC}" type="sibTrans" cxnId="{DE3D5B9D-FC52-4F1C-8763-CCA0537BE198}">
      <dgm:prSet/>
      <dgm:spPr/>
      <dgm:t>
        <a:bodyPr/>
        <a:lstStyle/>
        <a:p>
          <a:endParaRPr lang="en-US"/>
        </a:p>
      </dgm:t>
    </dgm:pt>
    <dgm:pt modelId="{5685FD3D-93AA-4574-9712-156E046D4DC9}">
      <dgm:prSet/>
      <dgm:spPr/>
      <dgm:t>
        <a:bodyPr/>
        <a:lstStyle/>
        <a:p>
          <a:r>
            <a:rPr lang="en-US"/>
            <a:t>Existe trabazón razonable y ordenada de las partes.</a:t>
          </a:r>
        </a:p>
      </dgm:t>
    </dgm:pt>
    <dgm:pt modelId="{ACAD4DE8-AC15-440C-A279-66F1E03BCF17}" type="parTrans" cxnId="{5DC38D1C-1870-4C1B-8B38-63ACA6FD69DC}">
      <dgm:prSet/>
      <dgm:spPr/>
      <dgm:t>
        <a:bodyPr/>
        <a:lstStyle/>
        <a:p>
          <a:endParaRPr lang="en-US"/>
        </a:p>
      </dgm:t>
    </dgm:pt>
    <dgm:pt modelId="{9C0159E6-77FA-490E-9097-30C31480DFF5}" type="sibTrans" cxnId="{5DC38D1C-1870-4C1B-8B38-63ACA6FD69DC}">
      <dgm:prSet/>
      <dgm:spPr/>
      <dgm:t>
        <a:bodyPr/>
        <a:lstStyle/>
        <a:p>
          <a:endParaRPr lang="en-US"/>
        </a:p>
      </dgm:t>
    </dgm:pt>
    <dgm:pt modelId="{7871769B-725A-447F-B118-2DA9D6DA2757}">
      <dgm:prSet/>
      <dgm:spPr/>
      <dgm:t>
        <a:bodyPr/>
        <a:lstStyle/>
        <a:p>
          <a:r>
            <a:rPr lang="en-US"/>
            <a:t>Se presenta una consecuencia lógica o natural. </a:t>
          </a:r>
        </a:p>
      </dgm:t>
    </dgm:pt>
    <dgm:pt modelId="{BFE686E3-BBF6-40EB-A0CF-79BB03222AAA}" type="parTrans" cxnId="{FA273FF5-6B7A-428E-819C-C3017A34056F}">
      <dgm:prSet/>
      <dgm:spPr/>
      <dgm:t>
        <a:bodyPr/>
        <a:lstStyle/>
        <a:p>
          <a:endParaRPr lang="en-US"/>
        </a:p>
      </dgm:t>
    </dgm:pt>
    <dgm:pt modelId="{61F44FE6-42F6-4920-B7A4-2DDAED4CFEB3}" type="sibTrans" cxnId="{FA273FF5-6B7A-428E-819C-C3017A34056F}">
      <dgm:prSet/>
      <dgm:spPr/>
      <dgm:t>
        <a:bodyPr/>
        <a:lstStyle/>
        <a:p>
          <a:endParaRPr lang="en-US"/>
        </a:p>
      </dgm:t>
    </dgm:pt>
    <dgm:pt modelId="{C87F9E85-7857-4C86-BEE7-8938EF07150C}" type="pres">
      <dgm:prSet presAssocID="{E9CFBF46-048C-4552-93F3-ADB9E97FF279}" presName="vert0" presStyleCnt="0">
        <dgm:presLayoutVars>
          <dgm:dir/>
          <dgm:animOne val="branch"/>
          <dgm:animLvl val="lvl"/>
        </dgm:presLayoutVars>
      </dgm:prSet>
      <dgm:spPr/>
    </dgm:pt>
    <dgm:pt modelId="{66CBB29F-39BA-494E-B460-B1135E3CF0B8}" type="pres">
      <dgm:prSet presAssocID="{21118339-4742-452A-8207-9579F6731FFC}" presName="thickLine" presStyleLbl="alignNode1" presStyleIdx="0" presStyleCnt="5"/>
      <dgm:spPr/>
    </dgm:pt>
    <dgm:pt modelId="{76BDC008-1427-48A7-A0AE-7679C4398207}" type="pres">
      <dgm:prSet presAssocID="{21118339-4742-452A-8207-9579F6731FFC}" presName="horz1" presStyleCnt="0"/>
      <dgm:spPr/>
    </dgm:pt>
    <dgm:pt modelId="{94F1F8D0-EEC9-4B1D-9C94-A6F8BFF4E5CC}" type="pres">
      <dgm:prSet presAssocID="{21118339-4742-452A-8207-9579F6731FFC}" presName="tx1" presStyleLbl="revTx" presStyleIdx="0" presStyleCnt="5"/>
      <dgm:spPr/>
    </dgm:pt>
    <dgm:pt modelId="{1D62BCAF-6242-4F22-99FF-F50A57BAD30F}" type="pres">
      <dgm:prSet presAssocID="{21118339-4742-452A-8207-9579F6731FFC}" presName="vert1" presStyleCnt="0"/>
      <dgm:spPr/>
    </dgm:pt>
    <dgm:pt modelId="{F5C05F97-EE04-4CB3-9906-410D0C5BC443}" type="pres">
      <dgm:prSet presAssocID="{62DCEFC6-EC4B-46EC-A19C-76843FB2A4EE}" presName="thickLine" presStyleLbl="alignNode1" presStyleIdx="1" presStyleCnt="5"/>
      <dgm:spPr/>
    </dgm:pt>
    <dgm:pt modelId="{E5CB5FE8-562B-4D33-B7C2-7DF49DF58726}" type="pres">
      <dgm:prSet presAssocID="{62DCEFC6-EC4B-46EC-A19C-76843FB2A4EE}" presName="horz1" presStyleCnt="0"/>
      <dgm:spPr/>
    </dgm:pt>
    <dgm:pt modelId="{B8C507A5-0815-4468-8C2A-4DBCF1C3EB17}" type="pres">
      <dgm:prSet presAssocID="{62DCEFC6-EC4B-46EC-A19C-76843FB2A4EE}" presName="tx1" presStyleLbl="revTx" presStyleIdx="1" presStyleCnt="5"/>
      <dgm:spPr/>
    </dgm:pt>
    <dgm:pt modelId="{9773B13A-FC1A-4041-9559-7AF538DCDAB0}" type="pres">
      <dgm:prSet presAssocID="{62DCEFC6-EC4B-46EC-A19C-76843FB2A4EE}" presName="vert1" presStyleCnt="0"/>
      <dgm:spPr/>
    </dgm:pt>
    <dgm:pt modelId="{70649335-493F-4106-AB12-CFB383D9EFF5}" type="pres">
      <dgm:prSet presAssocID="{74A2C123-6669-4230-AD28-DD55F88ECAFD}" presName="thickLine" presStyleLbl="alignNode1" presStyleIdx="2" presStyleCnt="5"/>
      <dgm:spPr/>
    </dgm:pt>
    <dgm:pt modelId="{2427A5FA-0636-410C-B112-9DAD8B5BAF07}" type="pres">
      <dgm:prSet presAssocID="{74A2C123-6669-4230-AD28-DD55F88ECAFD}" presName="horz1" presStyleCnt="0"/>
      <dgm:spPr/>
    </dgm:pt>
    <dgm:pt modelId="{F1FFCA8F-F12E-4AEF-B973-578BF52D29A0}" type="pres">
      <dgm:prSet presAssocID="{74A2C123-6669-4230-AD28-DD55F88ECAFD}" presName="tx1" presStyleLbl="revTx" presStyleIdx="2" presStyleCnt="5"/>
      <dgm:spPr/>
    </dgm:pt>
    <dgm:pt modelId="{6F2AD03F-D819-46A0-989C-82DADC4E6FD8}" type="pres">
      <dgm:prSet presAssocID="{74A2C123-6669-4230-AD28-DD55F88ECAFD}" presName="vert1" presStyleCnt="0"/>
      <dgm:spPr/>
    </dgm:pt>
    <dgm:pt modelId="{4F985812-CD21-4DD5-9B95-EFF2B7763381}" type="pres">
      <dgm:prSet presAssocID="{5685FD3D-93AA-4574-9712-156E046D4DC9}" presName="thickLine" presStyleLbl="alignNode1" presStyleIdx="3" presStyleCnt="5"/>
      <dgm:spPr/>
    </dgm:pt>
    <dgm:pt modelId="{A91506DA-B9EC-4C27-A9A8-9EDFBD4EC539}" type="pres">
      <dgm:prSet presAssocID="{5685FD3D-93AA-4574-9712-156E046D4DC9}" presName="horz1" presStyleCnt="0"/>
      <dgm:spPr/>
    </dgm:pt>
    <dgm:pt modelId="{F03ECBDE-5756-4F93-BE24-66F8ED2E800A}" type="pres">
      <dgm:prSet presAssocID="{5685FD3D-93AA-4574-9712-156E046D4DC9}" presName="tx1" presStyleLbl="revTx" presStyleIdx="3" presStyleCnt="5"/>
      <dgm:spPr/>
    </dgm:pt>
    <dgm:pt modelId="{AEA1FF4C-E1CE-40D6-A69F-4912D8AFA1A8}" type="pres">
      <dgm:prSet presAssocID="{5685FD3D-93AA-4574-9712-156E046D4DC9}" presName="vert1" presStyleCnt="0"/>
      <dgm:spPr/>
    </dgm:pt>
    <dgm:pt modelId="{95EF23BA-6027-40FD-8EF3-90AD1A60D6B6}" type="pres">
      <dgm:prSet presAssocID="{7871769B-725A-447F-B118-2DA9D6DA2757}" presName="thickLine" presStyleLbl="alignNode1" presStyleIdx="4" presStyleCnt="5"/>
      <dgm:spPr/>
    </dgm:pt>
    <dgm:pt modelId="{4598B4BC-F2DA-4B37-8585-DFB29951051A}" type="pres">
      <dgm:prSet presAssocID="{7871769B-725A-447F-B118-2DA9D6DA2757}" presName="horz1" presStyleCnt="0"/>
      <dgm:spPr/>
    </dgm:pt>
    <dgm:pt modelId="{8A6966C3-4D6D-47A2-BCEC-8E1F08AF09E7}" type="pres">
      <dgm:prSet presAssocID="{7871769B-725A-447F-B118-2DA9D6DA2757}" presName="tx1" presStyleLbl="revTx" presStyleIdx="4" presStyleCnt="5"/>
      <dgm:spPr/>
    </dgm:pt>
    <dgm:pt modelId="{822DBEF6-E41C-47A4-9033-5921B9AF6AEF}" type="pres">
      <dgm:prSet presAssocID="{7871769B-725A-447F-B118-2DA9D6DA2757}" presName="vert1" presStyleCnt="0"/>
      <dgm:spPr/>
    </dgm:pt>
  </dgm:ptLst>
  <dgm:cxnLst>
    <dgm:cxn modelId="{22C6AA18-F04A-47CF-9AEB-00E327734A9B}" type="presOf" srcId="{74A2C123-6669-4230-AD28-DD55F88ECAFD}" destId="{F1FFCA8F-F12E-4AEF-B973-578BF52D29A0}" srcOrd="0" destOrd="0" presId="urn:microsoft.com/office/officeart/2008/layout/LinedList"/>
    <dgm:cxn modelId="{5DC38D1C-1870-4C1B-8B38-63ACA6FD69DC}" srcId="{E9CFBF46-048C-4552-93F3-ADB9E97FF279}" destId="{5685FD3D-93AA-4574-9712-156E046D4DC9}" srcOrd="3" destOrd="0" parTransId="{ACAD4DE8-AC15-440C-A279-66F1E03BCF17}" sibTransId="{9C0159E6-77FA-490E-9097-30C31480DFF5}"/>
    <dgm:cxn modelId="{66B1C75B-63F5-446C-8E69-1FDAE3A74956}" type="presOf" srcId="{21118339-4742-452A-8207-9579F6731FFC}" destId="{94F1F8D0-EEC9-4B1D-9C94-A6F8BFF4E5CC}" srcOrd="0" destOrd="0" presId="urn:microsoft.com/office/officeart/2008/layout/LinedList"/>
    <dgm:cxn modelId="{E2F4295C-2635-4BE0-8C6C-0A849D537243}" srcId="{E9CFBF46-048C-4552-93F3-ADB9E97FF279}" destId="{21118339-4742-452A-8207-9579F6731FFC}" srcOrd="0" destOrd="0" parTransId="{8BD17F01-CA3C-439E-A91D-16FBD28FD354}" sibTransId="{3C7A7A74-11A1-4370-ABEF-7C2B5F90985E}"/>
    <dgm:cxn modelId="{C835E55D-F7A2-45F2-8207-F9AD50684818}" type="presOf" srcId="{E9CFBF46-048C-4552-93F3-ADB9E97FF279}" destId="{C87F9E85-7857-4C86-BEE7-8938EF07150C}" srcOrd="0" destOrd="0" presId="urn:microsoft.com/office/officeart/2008/layout/LinedList"/>
    <dgm:cxn modelId="{4070297F-1955-4548-BCB1-72EE3D1E4743}" type="presOf" srcId="{5685FD3D-93AA-4574-9712-156E046D4DC9}" destId="{F03ECBDE-5756-4F93-BE24-66F8ED2E800A}" srcOrd="0" destOrd="0" presId="urn:microsoft.com/office/officeart/2008/layout/LinedList"/>
    <dgm:cxn modelId="{DE3D5B9D-FC52-4F1C-8763-CCA0537BE198}" srcId="{E9CFBF46-048C-4552-93F3-ADB9E97FF279}" destId="{74A2C123-6669-4230-AD28-DD55F88ECAFD}" srcOrd="2" destOrd="0" parTransId="{9736EB03-0D7D-4117-B157-6ED279945F28}" sibTransId="{1993CB9C-4762-4195-9F10-181BFA6C29EC}"/>
    <dgm:cxn modelId="{A1D88CA1-8704-4FE8-B312-B1B503C4A0C0}" type="presOf" srcId="{62DCEFC6-EC4B-46EC-A19C-76843FB2A4EE}" destId="{B8C507A5-0815-4468-8C2A-4DBCF1C3EB17}" srcOrd="0" destOrd="0" presId="urn:microsoft.com/office/officeart/2008/layout/LinedList"/>
    <dgm:cxn modelId="{BB2A0AB2-32F3-48A0-A9BF-33B936A8B654}" srcId="{E9CFBF46-048C-4552-93F3-ADB9E97FF279}" destId="{62DCEFC6-EC4B-46EC-A19C-76843FB2A4EE}" srcOrd="1" destOrd="0" parTransId="{F3EA35D8-5833-4E91-A506-E992978F1E12}" sibTransId="{9DFBA968-7D85-4070-8344-1B3CE8938C20}"/>
    <dgm:cxn modelId="{1E433BC0-A80E-46D7-A1CE-2B8516052560}" type="presOf" srcId="{7871769B-725A-447F-B118-2DA9D6DA2757}" destId="{8A6966C3-4D6D-47A2-BCEC-8E1F08AF09E7}" srcOrd="0" destOrd="0" presId="urn:microsoft.com/office/officeart/2008/layout/LinedList"/>
    <dgm:cxn modelId="{FA273FF5-6B7A-428E-819C-C3017A34056F}" srcId="{E9CFBF46-048C-4552-93F3-ADB9E97FF279}" destId="{7871769B-725A-447F-B118-2DA9D6DA2757}" srcOrd="4" destOrd="0" parTransId="{BFE686E3-BBF6-40EB-A0CF-79BB03222AAA}" sibTransId="{61F44FE6-42F6-4920-B7A4-2DDAED4CFEB3}"/>
    <dgm:cxn modelId="{682AF8CF-2B0F-4A46-8577-C4F2D601AA5A}" type="presParOf" srcId="{C87F9E85-7857-4C86-BEE7-8938EF07150C}" destId="{66CBB29F-39BA-494E-B460-B1135E3CF0B8}" srcOrd="0" destOrd="0" presId="urn:microsoft.com/office/officeart/2008/layout/LinedList"/>
    <dgm:cxn modelId="{49DC91B9-9AB3-4EB0-A92E-6707CF5EF02D}" type="presParOf" srcId="{C87F9E85-7857-4C86-BEE7-8938EF07150C}" destId="{76BDC008-1427-48A7-A0AE-7679C4398207}" srcOrd="1" destOrd="0" presId="urn:microsoft.com/office/officeart/2008/layout/LinedList"/>
    <dgm:cxn modelId="{3023DC7E-344A-4625-8230-069B75065E76}" type="presParOf" srcId="{76BDC008-1427-48A7-A0AE-7679C4398207}" destId="{94F1F8D0-EEC9-4B1D-9C94-A6F8BFF4E5CC}" srcOrd="0" destOrd="0" presId="urn:microsoft.com/office/officeart/2008/layout/LinedList"/>
    <dgm:cxn modelId="{117788B9-9F42-4A4D-98F4-DDD44E1F752E}" type="presParOf" srcId="{76BDC008-1427-48A7-A0AE-7679C4398207}" destId="{1D62BCAF-6242-4F22-99FF-F50A57BAD30F}" srcOrd="1" destOrd="0" presId="urn:microsoft.com/office/officeart/2008/layout/LinedList"/>
    <dgm:cxn modelId="{0673F605-E3E9-49D8-9D66-6AB8E66E382A}" type="presParOf" srcId="{C87F9E85-7857-4C86-BEE7-8938EF07150C}" destId="{F5C05F97-EE04-4CB3-9906-410D0C5BC443}" srcOrd="2" destOrd="0" presId="urn:microsoft.com/office/officeart/2008/layout/LinedList"/>
    <dgm:cxn modelId="{DCA5DC89-7679-4D01-8534-CAD1C4E03F51}" type="presParOf" srcId="{C87F9E85-7857-4C86-BEE7-8938EF07150C}" destId="{E5CB5FE8-562B-4D33-B7C2-7DF49DF58726}" srcOrd="3" destOrd="0" presId="urn:microsoft.com/office/officeart/2008/layout/LinedList"/>
    <dgm:cxn modelId="{991CCDC7-D650-48CF-835A-6FDF1144458E}" type="presParOf" srcId="{E5CB5FE8-562B-4D33-B7C2-7DF49DF58726}" destId="{B8C507A5-0815-4468-8C2A-4DBCF1C3EB17}" srcOrd="0" destOrd="0" presId="urn:microsoft.com/office/officeart/2008/layout/LinedList"/>
    <dgm:cxn modelId="{3D883FFD-6E70-4BFC-91CD-E07BAC0E995D}" type="presParOf" srcId="{E5CB5FE8-562B-4D33-B7C2-7DF49DF58726}" destId="{9773B13A-FC1A-4041-9559-7AF538DCDAB0}" srcOrd="1" destOrd="0" presId="urn:microsoft.com/office/officeart/2008/layout/LinedList"/>
    <dgm:cxn modelId="{8D9D7D36-CCAD-48E8-A7EA-6D8E6561370D}" type="presParOf" srcId="{C87F9E85-7857-4C86-BEE7-8938EF07150C}" destId="{70649335-493F-4106-AB12-CFB383D9EFF5}" srcOrd="4" destOrd="0" presId="urn:microsoft.com/office/officeart/2008/layout/LinedList"/>
    <dgm:cxn modelId="{C74CA8DD-1496-49D7-90C0-B9DE30BB620E}" type="presParOf" srcId="{C87F9E85-7857-4C86-BEE7-8938EF07150C}" destId="{2427A5FA-0636-410C-B112-9DAD8B5BAF07}" srcOrd="5" destOrd="0" presId="urn:microsoft.com/office/officeart/2008/layout/LinedList"/>
    <dgm:cxn modelId="{EB6847C0-E91A-4999-9D91-143B1E30E2D9}" type="presParOf" srcId="{2427A5FA-0636-410C-B112-9DAD8B5BAF07}" destId="{F1FFCA8F-F12E-4AEF-B973-578BF52D29A0}" srcOrd="0" destOrd="0" presId="urn:microsoft.com/office/officeart/2008/layout/LinedList"/>
    <dgm:cxn modelId="{041FCBFE-37EF-4A29-A4EE-1745FFB66469}" type="presParOf" srcId="{2427A5FA-0636-410C-B112-9DAD8B5BAF07}" destId="{6F2AD03F-D819-46A0-989C-82DADC4E6FD8}" srcOrd="1" destOrd="0" presId="urn:microsoft.com/office/officeart/2008/layout/LinedList"/>
    <dgm:cxn modelId="{CBD5BE9D-06BA-4F5C-9077-97E38CDAE7AE}" type="presParOf" srcId="{C87F9E85-7857-4C86-BEE7-8938EF07150C}" destId="{4F985812-CD21-4DD5-9B95-EFF2B7763381}" srcOrd="6" destOrd="0" presId="urn:microsoft.com/office/officeart/2008/layout/LinedList"/>
    <dgm:cxn modelId="{B35A3C61-CDA5-4ECE-8B9A-22A57D1B5961}" type="presParOf" srcId="{C87F9E85-7857-4C86-BEE7-8938EF07150C}" destId="{A91506DA-B9EC-4C27-A9A8-9EDFBD4EC539}" srcOrd="7" destOrd="0" presId="urn:microsoft.com/office/officeart/2008/layout/LinedList"/>
    <dgm:cxn modelId="{67398DF8-8303-4667-BF7D-39AD265AE115}" type="presParOf" srcId="{A91506DA-B9EC-4C27-A9A8-9EDFBD4EC539}" destId="{F03ECBDE-5756-4F93-BE24-66F8ED2E800A}" srcOrd="0" destOrd="0" presId="urn:microsoft.com/office/officeart/2008/layout/LinedList"/>
    <dgm:cxn modelId="{8B36ABB1-9356-4285-8C05-03636B5C432A}" type="presParOf" srcId="{A91506DA-B9EC-4C27-A9A8-9EDFBD4EC539}" destId="{AEA1FF4C-E1CE-40D6-A69F-4912D8AFA1A8}" srcOrd="1" destOrd="0" presId="urn:microsoft.com/office/officeart/2008/layout/LinedList"/>
    <dgm:cxn modelId="{A498FDD2-7223-4909-BA13-9654326C5E59}" type="presParOf" srcId="{C87F9E85-7857-4C86-BEE7-8938EF07150C}" destId="{95EF23BA-6027-40FD-8EF3-90AD1A60D6B6}" srcOrd="8" destOrd="0" presId="urn:microsoft.com/office/officeart/2008/layout/LinedList"/>
    <dgm:cxn modelId="{EF3F80CC-D892-47B8-99E7-3A5F678619C6}" type="presParOf" srcId="{C87F9E85-7857-4C86-BEE7-8938EF07150C}" destId="{4598B4BC-F2DA-4B37-8585-DFB29951051A}" srcOrd="9" destOrd="0" presId="urn:microsoft.com/office/officeart/2008/layout/LinedList"/>
    <dgm:cxn modelId="{97277D87-528B-42B5-A1E0-66338E165D73}" type="presParOf" srcId="{4598B4BC-F2DA-4B37-8585-DFB29951051A}" destId="{8A6966C3-4D6D-47A2-BCEC-8E1F08AF09E7}" srcOrd="0" destOrd="0" presId="urn:microsoft.com/office/officeart/2008/layout/LinedList"/>
    <dgm:cxn modelId="{B3955CD2-91F4-4A29-8B24-3866402B0B56}" type="presParOf" srcId="{4598B4BC-F2DA-4B37-8585-DFB29951051A}" destId="{822DBEF6-E41C-47A4-9033-5921B9AF6A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BB29F-39BA-494E-B460-B1135E3CF0B8}">
      <dsp:nvSpPr>
        <dsp:cNvPr id="0" name=""/>
        <dsp:cNvSpPr/>
      </dsp:nvSpPr>
      <dsp:spPr>
        <a:xfrm>
          <a:off x="0" y="66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1F8D0-EEC9-4B1D-9C94-A6F8BFF4E5CC}">
      <dsp:nvSpPr>
        <dsp:cNvPr id="0" name=""/>
        <dsp:cNvSpPr/>
      </dsp:nvSpPr>
      <dsp:spPr>
        <a:xfrm>
          <a:off x="0" y="666"/>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Se define como la integridad en la presentación de un mensaje.</a:t>
          </a:r>
        </a:p>
      </dsp:txBody>
      <dsp:txXfrm>
        <a:off x="0" y="666"/>
        <a:ext cx="7452360" cy="1091674"/>
      </dsp:txXfrm>
    </dsp:sp>
    <dsp:sp modelId="{F5C05F97-EE04-4CB3-9906-410D0C5BC443}">
      <dsp:nvSpPr>
        <dsp:cNvPr id="0" name=""/>
        <dsp:cNvSpPr/>
      </dsp:nvSpPr>
      <dsp:spPr>
        <a:xfrm>
          <a:off x="0" y="1092341"/>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507A5-0815-4468-8C2A-4DBCF1C3EB17}">
      <dsp:nvSpPr>
        <dsp:cNvPr id="0" name=""/>
        <dsp:cNvSpPr/>
      </dsp:nvSpPr>
      <dsp:spPr>
        <a:xfrm>
          <a:off x="0" y="1092341"/>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El mensaje es presentado en forma coherente, con una secuencia adecuada al objetivo.</a:t>
          </a:r>
        </a:p>
      </dsp:txBody>
      <dsp:txXfrm>
        <a:off x="0" y="1092341"/>
        <a:ext cx="7452360" cy="1091674"/>
      </dsp:txXfrm>
    </dsp:sp>
    <dsp:sp modelId="{70649335-493F-4106-AB12-CFB383D9EFF5}">
      <dsp:nvSpPr>
        <dsp:cNvPr id="0" name=""/>
        <dsp:cNvSpPr/>
      </dsp:nvSpPr>
      <dsp:spPr>
        <a:xfrm>
          <a:off x="0" y="2184015"/>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FCA8F-F12E-4AEF-B973-578BF52D29A0}">
      <dsp:nvSpPr>
        <dsp:cNvPr id="0" name=""/>
        <dsp:cNvSpPr/>
      </dsp:nvSpPr>
      <dsp:spPr>
        <a:xfrm>
          <a:off x="0" y="2184015"/>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Existe ilación: las ideas se enlazan y se infieren naturalmente. </a:t>
          </a:r>
        </a:p>
      </dsp:txBody>
      <dsp:txXfrm>
        <a:off x="0" y="2184015"/>
        <a:ext cx="7452360" cy="1091674"/>
      </dsp:txXfrm>
    </dsp:sp>
    <dsp:sp modelId="{4F985812-CD21-4DD5-9B95-EFF2B7763381}">
      <dsp:nvSpPr>
        <dsp:cNvPr id="0" name=""/>
        <dsp:cNvSpPr/>
      </dsp:nvSpPr>
      <dsp:spPr>
        <a:xfrm>
          <a:off x="0" y="327569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ECBDE-5756-4F93-BE24-66F8ED2E800A}">
      <dsp:nvSpPr>
        <dsp:cNvPr id="0" name=""/>
        <dsp:cNvSpPr/>
      </dsp:nvSpPr>
      <dsp:spPr>
        <a:xfrm>
          <a:off x="0" y="3275690"/>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Existe trabazón razonable y ordenada de las partes.</a:t>
          </a:r>
        </a:p>
      </dsp:txBody>
      <dsp:txXfrm>
        <a:off x="0" y="3275690"/>
        <a:ext cx="7452360" cy="1091674"/>
      </dsp:txXfrm>
    </dsp:sp>
    <dsp:sp modelId="{95EF23BA-6027-40FD-8EF3-90AD1A60D6B6}">
      <dsp:nvSpPr>
        <dsp:cNvPr id="0" name=""/>
        <dsp:cNvSpPr/>
      </dsp:nvSpPr>
      <dsp:spPr>
        <a:xfrm>
          <a:off x="0" y="4367364"/>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966C3-4D6D-47A2-BCEC-8E1F08AF09E7}">
      <dsp:nvSpPr>
        <dsp:cNvPr id="0" name=""/>
        <dsp:cNvSpPr/>
      </dsp:nvSpPr>
      <dsp:spPr>
        <a:xfrm>
          <a:off x="0" y="4367364"/>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Se presenta una consecuencia lógica o natural. </a:t>
          </a:r>
        </a:p>
      </dsp:txBody>
      <dsp:txXfrm>
        <a:off x="0" y="4367364"/>
        <a:ext cx="7452360" cy="10916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CBE00C4-3829-49D6-9AFE-D4335CEB78BF}"/>
              </a:ext>
            </a:extLst>
          </p:cNvPr>
          <p:cNvSpPr>
            <a:spLocks noGrp="1"/>
          </p:cNvSpPr>
          <p:nvPr>
            <p:ph type="hdr" sz="quarter"/>
          </p:nvPr>
        </p:nvSpPr>
        <p:spPr>
          <a:xfrm>
            <a:off x="1" y="1"/>
            <a:ext cx="3076575" cy="512763"/>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286727BC-CB3B-41C9-9B92-2334AFEC517E}"/>
              </a:ext>
            </a:extLst>
          </p:cNvPr>
          <p:cNvSpPr>
            <a:spLocks noGrp="1"/>
          </p:cNvSpPr>
          <p:nvPr>
            <p:ph type="dt" sz="quarter" idx="1"/>
          </p:nvPr>
        </p:nvSpPr>
        <p:spPr>
          <a:xfrm>
            <a:off x="4021138" y="1"/>
            <a:ext cx="3076575" cy="512763"/>
          </a:xfrm>
          <a:prstGeom prst="rect">
            <a:avLst/>
          </a:prstGeom>
        </p:spPr>
        <p:txBody>
          <a:bodyPr vert="horz" lIns="91440" tIns="45720" rIns="91440" bIns="45720" rtlCol="0"/>
          <a:lstStyle>
            <a:lvl1pPr algn="r">
              <a:defRPr sz="1200"/>
            </a:lvl1pPr>
          </a:lstStyle>
          <a:p>
            <a:endParaRPr lang="es-PE"/>
          </a:p>
        </p:txBody>
      </p:sp>
      <p:sp>
        <p:nvSpPr>
          <p:cNvPr id="4" name="Marcador de pie de página 3">
            <a:extLst>
              <a:ext uri="{FF2B5EF4-FFF2-40B4-BE49-F238E27FC236}">
                <a16:creationId xmlns:a16="http://schemas.microsoft.com/office/drawing/2014/main" id="{3F09C845-4341-4CCA-A237-C32F0DE30826}"/>
              </a:ext>
            </a:extLst>
          </p:cNvPr>
          <p:cNvSpPr>
            <a:spLocks noGrp="1"/>
          </p:cNvSpPr>
          <p:nvPr>
            <p:ph type="ftr" sz="quarter" idx="2"/>
          </p:nvPr>
        </p:nvSpPr>
        <p:spPr>
          <a:xfrm>
            <a:off x="1" y="9721850"/>
            <a:ext cx="3076575" cy="512763"/>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C9992A68-1387-4B4B-932A-F0925A8295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1F6E5C3D-F3ED-4916-AD41-0F63FAD4860D}" type="slidenum">
              <a:rPr lang="es-PE" smtClean="0"/>
              <a:t>‹Nº›</a:t>
            </a:fld>
            <a:endParaRPr lang="es-PE"/>
          </a:p>
        </p:txBody>
      </p:sp>
    </p:spTree>
    <p:extLst>
      <p:ext uri="{BB962C8B-B14F-4D97-AF65-F5344CB8AC3E}">
        <p14:creationId xmlns:p14="http://schemas.microsoft.com/office/powerpoint/2010/main" val="25379194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s-PE"/>
          </a:p>
        </p:txBody>
      </p:sp>
      <p:sp>
        <p:nvSpPr>
          <p:cNvPr id="3" name="Marcador de fecha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endParaRPr lang="es-PE"/>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s-PE"/>
          </a:p>
        </p:txBody>
      </p:sp>
      <p:sp>
        <p:nvSpPr>
          <p:cNvPr id="5" name="Marcador de notas 4"/>
          <p:cNvSpPr>
            <a:spLocks noGrp="1"/>
          </p:cNvSpPr>
          <p:nvPr>
            <p:ph type="body" sz="quarter" idx="3"/>
          </p:nvPr>
        </p:nvSpPr>
        <p:spPr>
          <a:xfrm>
            <a:off x="709930" y="4925408"/>
            <a:ext cx="5679440" cy="4029879"/>
          </a:xfrm>
          <a:prstGeom prst="rect">
            <a:avLst/>
          </a:prstGeom>
        </p:spPr>
        <p:txBody>
          <a:bodyPr vert="horz" lIns="99048" tIns="49524" rIns="99048" bIns="49524"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s-PE"/>
          </a:p>
        </p:txBody>
      </p:sp>
      <p:sp>
        <p:nvSpPr>
          <p:cNvPr id="7" name="Marcador de número de diapositiva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fld id="{545073EB-B308-44C8-A47F-13587D2C685C}" type="slidenum">
              <a:rPr lang="es-PE" smtClean="0"/>
              <a:t>‹Nº›</a:t>
            </a:fld>
            <a:endParaRPr lang="es-PE"/>
          </a:p>
        </p:txBody>
      </p:sp>
    </p:spTree>
    <p:extLst>
      <p:ext uri="{BB962C8B-B14F-4D97-AF65-F5344CB8AC3E}">
        <p14:creationId xmlns:p14="http://schemas.microsoft.com/office/powerpoint/2010/main" val="22157723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Marcador de imagen de diapositiva 1"/>
          <p:cNvSpPr>
            <a:spLocks noGrp="1" noRot="1" noChangeAspect="1" noTextEdit="1"/>
          </p:cNvSpPr>
          <p:nvPr>
            <p:ph type="sldImg"/>
          </p:nvPr>
        </p:nvSpPr>
        <p:spPr bwMode="auto">
          <a:xfrm>
            <a:off x="2828925" y="950913"/>
            <a:ext cx="4562475" cy="2566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Marcador de notas 2"/>
          <p:cNvSpPr>
            <a:spLocks noGrp="1"/>
          </p:cNvSpPr>
          <p:nvPr>
            <p:ph type="body" idx="1"/>
          </p:nvPr>
        </p:nvSpPr>
        <p:spPr bwMode="auto">
          <a:xfrm>
            <a:off x="1022168" y="3662073"/>
            <a:ext cx="8175699" cy="2995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5" tIns="49523" rIns="99045" bIns="49523" numCol="1" anchor="t" anchorCtr="0" compatLnSpc="1">
            <a:prstTxWarp prst="textNoShape">
              <a:avLst/>
            </a:prstTxWarp>
          </a:bodyPr>
          <a:lstStyle/>
          <a:p>
            <a:pPr eaLnBrk="1" hangingPunct="1">
              <a:spcBef>
                <a:spcPct val="0"/>
              </a:spcBef>
            </a:pPr>
            <a:endParaRPr lang="es-PE" dirty="0"/>
          </a:p>
        </p:txBody>
      </p:sp>
    </p:spTree>
    <p:extLst>
      <p:ext uri="{BB962C8B-B14F-4D97-AF65-F5344CB8AC3E}">
        <p14:creationId xmlns:p14="http://schemas.microsoft.com/office/powerpoint/2010/main" val="420398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201184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332500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2571750" y="569913"/>
            <a:ext cx="5076825" cy="2855912"/>
          </a:xfr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1362344" y="3614099"/>
            <a:ext cx="7495348" cy="3423976"/>
          </a:xfrm>
          <a:solidFill>
            <a:srgbClr val="FFFFFF"/>
          </a:solidFill>
          <a:ln>
            <a:solidFill>
              <a:srgbClr val="000000"/>
            </a:solidFill>
            <a:miter lim="800000"/>
            <a:headEnd/>
            <a:tailEnd/>
          </a:ln>
        </p:spPr>
        <p:txBody>
          <a:bodyPr wrap="square" lIns="99045" tIns="49523" rIns="99045" bIns="49523" numCol="1" anchor="t" anchorCtr="0" compatLnSpc="1">
            <a:prstTxWarp prst="textNoShape">
              <a:avLst/>
            </a:prstTxWarp>
          </a:bodyPr>
          <a:lstStyle/>
          <a:p>
            <a:pPr eaLnBrk="1" hangingPunct="1">
              <a:spcBef>
                <a:spcPct val="0"/>
              </a:spcBef>
            </a:pPr>
            <a:endParaRPr lang="es-ES"/>
          </a:p>
        </p:txBody>
      </p:sp>
    </p:spTree>
    <p:extLst>
      <p:ext uri="{BB962C8B-B14F-4D97-AF65-F5344CB8AC3E}">
        <p14:creationId xmlns:p14="http://schemas.microsoft.com/office/powerpoint/2010/main" val="232050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Verbo: Debe Ser</a:t>
            </a:r>
          </a:p>
          <a:p>
            <a:r>
              <a:rPr lang="es-ES" dirty="0"/>
              <a:t>2.- Verbo: Ayuda - 1,2,3</a:t>
            </a:r>
          </a:p>
          <a:p>
            <a:r>
              <a:rPr lang="es-ES" dirty="0"/>
              <a:t>3.- Verbo: Constituyen - 1,2,3</a:t>
            </a:r>
          </a:p>
          <a:p>
            <a:r>
              <a:rPr lang="es-ES" dirty="0"/>
              <a:t>4.- Verbo: Alcanza - 3,2,1</a:t>
            </a:r>
          </a:p>
          <a:p>
            <a:r>
              <a:rPr lang="es-ES" dirty="0"/>
              <a:t>5.- Verbo: Existen - 2,1,3</a:t>
            </a:r>
          </a:p>
          <a:p>
            <a:r>
              <a:rPr lang="es-ES" dirty="0"/>
              <a:t>6.- Verbo: Existen - 3,2,1</a:t>
            </a:r>
          </a:p>
          <a:p>
            <a:r>
              <a:rPr lang="es-ES" dirty="0"/>
              <a:t>7.- Verbo: Llegaron - 3,2,1,3</a:t>
            </a:r>
          </a:p>
          <a:p>
            <a:r>
              <a:rPr lang="es-ES" dirty="0"/>
              <a:t>8.- Verbo: </a:t>
            </a:r>
            <a:r>
              <a:rPr lang="es-ES"/>
              <a:t>Conviene – 3,2,1</a:t>
            </a:r>
            <a:endParaRPr lang="es-PE" dirty="0"/>
          </a:p>
        </p:txBody>
      </p:sp>
    </p:spTree>
    <p:extLst>
      <p:ext uri="{BB962C8B-B14F-4D97-AF65-F5344CB8AC3E}">
        <p14:creationId xmlns:p14="http://schemas.microsoft.com/office/powerpoint/2010/main" val="331837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proyecto</a:t>
            </a:r>
            <a:r>
              <a:rPr lang="en-US" dirty="0"/>
              <a:t> ha </a:t>
            </a:r>
            <a:r>
              <a:rPr lang="en-US" dirty="0" err="1"/>
              <a:t>sido</a:t>
            </a:r>
            <a:r>
              <a:rPr lang="en-US" dirty="0"/>
              <a:t> </a:t>
            </a:r>
            <a:r>
              <a:rPr lang="en-US" dirty="0" err="1"/>
              <a:t>ampliado</a:t>
            </a:r>
            <a:r>
              <a:rPr lang="en-US" dirty="0"/>
              <a:t> y, dado que no se </a:t>
            </a:r>
            <a:r>
              <a:rPr lang="en-US" dirty="0" err="1"/>
              <a:t>cuenta</a:t>
            </a:r>
            <a:r>
              <a:rPr lang="en-US" dirty="0"/>
              <a:t> con </a:t>
            </a:r>
            <a:r>
              <a:rPr lang="en-US" dirty="0" err="1"/>
              <a:t>presupuesto</a:t>
            </a:r>
            <a:r>
              <a:rPr lang="en-US" dirty="0"/>
              <a:t>, </a:t>
            </a:r>
            <a:r>
              <a:rPr lang="en-US" dirty="0" err="1"/>
              <a:t>será</a:t>
            </a:r>
            <a:r>
              <a:rPr lang="en-US" dirty="0"/>
              <a:t> </a:t>
            </a:r>
            <a:r>
              <a:rPr lang="en-US" dirty="0" err="1"/>
              <a:t>necesario</a:t>
            </a:r>
            <a:r>
              <a:rPr lang="en-US" dirty="0"/>
              <a:t> </a:t>
            </a:r>
            <a:r>
              <a:rPr lang="en-US" dirty="0" err="1"/>
              <a:t>solicitarlo</a:t>
            </a:r>
            <a:r>
              <a:rPr lang="en-US" dirty="0"/>
              <a:t> a la </a:t>
            </a:r>
            <a:r>
              <a:rPr lang="en-US" dirty="0" err="1"/>
              <a:t>Gerencia</a:t>
            </a:r>
            <a:r>
              <a:rPr lang="en-US" dirty="0"/>
              <a:t> General.</a:t>
            </a:r>
          </a:p>
          <a:p>
            <a:endParaRPr lang="en-US" dirty="0"/>
          </a:p>
          <a:p>
            <a:r>
              <a:rPr lang="en-US" dirty="0" err="1"/>
              <a:t>Agradeceremos</a:t>
            </a:r>
            <a:r>
              <a:rPr lang="en-US" dirty="0"/>
              <a:t> </a:t>
            </a:r>
            <a:r>
              <a:rPr lang="en-US" dirty="0" err="1"/>
              <a:t>tu</a:t>
            </a:r>
            <a:r>
              <a:rPr lang="en-US" dirty="0"/>
              <a:t> </a:t>
            </a:r>
            <a:r>
              <a:rPr lang="en-US" dirty="0" err="1"/>
              <a:t>confirmación</a:t>
            </a:r>
            <a:r>
              <a:rPr lang="en-US" dirty="0"/>
              <a:t>. </a:t>
            </a:r>
            <a:r>
              <a:rPr lang="en-US" dirty="0" err="1"/>
              <a:t>Asimismo</a:t>
            </a:r>
            <a:r>
              <a:rPr lang="en-US" dirty="0"/>
              <a:t>, </a:t>
            </a:r>
            <a:r>
              <a:rPr lang="en-US" dirty="0" err="1"/>
              <a:t>te</a:t>
            </a:r>
            <a:r>
              <a:rPr lang="en-US" dirty="0"/>
              <a:t> </a:t>
            </a:r>
            <a:r>
              <a:rPr lang="en-US" dirty="0" err="1"/>
              <a:t>pedimos</a:t>
            </a:r>
            <a:r>
              <a:rPr lang="en-US" dirty="0"/>
              <a:t> </a:t>
            </a:r>
            <a:r>
              <a:rPr lang="en-US" dirty="0" err="1"/>
              <a:t>mantener</a:t>
            </a:r>
            <a:r>
              <a:rPr lang="en-US" dirty="0"/>
              <a:t> la </a:t>
            </a:r>
            <a:r>
              <a:rPr lang="en-US" dirty="0" err="1"/>
              <a:t>reserva</a:t>
            </a:r>
            <a:r>
              <a:rPr lang="en-US" dirty="0"/>
              <a:t> de la </a:t>
            </a:r>
            <a:r>
              <a:rPr lang="en-US" dirty="0" err="1"/>
              <a:t>convocatoria</a:t>
            </a:r>
            <a:r>
              <a:rPr lang="en-US" dirty="0"/>
              <a:t>, </a:t>
            </a:r>
            <a:r>
              <a:rPr lang="en-US" dirty="0" err="1"/>
              <a:t>ya</a:t>
            </a:r>
            <a:r>
              <a:rPr lang="en-US" dirty="0"/>
              <a:t> que </a:t>
            </a:r>
            <a:r>
              <a:rPr lang="en-US" dirty="0" err="1"/>
              <a:t>desde</a:t>
            </a:r>
            <a:r>
              <a:rPr lang="en-US" dirty="0"/>
              <a:t> </a:t>
            </a:r>
            <a:r>
              <a:rPr lang="en-US" dirty="0" err="1"/>
              <a:t>Recursos</a:t>
            </a:r>
            <a:r>
              <a:rPr lang="en-US" dirty="0"/>
              <a:t> Humanos se </a:t>
            </a:r>
            <a:r>
              <a:rPr lang="en-US" dirty="0" err="1"/>
              <a:t>avisará</a:t>
            </a:r>
            <a:r>
              <a:rPr lang="en-US" dirty="0"/>
              <a:t> a los </a:t>
            </a:r>
            <a:r>
              <a:rPr lang="en-US" dirty="0" err="1"/>
              <a:t>participantes</a:t>
            </a:r>
            <a:r>
              <a:rPr lang="en-US" dirty="0"/>
              <a:t>.  </a:t>
            </a:r>
          </a:p>
        </p:txBody>
      </p:sp>
    </p:spTree>
    <p:extLst>
      <p:ext uri="{BB962C8B-B14F-4D97-AF65-F5344CB8AC3E}">
        <p14:creationId xmlns:p14="http://schemas.microsoft.com/office/powerpoint/2010/main" val="192789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Tree>
    <p:extLst>
      <p:ext uri="{BB962C8B-B14F-4D97-AF65-F5344CB8AC3E}">
        <p14:creationId xmlns:p14="http://schemas.microsoft.com/office/powerpoint/2010/main" val="423355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p>
        </p:txBody>
      </p:sp>
    </p:spTree>
    <p:extLst>
      <p:ext uri="{BB962C8B-B14F-4D97-AF65-F5344CB8AC3E}">
        <p14:creationId xmlns:p14="http://schemas.microsoft.com/office/powerpoint/2010/main" val="408971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7551B607-F83C-43C7-86D4-BB251BE51D9B}" type="datetime1">
              <a:rPr lang="es-PE" smtClean="0"/>
              <a:t>9/11/2021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13687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7F68887E-45F5-476E-94D9-57AB8BDEE421}" type="datetime1">
              <a:rPr lang="es-PE" smtClean="0"/>
              <a:t>9/11/2021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30927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D1F21E9-7DB1-4CA6-941B-EE6FCE37D7E3}" type="datetime1">
              <a:rPr lang="es-PE" smtClean="0"/>
              <a:t>9/11/2021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56875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C83E-9181-4DF7-A28C-F6ACA126D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542E2-74E1-43D9-84B9-906857EC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F236C-7C18-41F3-8E90-6D8A633AB360}"/>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B6632025-9FB6-41C8-906F-50F3CC39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85EF3-CA46-41DD-B79A-429A0CFCFB75}"/>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3104685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99DA-15FD-45D1-88EB-561662CB1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4CABD1-61F7-40F8-8D5A-F2CF39A81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96AC-7668-451D-B27F-4E1F3407EA65}"/>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E13B12A6-8100-454D-B695-CDD989E42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6F9-3B52-4E32-96B1-B4A25714AF3A}"/>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15312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035B-DB29-4D3B-B97B-48CF43738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F0C40A-0284-4FA8-8A0A-014DAF133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4B034-90F6-406B-8AAF-5EBDD79B3A76}"/>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BBD350F0-5847-4B49-B396-B51D195AF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43A8D-FEBE-4C22-B393-542680614668}"/>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76144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A5A2-8302-4201-B803-CACF4550D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904FD-A457-410B-A7C3-A5A6CC48B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16FD6-5823-4D8B-AD19-5E1DC126C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61947-7B3D-44F4-B4FE-370BB401959F}"/>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6" name="Footer Placeholder 5">
            <a:extLst>
              <a:ext uri="{FF2B5EF4-FFF2-40B4-BE49-F238E27FC236}">
                <a16:creationId xmlns:a16="http://schemas.microsoft.com/office/drawing/2014/main" id="{B62B13DA-12D6-4A27-9C1E-822E065A3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916A2-9554-4746-AFF8-C76D30ECFDCE}"/>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62826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8969-825F-4030-BE26-E693DC459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3790AD-BA2D-4407-9244-96372D6E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ACFFD-3C25-4970-BC29-AE33ABD22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12A3CD-6BEF-432A-8E00-AA7DF273D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37448-4B1B-4751-9512-BDECE0A3B1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A1B64F-D295-4277-84E6-CBEB3CDCAEC7}"/>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8" name="Footer Placeholder 7">
            <a:extLst>
              <a:ext uri="{FF2B5EF4-FFF2-40B4-BE49-F238E27FC236}">
                <a16:creationId xmlns:a16="http://schemas.microsoft.com/office/drawing/2014/main" id="{67CF6565-831F-43B2-9F74-29301AC69B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9BA905-9C1E-455A-B6F8-C259CBF18B94}"/>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318361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0A66-A63A-4F11-A665-C8D8B5C7D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4D971-943E-4247-9469-95FF4F4039F6}"/>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4" name="Footer Placeholder 3">
            <a:extLst>
              <a:ext uri="{FF2B5EF4-FFF2-40B4-BE49-F238E27FC236}">
                <a16:creationId xmlns:a16="http://schemas.microsoft.com/office/drawing/2014/main" id="{ED7D40B9-21EC-40DA-9D97-07C81274B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4C291-F95A-4B6D-9733-1D2D67ACD17E}"/>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910656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9ACC5-E6C4-46AD-9F26-09F935E78CA8}"/>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3" name="Footer Placeholder 2">
            <a:extLst>
              <a:ext uri="{FF2B5EF4-FFF2-40B4-BE49-F238E27FC236}">
                <a16:creationId xmlns:a16="http://schemas.microsoft.com/office/drawing/2014/main" id="{AD58B3BD-047D-4E06-9CB4-7E23A1C39B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48283-BBE6-4CBB-9062-5AB177C4D41B}"/>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21899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7563-157E-4944-81F1-C1B8A6B35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E7344-8F40-4C77-9154-0CBB90836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C85A1-2AF7-40C4-AECD-2BAD5FABE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42C1C-65FC-4227-9F50-D13C60CFABC9}"/>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6" name="Footer Placeholder 5">
            <a:extLst>
              <a:ext uri="{FF2B5EF4-FFF2-40B4-BE49-F238E27FC236}">
                <a16:creationId xmlns:a16="http://schemas.microsoft.com/office/drawing/2014/main" id="{E607C928-6A22-4407-A029-E9656661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F334B-2074-445C-AEEE-D61185765D0D}"/>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19554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9CD4A50-E8DB-4A66-8F94-753948E45B60}" type="datetime1">
              <a:rPr lang="es-PE" smtClean="0"/>
              <a:t>9/11/2021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628626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D0CA-4879-42C3-92D7-130664A3D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DAFA54-0F29-49A8-AA3F-E296346E3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63D4-7472-46F0-BB63-7D2CEA93F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4F0EC-D0A7-4122-8BD7-CD88C6BED2A6}"/>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6" name="Footer Placeholder 5">
            <a:extLst>
              <a:ext uri="{FF2B5EF4-FFF2-40B4-BE49-F238E27FC236}">
                <a16:creationId xmlns:a16="http://schemas.microsoft.com/office/drawing/2014/main" id="{15E71830-35AB-4F8B-9EF8-0EFD28F77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31DAD-27D0-4F57-A095-64C64E441ACA}"/>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522497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A3E8-7A30-4969-8647-9BDE1121D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70440-F269-48C1-8BA1-C21682949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81992-8797-417E-878D-6155013846F8}"/>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DF887AC7-DD4C-4F1B-9092-9F9CEF62B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9497C-5B4F-4605-9938-72EABDEF1AE2}"/>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1069489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97236-7931-4A44-8E20-A7814C900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92A06-0B8C-4460-91BC-5489F91B8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A2E1F-9990-423E-A626-2165B691A2FD}"/>
              </a:ext>
            </a:extLst>
          </p:cNvPr>
          <p:cNvSpPr>
            <a:spLocks noGrp="1"/>
          </p:cNvSpPr>
          <p:nvPr>
            <p:ph type="dt" sz="half" idx="10"/>
          </p:nvPr>
        </p:nvSpPr>
        <p:spPr/>
        <p:txBody>
          <a:body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D8B8ECAD-D8C8-4511-835C-E7656F126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1EF1E-4D87-49A5-90A4-A93A7CB48354}"/>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7359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176F98D-B759-4DA7-89C7-02F3C6BC3597}" type="datetime1">
              <a:rPr lang="es-PE" smtClean="0"/>
              <a:t>9/11/2021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52692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DE7CC3BB-3A30-423E-B80C-2AF6242B8899}" type="datetime1">
              <a:rPr lang="es-PE" smtClean="0"/>
              <a:t>9/11/2021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85764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453D9C2A-E0FB-43F4-955B-CF396C6FE8F9}" type="datetime1">
              <a:rPr lang="es-PE" smtClean="0"/>
              <a:t>9/11/2021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0116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C6149508-3363-4594-BF7D-C1D5C74B1445}" type="datetime1">
              <a:rPr lang="es-PE" smtClean="0"/>
              <a:t>9/11/2021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59680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C2F6D1B-48AE-4189-9EB3-EABE80908FD7}" type="datetime1">
              <a:rPr lang="es-PE" smtClean="0"/>
              <a:t>9/11/2021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01851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89602C4-D80D-47FC-8E4B-85957AFB4391}" type="datetime1">
              <a:rPr lang="es-PE" smtClean="0"/>
              <a:t>9/11/2021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3766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289877B-1BC3-422E-9D56-C134F10F6E48}" type="datetime1">
              <a:rPr lang="es-PE" smtClean="0"/>
              <a:t>9/11/2021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374722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E4D05-3B08-421C-BA39-4D610F34872B}" type="datetime1">
              <a:rPr lang="es-PE" smtClean="0"/>
              <a:t>9/11/2021</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7C11F-B750-4C70-A60F-C534C4650313}" type="slidenum">
              <a:rPr lang="es-PE" smtClean="0"/>
              <a:t>‹Nº›</a:t>
            </a:fld>
            <a:endParaRPr lang="es-PE"/>
          </a:p>
        </p:txBody>
      </p:sp>
    </p:spTree>
    <p:extLst>
      <p:ext uri="{BB962C8B-B14F-4D97-AF65-F5344CB8AC3E}">
        <p14:creationId xmlns:p14="http://schemas.microsoft.com/office/powerpoint/2010/main" val="53042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E8B00-50A1-46FA-97B8-6232C4913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D8B56-FB59-481E-B296-6B2F9A42A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DFFCE-62DB-4CF4-AC66-B0FA19D0F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6D6DB-D449-490B-9D67-290887C2F62B}" type="datetimeFigureOut">
              <a:rPr lang="en-US" smtClean="0"/>
              <a:t>11/9/2021</a:t>
            </a:fld>
            <a:endParaRPr lang="en-US"/>
          </a:p>
        </p:txBody>
      </p:sp>
      <p:sp>
        <p:nvSpPr>
          <p:cNvPr id="5" name="Footer Placeholder 4">
            <a:extLst>
              <a:ext uri="{FF2B5EF4-FFF2-40B4-BE49-F238E27FC236}">
                <a16:creationId xmlns:a16="http://schemas.microsoft.com/office/drawing/2014/main" id="{0E187213-912C-4BC0-97E0-BF0D7AEF8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4D612-67B3-4C26-B051-2F46BF945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DE118-7C0F-4241-95C8-84DE50240A64}" type="slidenum">
              <a:rPr lang="en-US" smtClean="0"/>
              <a:t>‹Nº›</a:t>
            </a:fld>
            <a:endParaRPr lang="en-US"/>
          </a:p>
        </p:txBody>
      </p:sp>
    </p:spTree>
    <p:extLst>
      <p:ext uri="{BB962C8B-B14F-4D97-AF65-F5344CB8AC3E}">
        <p14:creationId xmlns:p14="http://schemas.microsoft.com/office/powerpoint/2010/main" val="516763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dle.rae.es/?w=diccionar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3124" y="1493853"/>
            <a:ext cx="6060231" cy="3131230"/>
          </a:xfrm>
        </p:spPr>
        <p:txBody>
          <a:bodyPr rtlCol="0">
            <a:noAutofit/>
          </a:bodyPr>
          <a:lstStyle/>
          <a:p>
            <a:pPr algn="l">
              <a:defRPr/>
            </a:pPr>
            <a:r>
              <a:rPr lang="es-PE" sz="2400" b="1" dirty="0">
                <a:solidFill>
                  <a:srgbClr val="002060"/>
                </a:solidFill>
                <a:latin typeface="+mn-lt"/>
              </a:rPr>
              <a:t>Curso:</a:t>
            </a:r>
            <a:br>
              <a:rPr lang="es-PE" sz="3600" b="1" dirty="0">
                <a:solidFill>
                  <a:srgbClr val="002060"/>
                </a:solidFill>
                <a:latin typeface="+mn-lt"/>
              </a:rPr>
            </a:br>
            <a:r>
              <a:rPr lang="es-PE" sz="3600" b="1" dirty="0">
                <a:solidFill>
                  <a:srgbClr val="002060"/>
                </a:solidFill>
                <a:latin typeface="+mn-lt"/>
              </a:rPr>
              <a:t>Redacción Eficaz</a:t>
            </a:r>
            <a:br>
              <a:rPr lang="es-PE" sz="3600" b="1" dirty="0">
                <a:solidFill>
                  <a:srgbClr val="002060"/>
                </a:solidFill>
                <a:latin typeface="+mn-lt"/>
              </a:rPr>
            </a:br>
            <a:r>
              <a:rPr lang="es-PE" sz="2000" b="1" dirty="0">
                <a:solidFill>
                  <a:srgbClr val="002060"/>
                </a:solidFill>
                <a:latin typeface="+mn-lt"/>
              </a:rPr>
              <a:t>Sesiones 1 y 2</a:t>
            </a:r>
            <a:br>
              <a:rPr lang="es-PE" sz="3600" b="1" dirty="0">
                <a:solidFill>
                  <a:srgbClr val="002060"/>
                </a:solidFill>
                <a:latin typeface="+mn-lt"/>
              </a:rPr>
            </a:br>
            <a:br>
              <a:rPr lang="es-PE" sz="3600" b="1" dirty="0">
                <a:solidFill>
                  <a:srgbClr val="002060"/>
                </a:solidFill>
                <a:latin typeface="+mn-lt"/>
              </a:rPr>
            </a:br>
            <a:endParaRPr lang="es-PE" sz="3600" b="1" dirty="0">
              <a:solidFill>
                <a:srgbClr val="002060"/>
              </a:solidFill>
              <a:latin typeface="+mn-lt"/>
            </a:endParaRPr>
          </a:p>
        </p:txBody>
      </p:sp>
      <p:sp>
        <p:nvSpPr>
          <p:cNvPr id="4099" name="Subtítulo 3"/>
          <p:cNvSpPr>
            <a:spLocks noGrp="1"/>
          </p:cNvSpPr>
          <p:nvPr>
            <p:ph type="subTitle" idx="1"/>
          </p:nvPr>
        </p:nvSpPr>
        <p:spPr>
          <a:xfrm>
            <a:off x="2190136" y="4625083"/>
            <a:ext cx="4141787" cy="360363"/>
          </a:xfrm>
        </p:spPr>
        <p:txBody>
          <a:bodyPr>
            <a:noAutofit/>
          </a:bodyPr>
          <a:lstStyle/>
          <a:p>
            <a:pPr algn="l" eaLnBrk="1" hangingPunct="1"/>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Prof.  Ofelia Brown </a:t>
            </a:r>
            <a:r>
              <a:rPr lang="es-PE" sz="20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Ph.D</a:t>
            </a:r>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lgn="l" eaLnBrk="1" hangingPunct="1"/>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Obrown@esan.edu.pe</a:t>
            </a:r>
          </a:p>
        </p:txBody>
      </p:sp>
      <p:pic>
        <p:nvPicPr>
          <p:cNvPr id="4100"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4955" y="1096790"/>
            <a:ext cx="3564295" cy="450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número de diapositiva 3">
            <a:extLst>
              <a:ext uri="{FF2B5EF4-FFF2-40B4-BE49-F238E27FC236}">
                <a16:creationId xmlns:a16="http://schemas.microsoft.com/office/drawing/2014/main" id="{D70EFFF2-6245-4DB9-9CC2-EF460610EC1C}"/>
              </a:ext>
            </a:extLst>
          </p:cNvPr>
          <p:cNvSpPr>
            <a:spLocks noGrp="1"/>
          </p:cNvSpPr>
          <p:nvPr>
            <p:ph type="sldNum" sz="quarter" idx="12"/>
          </p:nvPr>
        </p:nvSpPr>
        <p:spPr/>
        <p:txBody>
          <a:bodyPr/>
          <a:lstStyle/>
          <a:p>
            <a:fld id="{C6B7C11F-B750-4C70-A60F-C534C4650313}" type="slidenum">
              <a:rPr lang="es-PE" smtClean="0"/>
              <a:t>1</a:t>
            </a:fld>
            <a:endParaRPr lang="es-PE"/>
          </a:p>
        </p:txBody>
      </p:sp>
      <p:pic>
        <p:nvPicPr>
          <p:cNvPr id="7" name="9 Imagen">
            <a:extLst>
              <a:ext uri="{FF2B5EF4-FFF2-40B4-BE49-F238E27FC236}">
                <a16:creationId xmlns:a16="http://schemas.microsoft.com/office/drawing/2014/main" id="{6E856AE1-8930-45F1-B24F-EED87776C73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6968"/>
          <a:stretch/>
        </p:blipFill>
        <p:spPr>
          <a:xfrm>
            <a:off x="637187" y="584583"/>
            <a:ext cx="3225686" cy="1001077"/>
          </a:xfrm>
          <a:prstGeom prst="rect">
            <a:avLst/>
          </a:prstGeom>
        </p:spPr>
      </p:pic>
    </p:spTree>
    <p:extLst>
      <p:ext uri="{BB962C8B-B14F-4D97-AF65-F5344CB8AC3E}">
        <p14:creationId xmlns:p14="http://schemas.microsoft.com/office/powerpoint/2010/main" val="280722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_tradnl"/>
              <a:t>El orden de las oraciones</a:t>
            </a:r>
          </a:p>
        </p:txBody>
      </p:sp>
      <p:sp>
        <p:nvSpPr>
          <p:cNvPr id="24579" name="Rectangle 3"/>
          <p:cNvSpPr>
            <a:spLocks noGrp="1" noChangeArrowheads="1"/>
          </p:cNvSpPr>
          <p:nvPr>
            <p:ph idx="1"/>
          </p:nvPr>
        </p:nvSpPr>
        <p:spPr>
          <a:xfrm>
            <a:off x="1981200" y="1885950"/>
            <a:ext cx="8458200" cy="4171950"/>
          </a:xfrm>
        </p:spPr>
        <p:txBody>
          <a:bodyPr/>
          <a:lstStyle/>
          <a:p>
            <a:pPr algn="ctr" eaLnBrk="1" hangingPunct="1">
              <a:buFont typeface="Wingdings" panose="05000000000000000000" pitchFamily="2" charset="2"/>
              <a:buNone/>
            </a:pPr>
            <a:r>
              <a:rPr lang="es-ES_tradnl" sz="3200"/>
              <a:t>El vendedor   entregó   un catálogo.</a:t>
            </a:r>
          </a:p>
          <a:p>
            <a:pPr algn="ctr" eaLnBrk="1" hangingPunct="1">
              <a:buFont typeface="Wingdings" panose="05000000000000000000" pitchFamily="2" charset="2"/>
              <a:buNone/>
            </a:pPr>
            <a:endParaRPr lang="es-ES_tradnl"/>
          </a:p>
          <a:p>
            <a:pPr eaLnBrk="1" hangingPunct="1">
              <a:buFont typeface="Wingdings" panose="05000000000000000000" pitchFamily="2" charset="2"/>
              <a:buNone/>
            </a:pPr>
            <a:endParaRPr lang="es-ES_tradnl"/>
          </a:p>
        </p:txBody>
      </p:sp>
      <p:sp>
        <p:nvSpPr>
          <p:cNvPr id="24580" name="Line 4"/>
          <p:cNvSpPr>
            <a:spLocks noChangeShapeType="1"/>
          </p:cNvSpPr>
          <p:nvPr/>
        </p:nvSpPr>
        <p:spPr bwMode="auto">
          <a:xfrm>
            <a:off x="3322638" y="23622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1" name="Line 5"/>
          <p:cNvSpPr>
            <a:spLocks noChangeShapeType="1"/>
          </p:cNvSpPr>
          <p:nvPr/>
        </p:nvSpPr>
        <p:spPr bwMode="auto">
          <a:xfrm flipV="1">
            <a:off x="5562600" y="2362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2" name="Line 6"/>
          <p:cNvSpPr>
            <a:spLocks noChangeShapeType="1"/>
          </p:cNvSpPr>
          <p:nvPr/>
        </p:nvSpPr>
        <p:spPr bwMode="auto">
          <a:xfrm>
            <a:off x="7032625" y="2362200"/>
            <a:ext cx="228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3" name="Text Box 7"/>
          <p:cNvSpPr txBox="1">
            <a:spLocks noChangeArrowheads="1"/>
          </p:cNvSpPr>
          <p:nvPr/>
        </p:nvSpPr>
        <p:spPr bwMode="auto">
          <a:xfrm>
            <a:off x="3910013" y="23622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Sujeto</a:t>
            </a:r>
          </a:p>
        </p:txBody>
      </p:sp>
      <p:sp>
        <p:nvSpPr>
          <p:cNvPr id="24584" name="Text Box 8"/>
          <p:cNvSpPr txBox="1">
            <a:spLocks noChangeArrowheads="1"/>
          </p:cNvSpPr>
          <p:nvPr/>
        </p:nvSpPr>
        <p:spPr bwMode="auto">
          <a:xfrm>
            <a:off x="5334000" y="2422525"/>
            <a:ext cx="165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2000">
                <a:latin typeface="Times New Roman" panose="02020603050405020304" pitchFamily="18" charset="0"/>
              </a:rPr>
              <a:t>Núcleo Verbal</a:t>
            </a:r>
          </a:p>
        </p:txBody>
      </p:sp>
      <p:sp>
        <p:nvSpPr>
          <p:cNvPr id="24585" name="Text Box 9"/>
          <p:cNvSpPr txBox="1">
            <a:spLocks noChangeArrowheads="1"/>
          </p:cNvSpPr>
          <p:nvPr/>
        </p:nvSpPr>
        <p:spPr bwMode="auto">
          <a:xfrm>
            <a:off x="7324725" y="2362200"/>
            <a:ext cx="149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Complemento</a:t>
            </a:r>
          </a:p>
        </p:txBody>
      </p:sp>
      <p:sp>
        <p:nvSpPr>
          <p:cNvPr id="24586" name="Text Box 10"/>
          <p:cNvSpPr txBox="1">
            <a:spLocks noChangeArrowheads="1"/>
          </p:cNvSpPr>
          <p:nvPr/>
        </p:nvSpPr>
        <p:spPr bwMode="auto">
          <a:xfrm>
            <a:off x="4132263" y="2786063"/>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1</a:t>
            </a:r>
            <a:endParaRPr lang="es-ES_tradnl" sz="1800">
              <a:latin typeface="Times New Roman" panose="02020603050405020304" pitchFamily="18" charset="0"/>
            </a:endParaRPr>
          </a:p>
        </p:txBody>
      </p:sp>
      <p:sp>
        <p:nvSpPr>
          <p:cNvPr id="24587" name="Text Box 11"/>
          <p:cNvSpPr txBox="1">
            <a:spLocks noChangeArrowheads="1"/>
          </p:cNvSpPr>
          <p:nvPr/>
        </p:nvSpPr>
        <p:spPr bwMode="auto">
          <a:xfrm>
            <a:off x="6170613" y="2801938"/>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2</a:t>
            </a:r>
            <a:endParaRPr lang="es-ES_tradnl" sz="1800">
              <a:latin typeface="Times New Roman" panose="02020603050405020304" pitchFamily="18" charset="0"/>
            </a:endParaRPr>
          </a:p>
        </p:txBody>
      </p:sp>
      <p:sp>
        <p:nvSpPr>
          <p:cNvPr id="24588" name="Text Box 12"/>
          <p:cNvSpPr txBox="1">
            <a:spLocks noChangeArrowheads="1"/>
          </p:cNvSpPr>
          <p:nvPr/>
        </p:nvSpPr>
        <p:spPr bwMode="auto">
          <a:xfrm>
            <a:off x="8278813" y="2786063"/>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3</a:t>
            </a:r>
            <a:endParaRPr lang="es-ES_tradnl" sz="1800">
              <a:latin typeface="Times New Roman" panose="02020603050405020304" pitchFamily="18" charset="0"/>
            </a:endParaRPr>
          </a:p>
        </p:txBody>
      </p:sp>
      <p:sp>
        <p:nvSpPr>
          <p:cNvPr id="24589" name="Text Box 13"/>
          <p:cNvSpPr txBox="1">
            <a:spLocks noChangeArrowheads="1"/>
          </p:cNvSpPr>
          <p:nvPr/>
        </p:nvSpPr>
        <p:spPr bwMode="auto">
          <a:xfrm>
            <a:off x="2498725" y="3775075"/>
            <a:ext cx="68199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dirty="0">
                <a:latin typeface="Times New Roman" panose="02020603050405020304" pitchFamily="18" charset="0"/>
              </a:rPr>
              <a:t>Un catálogo entregó el vendedor.   (321)</a:t>
            </a:r>
          </a:p>
          <a:p>
            <a:pPr>
              <a:lnSpc>
                <a:spcPct val="100000"/>
              </a:lnSpc>
              <a:spcBef>
                <a:spcPct val="0"/>
              </a:spcBef>
              <a:buFontTx/>
              <a:buNone/>
            </a:pPr>
            <a:endParaRPr lang="es-ES_tradnl" dirty="0">
              <a:latin typeface="Times New Roman" panose="02020603050405020304" pitchFamily="18" charset="0"/>
            </a:endParaRPr>
          </a:p>
          <a:p>
            <a:pPr>
              <a:lnSpc>
                <a:spcPct val="100000"/>
              </a:lnSpc>
              <a:spcBef>
                <a:spcPct val="0"/>
              </a:spcBef>
              <a:buFontTx/>
              <a:buNone/>
            </a:pPr>
            <a:r>
              <a:rPr lang="es-ES_tradnl" dirty="0">
                <a:latin typeface="Times New Roman" panose="02020603050405020304" pitchFamily="18" charset="0"/>
              </a:rPr>
              <a:t>Entregó un catálogo el vendedor.   (231)</a:t>
            </a:r>
          </a:p>
          <a:p>
            <a:pPr>
              <a:lnSpc>
                <a:spcPct val="100000"/>
              </a:lnSpc>
              <a:spcBef>
                <a:spcPct val="0"/>
              </a:spcBef>
              <a:buFontTx/>
              <a:buNone/>
            </a:pPr>
            <a:endParaRPr lang="es-ES_tradnl" dirty="0">
              <a:latin typeface="Times New Roman" panose="02020603050405020304" pitchFamily="18" charset="0"/>
            </a:endParaRPr>
          </a:p>
          <a:p>
            <a:pPr>
              <a:lnSpc>
                <a:spcPct val="100000"/>
              </a:lnSpc>
              <a:spcBef>
                <a:spcPct val="0"/>
              </a:spcBef>
              <a:buFontTx/>
              <a:buNone/>
            </a:pPr>
            <a:r>
              <a:rPr lang="es-ES_tradnl" dirty="0">
                <a:latin typeface="Times New Roman" panose="02020603050405020304" pitchFamily="18" charset="0"/>
              </a:rPr>
              <a:t>El vendedor un catálogo entregó.   (132)</a:t>
            </a:r>
          </a:p>
        </p:txBody>
      </p:sp>
      <p:sp>
        <p:nvSpPr>
          <p:cNvPr id="2" name="Marcador de número de diapositiva 1">
            <a:extLst>
              <a:ext uri="{FF2B5EF4-FFF2-40B4-BE49-F238E27FC236}">
                <a16:creationId xmlns:a16="http://schemas.microsoft.com/office/drawing/2014/main" id="{8AB47C1E-5FC2-474A-A526-74857CE93CB5}"/>
              </a:ext>
            </a:extLst>
          </p:cNvPr>
          <p:cNvSpPr>
            <a:spLocks noGrp="1"/>
          </p:cNvSpPr>
          <p:nvPr>
            <p:ph type="sldNum" sz="quarter" idx="12"/>
          </p:nvPr>
        </p:nvSpPr>
        <p:spPr/>
        <p:txBody>
          <a:bodyPr/>
          <a:lstStyle/>
          <a:p>
            <a:fld id="{C6B7C11F-B750-4C70-A60F-C534C4650313}" type="slidenum">
              <a:rPr lang="es-PE" smtClean="0"/>
              <a:t>10</a:t>
            </a:fld>
            <a:endParaRPr lang="es-PE"/>
          </a:p>
        </p:txBody>
      </p:sp>
    </p:spTree>
    <p:extLst>
      <p:ext uri="{BB962C8B-B14F-4D97-AF65-F5344CB8AC3E}">
        <p14:creationId xmlns:p14="http://schemas.microsoft.com/office/powerpoint/2010/main" val="134419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966550-BF81-44F9-8A34-57390E5B92F3}"/>
              </a:ext>
            </a:extLst>
          </p:cNvPr>
          <p:cNvSpPr>
            <a:spLocks noGrp="1"/>
          </p:cNvSpPr>
          <p:nvPr>
            <p:ph type="sldNum" sz="quarter" idx="12"/>
          </p:nvPr>
        </p:nvSpPr>
        <p:spPr/>
        <p:txBody>
          <a:bodyPr/>
          <a:lstStyle/>
          <a:p>
            <a:fld id="{C6B7C11F-B750-4C70-A60F-C534C4650313}" type="slidenum">
              <a:rPr lang="es-PE" smtClean="0"/>
              <a:t>11</a:t>
            </a:fld>
            <a:endParaRPr lang="es-PE"/>
          </a:p>
        </p:txBody>
      </p:sp>
      <p:sp>
        <p:nvSpPr>
          <p:cNvPr id="5" name="Rectangle 1">
            <a:extLst>
              <a:ext uri="{FF2B5EF4-FFF2-40B4-BE49-F238E27FC236}">
                <a16:creationId xmlns:a16="http://schemas.microsoft.com/office/drawing/2014/main" id="{A46874FA-27E4-4C18-A1D0-35148D5898BB}"/>
              </a:ext>
            </a:extLst>
          </p:cNvPr>
          <p:cNvSpPr>
            <a:spLocks noGrp="1" noChangeArrowheads="1"/>
          </p:cNvSpPr>
          <p:nvPr>
            <p:ph idx="1"/>
          </p:nvPr>
        </p:nvSpPr>
        <p:spPr bwMode="auto">
          <a:xfrm>
            <a:off x="444909" y="320101"/>
            <a:ext cx="11196485" cy="621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s-ES_tradnl" altLang="en-US" sz="24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Indique en qué orden fueron escritas las siguientes oraciones:</a:t>
            </a:r>
            <a:endParaRPr kumimoji="0" lang="es-ES_tradnl" altLang="en-US"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autor debe ser muy exigente consigo mismo.</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Planificar el contenido ayuda a la redacción.</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petróleo, el hierro y el aluminio constituyen los principales rubros de exportación.</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27.8 gramos al día alcanza el consumo de proteínas.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Existen más de 2 000 productos de electrónica en el catálogo japonés.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 el catálogo japonés existen más de 2 000 productos de electrónica.</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esta conclusión llegaron los investigadores después de estudiar el consumo de sal en el país.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 Perú le conviene ampliar las exportaciones no tradicionales.</a:t>
            </a:r>
            <a:endParaRPr kumimoji="0" lang="es-ES_tradnl"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45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z="3600" b="1"/>
              <a:t>Simplicidad</a:t>
            </a:r>
          </a:p>
        </p:txBody>
      </p:sp>
      <p:sp>
        <p:nvSpPr>
          <p:cNvPr id="48131" name="Rectangle 3"/>
          <p:cNvSpPr>
            <a:spLocks noGrp="1" noChangeArrowheads="1"/>
          </p:cNvSpPr>
          <p:nvPr>
            <p:ph idx="1"/>
          </p:nvPr>
        </p:nvSpPr>
        <p:spPr/>
        <p:txBody>
          <a:bodyPr>
            <a:normAutofit lnSpcReduction="10000"/>
          </a:bodyPr>
          <a:lstStyle/>
          <a:p>
            <a:pPr eaLnBrk="1" hangingPunct="1">
              <a:lnSpc>
                <a:spcPct val="100000"/>
              </a:lnSpc>
              <a:spcBef>
                <a:spcPct val="0"/>
              </a:spcBef>
              <a:spcAft>
                <a:spcPts val="1800"/>
              </a:spcAft>
            </a:pPr>
            <a:r>
              <a:rPr lang="es-ES_tradnl" sz="2400"/>
              <a:t>La propuesta incluyó el desmontaje del equipo.</a:t>
            </a:r>
          </a:p>
          <a:p>
            <a:pPr eaLnBrk="1" hangingPunct="1">
              <a:lnSpc>
                <a:spcPct val="100000"/>
              </a:lnSpc>
              <a:spcBef>
                <a:spcPct val="0"/>
              </a:spcBef>
              <a:spcAft>
                <a:spcPts val="1800"/>
              </a:spcAft>
            </a:pPr>
            <a:r>
              <a:rPr lang="es-ES_tradnl" sz="2400"/>
              <a:t>La propuesta </a:t>
            </a:r>
            <a:r>
              <a:rPr lang="es-ES_tradnl" sz="2400">
                <a:solidFill>
                  <a:srgbClr val="FF0000"/>
                </a:solidFill>
              </a:rPr>
              <a:t>de la Gerencia Comercial </a:t>
            </a:r>
            <a:r>
              <a:rPr lang="es-ES_tradnl" sz="2400"/>
              <a:t>incluyó el desmontaje del equipo.</a:t>
            </a:r>
          </a:p>
          <a:p>
            <a:pPr eaLnBrk="1" hangingPunct="1">
              <a:lnSpc>
                <a:spcPct val="100000"/>
              </a:lnSpc>
              <a:spcBef>
                <a:spcPct val="0"/>
              </a:spcBef>
              <a:spcAft>
                <a:spcPts val="1800"/>
              </a:spcAft>
            </a:pPr>
            <a:r>
              <a:rPr lang="es-ES_tradnl" sz="2400"/>
              <a:t>La propuesta de la Gerencia Comercial </a:t>
            </a:r>
            <a:r>
              <a:rPr lang="es-ES_tradnl" sz="2400">
                <a:solidFill>
                  <a:srgbClr val="FF0000"/>
                </a:solidFill>
              </a:rPr>
              <a:t>que fue enviada por fax al cliente  </a:t>
            </a:r>
            <a:r>
              <a:rPr lang="es-ES_tradnl" sz="2400"/>
              <a:t>incluyó el desmontaje del equipo.</a:t>
            </a:r>
          </a:p>
          <a:p>
            <a:pPr eaLnBrk="1" hangingPunct="1">
              <a:lnSpc>
                <a:spcPct val="100000"/>
              </a:lnSpc>
              <a:spcBef>
                <a:spcPct val="0"/>
              </a:spcBef>
              <a:spcAft>
                <a:spcPts val="1800"/>
              </a:spcAft>
            </a:pPr>
            <a:r>
              <a:rPr lang="es-ES_tradnl" sz="2400"/>
              <a:t>La propuesta de la Gerencia Comercial que fue enviada por fax al cliente incluyó el desmontaje del equipo </a:t>
            </a:r>
            <a:r>
              <a:rPr lang="es-ES_tradnl" sz="2400">
                <a:solidFill>
                  <a:srgbClr val="FF0000"/>
                </a:solidFill>
              </a:rPr>
              <a:t>sin consultar su factibilidad al área técnica.</a:t>
            </a:r>
          </a:p>
          <a:p>
            <a:pPr eaLnBrk="1" hangingPunct="1">
              <a:lnSpc>
                <a:spcPct val="100000"/>
              </a:lnSpc>
              <a:spcBef>
                <a:spcPct val="0"/>
              </a:spcBef>
              <a:spcAft>
                <a:spcPts val="1800"/>
              </a:spcAft>
            </a:pPr>
            <a:r>
              <a:rPr lang="es-ES_tradnl" sz="2400">
                <a:solidFill>
                  <a:srgbClr val="FF0000"/>
                </a:solidFill>
              </a:rPr>
              <a:t>Debido a la presión de la Gerencia General</a:t>
            </a:r>
            <a:r>
              <a:rPr lang="es-ES_tradnl" sz="2400"/>
              <a:t>, la propuesta de la Gerencia Comercial que fue enviada por fax al cliente incluyó el desmontaje del equipo sin consultar su factibilidad al área técnica.</a:t>
            </a:r>
          </a:p>
          <a:p>
            <a:pPr eaLnBrk="1" hangingPunct="1">
              <a:lnSpc>
                <a:spcPct val="100000"/>
              </a:lnSpc>
              <a:spcBef>
                <a:spcPct val="0"/>
              </a:spcBef>
              <a:spcAft>
                <a:spcPts val="1800"/>
              </a:spcAft>
              <a:buFont typeface="Arial" panose="020B0604020202020204" pitchFamily="34" charset="0"/>
              <a:buNone/>
            </a:pPr>
            <a:endParaRPr lang="es-ES_tradnl" sz="2400"/>
          </a:p>
        </p:txBody>
      </p:sp>
      <p:sp>
        <p:nvSpPr>
          <p:cNvPr id="2" name="Marcador de número de diapositiva 1">
            <a:extLst>
              <a:ext uri="{FF2B5EF4-FFF2-40B4-BE49-F238E27FC236}">
                <a16:creationId xmlns:a16="http://schemas.microsoft.com/office/drawing/2014/main" id="{BA53C3BD-6222-49B4-A9AE-8955AB0BD0E2}"/>
              </a:ext>
            </a:extLst>
          </p:cNvPr>
          <p:cNvSpPr>
            <a:spLocks noGrp="1"/>
          </p:cNvSpPr>
          <p:nvPr>
            <p:ph type="sldNum" sz="quarter" idx="12"/>
          </p:nvPr>
        </p:nvSpPr>
        <p:spPr/>
        <p:txBody>
          <a:bodyPr/>
          <a:lstStyle/>
          <a:p>
            <a:fld id="{C6B7C11F-B750-4C70-A60F-C534C4650313}" type="slidenum">
              <a:rPr lang="es-PE" smtClean="0"/>
              <a:t>12</a:t>
            </a:fld>
            <a:endParaRPr lang="es-PE"/>
          </a:p>
        </p:txBody>
      </p:sp>
      <p:pic>
        <p:nvPicPr>
          <p:cNvPr id="5" name="9 Imagen">
            <a:extLst>
              <a:ext uri="{FF2B5EF4-FFF2-40B4-BE49-F238E27FC236}">
                <a16:creationId xmlns:a16="http://schemas.microsoft.com/office/drawing/2014/main" id="{2C9E257B-D4F9-4E0E-B393-A36093863C7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205720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5841" y="566640"/>
            <a:ext cx="3867312" cy="1143000"/>
          </a:xfrm>
        </p:spPr>
        <p:txBody>
          <a:bodyPr>
            <a:normAutofit fontScale="90000"/>
          </a:bodyPr>
          <a:lstStyle/>
          <a:p>
            <a:pPr eaLnBrk="1" hangingPunct="1"/>
            <a:r>
              <a:rPr lang="es-ES_tradnl" b="1" dirty="0">
                <a:solidFill>
                  <a:srgbClr val="0070C0"/>
                </a:solidFill>
              </a:rPr>
              <a:t>Elementos de la oración</a:t>
            </a:r>
          </a:p>
        </p:txBody>
      </p:sp>
      <p:sp>
        <p:nvSpPr>
          <p:cNvPr id="50179" name="Rectangle 3"/>
          <p:cNvSpPr>
            <a:spLocks noGrp="1" noChangeArrowheads="1"/>
          </p:cNvSpPr>
          <p:nvPr>
            <p:ph idx="1"/>
          </p:nvPr>
        </p:nvSpPr>
        <p:spPr>
          <a:xfrm>
            <a:off x="4992230" y="398768"/>
            <a:ext cx="6361570" cy="3028595"/>
          </a:xfrm>
        </p:spPr>
        <p:txBody>
          <a:bodyPr rtlCol="0">
            <a:normAutofit/>
          </a:bodyPr>
          <a:lstStyle/>
          <a:p>
            <a:pPr marL="0" indent="0" eaLnBrk="1" fontAlgn="auto" hangingPunct="1">
              <a:spcAft>
                <a:spcPts val="0"/>
              </a:spcAft>
              <a:buNone/>
              <a:defRPr/>
            </a:pPr>
            <a:r>
              <a:rPr lang="es-ES_tradnl" sz="2600" b="1" i="1" dirty="0">
                <a:solidFill>
                  <a:srgbClr val="0070C0"/>
                </a:solidFill>
              </a:rPr>
              <a:t>Expresiones, frases de enlace o conectores lógicos:</a:t>
            </a:r>
          </a:p>
          <a:p>
            <a:pPr marL="457189" lvl="1" indent="0" eaLnBrk="1" fontAlgn="auto" hangingPunct="1">
              <a:spcAft>
                <a:spcPts val="0"/>
              </a:spcAft>
              <a:buNone/>
              <a:defRPr/>
            </a:pPr>
            <a:r>
              <a:rPr lang="es-ES_tradnl" sz="2200" i="1" dirty="0"/>
              <a:t>Sin embargo,	Por consiguiente,</a:t>
            </a:r>
          </a:p>
          <a:p>
            <a:pPr marL="457189" lvl="1" indent="0" eaLnBrk="1" fontAlgn="auto" hangingPunct="1">
              <a:spcAft>
                <a:spcPts val="0"/>
              </a:spcAft>
              <a:buNone/>
              <a:defRPr/>
            </a:pPr>
            <a:r>
              <a:rPr lang="es-ES_tradnl" sz="2200" i="1" dirty="0"/>
              <a:t>Asimismo,    	No obstante,</a:t>
            </a:r>
          </a:p>
          <a:p>
            <a:pPr marL="457189" lvl="1" indent="0" eaLnBrk="1" fontAlgn="auto" hangingPunct="1">
              <a:spcAft>
                <a:spcPts val="0"/>
              </a:spcAft>
              <a:buNone/>
              <a:defRPr/>
            </a:pPr>
            <a:r>
              <a:rPr lang="es-ES_tradnl" sz="2200" i="1" dirty="0"/>
              <a:t>En general,		Por lo tanto,</a:t>
            </a:r>
          </a:p>
          <a:p>
            <a:pPr marL="457189" lvl="1" indent="0" eaLnBrk="1" fontAlgn="auto" hangingPunct="1">
              <a:spcAft>
                <a:spcPts val="0"/>
              </a:spcAft>
              <a:buNone/>
              <a:defRPr/>
            </a:pPr>
            <a:r>
              <a:rPr lang="es-ES_tradnl" sz="2200" i="1" dirty="0"/>
              <a:t>En tal sentido,	Por ende,</a:t>
            </a:r>
          </a:p>
          <a:p>
            <a:pPr marL="457189" lvl="1" indent="0" eaLnBrk="1" fontAlgn="auto" hangingPunct="1">
              <a:spcAft>
                <a:spcPts val="0"/>
              </a:spcAft>
              <a:buNone/>
              <a:defRPr/>
            </a:pPr>
            <a:r>
              <a:rPr lang="es-ES_tradnl" sz="2200" i="1" dirty="0"/>
              <a:t>Por otro lado,	En primer lugar,</a:t>
            </a:r>
          </a:p>
          <a:p>
            <a:pPr marL="457189" lvl="1" indent="0" eaLnBrk="1" fontAlgn="auto" hangingPunct="1">
              <a:spcAft>
                <a:spcPts val="0"/>
              </a:spcAft>
              <a:buNone/>
              <a:defRPr/>
            </a:pPr>
            <a:r>
              <a:rPr lang="es-ES_tradnl" sz="2200" i="1" dirty="0"/>
              <a:t>Además,		Adicionalmente,</a:t>
            </a:r>
          </a:p>
        </p:txBody>
      </p:sp>
      <p:sp>
        <p:nvSpPr>
          <p:cNvPr id="2" name="Marcador de número de diapositiva 1">
            <a:extLst>
              <a:ext uri="{FF2B5EF4-FFF2-40B4-BE49-F238E27FC236}">
                <a16:creationId xmlns:a16="http://schemas.microsoft.com/office/drawing/2014/main" id="{21A552B7-8687-4336-8CDD-AFA8A68BAB0B}"/>
              </a:ext>
            </a:extLst>
          </p:cNvPr>
          <p:cNvSpPr>
            <a:spLocks noGrp="1"/>
          </p:cNvSpPr>
          <p:nvPr>
            <p:ph type="sldNum" sz="quarter" idx="12"/>
          </p:nvPr>
        </p:nvSpPr>
        <p:spPr/>
        <p:txBody>
          <a:bodyPr/>
          <a:lstStyle/>
          <a:p>
            <a:fld id="{C6B7C11F-B750-4C70-A60F-C534C4650313}" type="slidenum">
              <a:rPr lang="es-PE" smtClean="0"/>
              <a:t>13</a:t>
            </a:fld>
            <a:endParaRPr lang="es-PE"/>
          </a:p>
        </p:txBody>
      </p:sp>
      <p:sp>
        <p:nvSpPr>
          <p:cNvPr id="3" name="TextBox 2">
            <a:extLst>
              <a:ext uri="{FF2B5EF4-FFF2-40B4-BE49-F238E27FC236}">
                <a16:creationId xmlns:a16="http://schemas.microsoft.com/office/drawing/2014/main" id="{C1888D62-12A9-4264-B67E-46D7C667CFF5}"/>
              </a:ext>
            </a:extLst>
          </p:cNvPr>
          <p:cNvSpPr txBox="1"/>
          <p:nvPr/>
        </p:nvSpPr>
        <p:spPr>
          <a:xfrm>
            <a:off x="837304" y="3826392"/>
            <a:ext cx="9008479" cy="3185487"/>
          </a:xfrm>
          <a:prstGeom prst="rect">
            <a:avLst/>
          </a:prstGeom>
          <a:noFill/>
        </p:spPr>
        <p:txBody>
          <a:bodyPr wrap="square" rtlCol="0">
            <a:spAutoFit/>
          </a:bodyPr>
          <a:lstStyle/>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Además, </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el auditor solicitó que se le entregara los reportes de enero a marzo.</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Por otra parte,</a:t>
            </a:r>
            <a:r>
              <a:rPr lang="es-ES_tradnl" i="1"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la calidad del producto no es totalmente satisfactoria.</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Sin embargo,</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las ventas no han disminuido a pesar de la mayor competencia. </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En consecuencia,</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los precios no serán modificados hasta recibir instrucciones. </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Asimismo,</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las condiciones de pago seguirán iguales a las pactadas en su última compra.</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800"/>
              </a:spcAft>
            </a:pPr>
            <a:endParaRPr lang="en-US" dirty="0"/>
          </a:p>
        </p:txBody>
      </p:sp>
    </p:spTree>
    <p:extLst>
      <p:ext uri="{BB962C8B-B14F-4D97-AF65-F5344CB8AC3E}">
        <p14:creationId xmlns:p14="http://schemas.microsoft.com/office/powerpoint/2010/main" val="159476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742" y="774842"/>
            <a:ext cx="2467720" cy="1143000"/>
          </a:xfrm>
        </p:spPr>
        <p:txBody>
          <a:bodyPr vert="horz" lIns="91440" tIns="45720" rIns="91440" bIns="45720" rtlCol="0" anchor="ctr">
            <a:normAutofit fontScale="90000"/>
          </a:bodyPr>
          <a:lstStyle/>
          <a:p>
            <a:r>
              <a:rPr lang="es-ES_tradnl" b="1" dirty="0">
                <a:solidFill>
                  <a:srgbClr val="0070C0"/>
                </a:solidFill>
              </a:rPr>
              <a:t>Elementos de la oración</a:t>
            </a:r>
          </a:p>
        </p:txBody>
      </p:sp>
      <p:sp>
        <p:nvSpPr>
          <p:cNvPr id="27651" name="Rectangle 3"/>
          <p:cNvSpPr>
            <a:spLocks noGrp="1" noChangeArrowheads="1"/>
          </p:cNvSpPr>
          <p:nvPr>
            <p:ph idx="1"/>
          </p:nvPr>
        </p:nvSpPr>
        <p:spPr>
          <a:xfrm>
            <a:off x="3489649" y="401216"/>
            <a:ext cx="8201609" cy="2883159"/>
          </a:xfrm>
        </p:spPr>
        <p:txBody>
          <a:bodyPr>
            <a:normAutofit fontScale="77500" lnSpcReduction="20000"/>
          </a:bodyPr>
          <a:lstStyle/>
          <a:p>
            <a:pPr eaLnBrk="1" hangingPunct="1">
              <a:buFont typeface="Wingdings" panose="05000000000000000000" pitchFamily="2" charset="2"/>
              <a:buNone/>
            </a:pPr>
            <a:r>
              <a:rPr lang="es-ES_tradnl" sz="3500" b="1" dirty="0">
                <a:solidFill>
                  <a:srgbClr val="0070C0"/>
                </a:solidFill>
              </a:rPr>
              <a:t>Cláusulas subordinadas</a:t>
            </a:r>
            <a:r>
              <a:rPr lang="es-ES_tradnl" sz="3500" dirty="0">
                <a:solidFill>
                  <a:srgbClr val="0070C0"/>
                </a:solidFill>
              </a:rPr>
              <a:t>: (no tienen sentido completo)</a:t>
            </a:r>
          </a:p>
          <a:p>
            <a:pPr eaLnBrk="1" hangingPunct="1">
              <a:buFont typeface="Wingdings" panose="05000000000000000000" pitchFamily="2" charset="2"/>
              <a:buNone/>
            </a:pPr>
            <a:endParaRPr lang="es-ES_tradnl" sz="3500" dirty="0"/>
          </a:p>
          <a:p>
            <a:pPr eaLnBrk="1" hangingPunct="1">
              <a:buFont typeface="Wingdings" panose="05000000000000000000" pitchFamily="2" charset="2"/>
              <a:buNone/>
            </a:pPr>
            <a:r>
              <a:rPr lang="es-ES_tradnl" sz="2600" dirty="0">
                <a:solidFill>
                  <a:srgbClr val="FF0000"/>
                </a:solidFill>
              </a:rPr>
              <a:t>Al oír pasos, </a:t>
            </a:r>
            <a:r>
              <a:rPr lang="es-ES_tradnl" sz="2600" dirty="0"/>
              <a:t>el cajero guardó el dinero en la gaveta.</a:t>
            </a:r>
          </a:p>
          <a:p>
            <a:pPr eaLnBrk="1" hangingPunct="1">
              <a:buFont typeface="Wingdings" panose="05000000000000000000" pitchFamily="2" charset="2"/>
              <a:buNone/>
            </a:pPr>
            <a:r>
              <a:rPr lang="es-ES_tradnl" sz="2600" dirty="0">
                <a:solidFill>
                  <a:srgbClr val="FF0000"/>
                </a:solidFill>
              </a:rPr>
              <a:t>Aunque era temprano</a:t>
            </a:r>
            <a:r>
              <a:rPr lang="es-ES_tradnl" sz="2600" dirty="0"/>
              <a:t>, ----------------------</a:t>
            </a:r>
          </a:p>
          <a:p>
            <a:pPr eaLnBrk="1" hangingPunct="1">
              <a:buFont typeface="Wingdings" panose="05000000000000000000" pitchFamily="2" charset="2"/>
              <a:buNone/>
            </a:pPr>
            <a:r>
              <a:rPr lang="es-ES_tradnl" sz="2600" dirty="0">
                <a:solidFill>
                  <a:srgbClr val="FF0000"/>
                </a:solidFill>
              </a:rPr>
              <a:t>Si no me equivoco</a:t>
            </a:r>
            <a:r>
              <a:rPr lang="es-ES_tradnl" sz="2600" dirty="0"/>
              <a:t>, --------------------------</a:t>
            </a:r>
          </a:p>
          <a:p>
            <a:pPr eaLnBrk="1" hangingPunct="1">
              <a:buFont typeface="Wingdings" panose="05000000000000000000" pitchFamily="2" charset="2"/>
              <a:buNone/>
            </a:pPr>
            <a:r>
              <a:rPr lang="es-ES_tradnl" sz="2600" dirty="0">
                <a:solidFill>
                  <a:srgbClr val="FF0000"/>
                </a:solidFill>
              </a:rPr>
              <a:t>Según el informe policial</a:t>
            </a:r>
            <a:r>
              <a:rPr lang="es-ES_tradnl" sz="2600" dirty="0"/>
              <a:t>, ------------------</a:t>
            </a:r>
          </a:p>
          <a:p>
            <a:pPr eaLnBrk="1" hangingPunct="1">
              <a:buFont typeface="Wingdings" panose="05000000000000000000" pitchFamily="2" charset="2"/>
              <a:buNone/>
            </a:pPr>
            <a:r>
              <a:rPr lang="es-ES_tradnl" sz="2600" dirty="0">
                <a:solidFill>
                  <a:srgbClr val="FF0000"/>
                </a:solidFill>
              </a:rPr>
              <a:t>Como alguien se acercaba</a:t>
            </a:r>
            <a:r>
              <a:rPr lang="es-ES_tradnl" sz="2600" dirty="0"/>
              <a:t>, -----------------</a:t>
            </a:r>
          </a:p>
          <a:p>
            <a:pPr eaLnBrk="1" hangingPunct="1">
              <a:buFont typeface="Wingdings" panose="05000000000000000000" pitchFamily="2" charset="2"/>
              <a:buNone/>
            </a:pPr>
            <a:endParaRPr lang="es-ES_tradnl" sz="2600" dirty="0"/>
          </a:p>
          <a:p>
            <a:pPr eaLnBrk="1" hangingPunct="1"/>
            <a:endParaRPr lang="es-ES_tradnl" sz="2000" dirty="0"/>
          </a:p>
        </p:txBody>
      </p:sp>
      <p:sp>
        <p:nvSpPr>
          <p:cNvPr id="2" name="Marcador de número de diapositiva 1">
            <a:extLst>
              <a:ext uri="{FF2B5EF4-FFF2-40B4-BE49-F238E27FC236}">
                <a16:creationId xmlns:a16="http://schemas.microsoft.com/office/drawing/2014/main" id="{760077D1-5643-444A-B55E-18608AFB2170}"/>
              </a:ext>
            </a:extLst>
          </p:cNvPr>
          <p:cNvSpPr>
            <a:spLocks noGrp="1"/>
          </p:cNvSpPr>
          <p:nvPr>
            <p:ph type="sldNum" sz="quarter" idx="12"/>
          </p:nvPr>
        </p:nvSpPr>
        <p:spPr/>
        <p:txBody>
          <a:bodyPr/>
          <a:lstStyle/>
          <a:p>
            <a:fld id="{C6B7C11F-B750-4C70-A60F-C534C4650313}" type="slidenum">
              <a:rPr lang="es-PE" smtClean="0"/>
              <a:t>14</a:t>
            </a:fld>
            <a:endParaRPr lang="es-PE"/>
          </a:p>
        </p:txBody>
      </p:sp>
      <p:sp>
        <p:nvSpPr>
          <p:cNvPr id="3" name="TextBox 2">
            <a:extLst>
              <a:ext uri="{FF2B5EF4-FFF2-40B4-BE49-F238E27FC236}">
                <a16:creationId xmlns:a16="http://schemas.microsoft.com/office/drawing/2014/main" id="{95F47B51-37D5-4F77-A2B2-37189431A393}"/>
              </a:ext>
            </a:extLst>
          </p:cNvPr>
          <p:cNvSpPr txBox="1"/>
          <p:nvPr/>
        </p:nvSpPr>
        <p:spPr>
          <a:xfrm>
            <a:off x="531845" y="3760237"/>
            <a:ext cx="10571583" cy="3216265"/>
          </a:xfrm>
          <a:prstGeom prst="rect">
            <a:avLst/>
          </a:prstGeom>
          <a:noFill/>
        </p:spPr>
        <p:txBody>
          <a:bodyPr wrap="square" rtlCol="0">
            <a:spAutoFit/>
          </a:bodyPr>
          <a:lstStyle/>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Cuando el equipo fue desarmado,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recién fue posible detectar la falla.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Según el informe del BCR,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la moneda continuará apreciándose en los próximos meses.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Gracias al apoyo recibido del personal de su gerencia,</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 el estudio ha podido incluir datos valiosos para comprender la situación.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La empresa, </a:t>
            </a: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de acuerdo con lo estipulado en el plan estratégico,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empezará el proceso de reestructuración el próximo trimestre.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Nosotros pudimos despachar la mercadería </a:t>
            </a: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gracias a su ayuda.</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800"/>
              </a:spcAft>
            </a:pPr>
            <a:endParaRPr lang="en-US" sz="1600" dirty="0"/>
          </a:p>
        </p:txBody>
      </p:sp>
    </p:spTree>
    <p:extLst>
      <p:ext uri="{BB962C8B-B14F-4D97-AF65-F5344CB8AC3E}">
        <p14:creationId xmlns:p14="http://schemas.microsoft.com/office/powerpoint/2010/main" val="39426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21572" y="498376"/>
            <a:ext cx="6915150" cy="1079500"/>
          </a:xfrm>
        </p:spPr>
        <p:txBody>
          <a:bodyPr/>
          <a:lstStyle/>
          <a:p>
            <a:pPr eaLnBrk="1" hangingPunct="1"/>
            <a:r>
              <a:rPr lang="es-ES_tradnl" b="1" dirty="0">
                <a:solidFill>
                  <a:srgbClr val="0070C0"/>
                </a:solidFill>
              </a:rPr>
              <a:t>Tipos de oraciones:</a:t>
            </a:r>
          </a:p>
        </p:txBody>
      </p:sp>
      <p:sp>
        <p:nvSpPr>
          <p:cNvPr id="54275" name="Rectangle 3"/>
          <p:cNvSpPr>
            <a:spLocks noGrp="1" noChangeArrowheads="1"/>
          </p:cNvSpPr>
          <p:nvPr>
            <p:ph idx="1"/>
          </p:nvPr>
        </p:nvSpPr>
        <p:spPr>
          <a:xfrm>
            <a:off x="921572" y="1999148"/>
            <a:ext cx="10348856" cy="4176712"/>
          </a:xfrm>
        </p:spPr>
        <p:txBody>
          <a:bodyPr rtlCol="0">
            <a:normAutofit fontScale="92500" lnSpcReduction="10000"/>
          </a:bodyPr>
          <a:lstStyle/>
          <a:p>
            <a:pPr eaLnBrk="1" fontAlgn="auto" hangingPunct="1">
              <a:spcAft>
                <a:spcPts val="0"/>
              </a:spcAft>
              <a:defRPr/>
            </a:pPr>
            <a:r>
              <a:rPr lang="es-ES_tradnl" sz="3500" b="1" dirty="0">
                <a:solidFill>
                  <a:schemeClr val="hlink"/>
                </a:solidFill>
              </a:rPr>
              <a:t>Oración simple:</a:t>
            </a:r>
            <a:endParaRPr lang="es-ES_tradnl" dirty="0"/>
          </a:p>
          <a:p>
            <a:pPr eaLnBrk="1" fontAlgn="auto" hangingPunct="1">
              <a:spcAft>
                <a:spcPts val="0"/>
              </a:spcAft>
              <a:buFont typeface="Arial" panose="020B0604020202020204" pitchFamily="34" charset="0"/>
              <a:buNone/>
              <a:defRPr/>
            </a:pPr>
            <a:r>
              <a:rPr lang="es-ES_tradnl" sz="2600" dirty="0"/>
              <a:t>	Contiene una sola idea =  un solo núcleo verbal.</a:t>
            </a:r>
          </a:p>
          <a:p>
            <a:pPr eaLnBrk="1" fontAlgn="auto" hangingPunct="1">
              <a:spcAft>
                <a:spcPts val="0"/>
              </a:spcAft>
              <a:buFont typeface="Arial" panose="020B0604020202020204" pitchFamily="34" charset="0"/>
              <a:buNone/>
              <a:defRPr/>
            </a:pPr>
            <a:endParaRPr lang="es-ES_tradnl" sz="2600" dirty="0"/>
          </a:p>
          <a:p>
            <a:pPr eaLnBrk="1" fontAlgn="auto" hangingPunct="1">
              <a:spcAft>
                <a:spcPts val="0"/>
              </a:spcAft>
              <a:defRPr/>
            </a:pPr>
            <a:r>
              <a:rPr lang="es-ES_tradnl" sz="3500" b="1" dirty="0">
                <a:solidFill>
                  <a:schemeClr val="hlink"/>
                </a:solidFill>
              </a:rPr>
              <a:t>Oración compleja:</a:t>
            </a:r>
          </a:p>
          <a:p>
            <a:pPr eaLnBrk="1" fontAlgn="auto" hangingPunct="1">
              <a:spcAft>
                <a:spcPts val="0"/>
              </a:spcAft>
              <a:buFont typeface="Arial" panose="020B0604020202020204" pitchFamily="34" charset="0"/>
              <a:buNone/>
              <a:defRPr/>
            </a:pPr>
            <a:r>
              <a:rPr lang="es-ES_tradnl" sz="2600" dirty="0"/>
              <a:t>   Es una oración simple a la cual se ha agregado por lo menos una cláusula subordinada.</a:t>
            </a:r>
          </a:p>
          <a:p>
            <a:pPr eaLnBrk="1" fontAlgn="auto" hangingPunct="1">
              <a:spcAft>
                <a:spcPts val="0"/>
              </a:spcAft>
              <a:defRPr/>
            </a:pPr>
            <a:endParaRPr lang="es-ES_tradnl" sz="3500" b="1" dirty="0">
              <a:solidFill>
                <a:schemeClr val="hlink"/>
              </a:solidFill>
            </a:endParaRPr>
          </a:p>
          <a:p>
            <a:pPr eaLnBrk="1" fontAlgn="auto" hangingPunct="1">
              <a:spcAft>
                <a:spcPts val="0"/>
              </a:spcAft>
              <a:defRPr/>
            </a:pPr>
            <a:r>
              <a:rPr lang="es-ES_tradnl" sz="3500" b="1" dirty="0">
                <a:solidFill>
                  <a:schemeClr val="hlink"/>
                </a:solidFill>
              </a:rPr>
              <a:t>Oración compuesta:</a:t>
            </a:r>
            <a:endParaRPr lang="es-ES_tradnl" dirty="0"/>
          </a:p>
          <a:p>
            <a:pPr eaLnBrk="1" fontAlgn="auto" hangingPunct="1">
              <a:spcAft>
                <a:spcPts val="0"/>
              </a:spcAft>
              <a:buFont typeface="Arial" panose="020B0604020202020204" pitchFamily="34" charset="0"/>
              <a:buNone/>
              <a:defRPr/>
            </a:pPr>
            <a:r>
              <a:rPr lang="es-ES_tradnl" sz="2600" dirty="0"/>
              <a:t>   Es la unión de dos o más oraciones.  Por lo tanto, hay más de un núcleo verbal.</a:t>
            </a:r>
          </a:p>
          <a:p>
            <a:pPr eaLnBrk="1" fontAlgn="auto" hangingPunct="1">
              <a:spcAft>
                <a:spcPts val="0"/>
              </a:spcAft>
              <a:buFont typeface="Arial" panose="020B0604020202020204" pitchFamily="34" charset="0"/>
              <a:buNone/>
              <a:defRPr/>
            </a:pPr>
            <a:endParaRPr lang="es-ES_tradnl" dirty="0"/>
          </a:p>
          <a:p>
            <a:pPr eaLnBrk="1" fontAlgn="auto" hangingPunct="1">
              <a:spcAft>
                <a:spcPts val="0"/>
              </a:spcAft>
              <a:buFont typeface="Arial" panose="020B0604020202020204" pitchFamily="34" charset="0"/>
              <a:buNone/>
              <a:defRPr/>
            </a:pPr>
            <a:endParaRPr lang="es-ES_tradnl"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15</a:t>
            </a:fld>
            <a:endParaRPr lang="es-PE"/>
          </a:p>
        </p:txBody>
      </p:sp>
      <p:pic>
        <p:nvPicPr>
          <p:cNvPr id="6" name="9 Imagen">
            <a:extLst>
              <a:ext uri="{FF2B5EF4-FFF2-40B4-BE49-F238E27FC236}">
                <a16:creationId xmlns:a16="http://schemas.microsoft.com/office/drawing/2014/main" id="{15A10826-AB82-4661-84C8-5A732AD89CA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6968"/>
          <a:stretch/>
        </p:blipFill>
        <p:spPr>
          <a:xfrm>
            <a:off x="10694364" y="136523"/>
            <a:ext cx="1152127" cy="357557"/>
          </a:xfrm>
          <a:prstGeom prst="rect">
            <a:avLst/>
          </a:prstGeom>
        </p:spPr>
      </p:pic>
    </p:spTree>
    <p:extLst>
      <p:ext uri="{BB962C8B-B14F-4D97-AF65-F5344CB8AC3E}">
        <p14:creationId xmlns:p14="http://schemas.microsoft.com/office/powerpoint/2010/main" val="73428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04421" y="498376"/>
            <a:ext cx="6915150" cy="1079500"/>
          </a:xfrm>
        </p:spPr>
        <p:txBody>
          <a:bodyPr/>
          <a:lstStyle/>
          <a:p>
            <a:pPr marL="0" indent="0" eaLnBrk="1" fontAlgn="auto" hangingPunct="1">
              <a:spcAft>
                <a:spcPts val="0"/>
              </a:spcAft>
              <a:buNone/>
              <a:defRPr/>
            </a:pPr>
            <a:r>
              <a:rPr lang="es-ES_tradnl" sz="4400" b="1" dirty="0">
                <a:solidFill>
                  <a:schemeClr val="hlink"/>
                </a:solidFill>
              </a:rPr>
              <a:t>Oración simple:</a:t>
            </a:r>
            <a:endParaRPr lang="es-ES_tradnl" dirty="0"/>
          </a:p>
        </p:txBody>
      </p:sp>
      <p:sp>
        <p:nvSpPr>
          <p:cNvPr id="54275" name="Rectangle 3"/>
          <p:cNvSpPr>
            <a:spLocks noGrp="1" noChangeArrowheads="1"/>
          </p:cNvSpPr>
          <p:nvPr>
            <p:ph idx="1"/>
          </p:nvPr>
        </p:nvSpPr>
        <p:spPr>
          <a:xfrm>
            <a:off x="1205592" y="1821427"/>
            <a:ext cx="10273393" cy="4176712"/>
          </a:xfrm>
        </p:spPr>
        <p:txBody>
          <a:bodyPr rtlCol="0">
            <a:normAutofit fontScale="92500" lnSpcReduction="10000"/>
          </a:bodyPr>
          <a:lstStyle/>
          <a:p>
            <a:pPr eaLnBrk="1" fontAlgn="auto" hangingPunct="1">
              <a:spcAft>
                <a:spcPts val="0"/>
              </a:spcAft>
              <a:buFont typeface="Arial" panose="020B0604020202020204" pitchFamily="34" charset="0"/>
              <a:buNone/>
              <a:defRPr/>
            </a:pPr>
            <a:r>
              <a:rPr lang="es-ES_tradnl" sz="3200" dirty="0"/>
              <a:t>	</a:t>
            </a:r>
            <a:r>
              <a:rPr lang="es-ES_tradnl" sz="3600" dirty="0"/>
              <a:t>Contiene una sola idea.  Tiene un solo núcleo verbal.</a:t>
            </a:r>
          </a:p>
          <a:p>
            <a:pPr eaLnBrk="1" fontAlgn="auto" hangingPunct="1">
              <a:spcAft>
                <a:spcPts val="0"/>
              </a:spcAft>
              <a:buFont typeface="Arial" panose="020B0604020202020204" pitchFamily="34" charset="0"/>
              <a:buNone/>
              <a:defRPr/>
            </a:pPr>
            <a:endParaRPr lang="es-ES_tradnl" sz="3200" dirty="0"/>
          </a:p>
          <a:p>
            <a:r>
              <a:rPr lang="es-ES_tradnl" sz="3600" dirty="0"/>
              <a:t>El ingeniero </a:t>
            </a:r>
            <a:r>
              <a:rPr lang="es-ES_tradnl" sz="3600" u="sng" dirty="0"/>
              <a:t>inspeccionó</a:t>
            </a:r>
            <a:r>
              <a:rPr lang="es-ES_tradnl" sz="3600" dirty="0"/>
              <a:t> el equipo.</a:t>
            </a:r>
          </a:p>
          <a:p>
            <a:endParaRPr lang="en-US" sz="3600" dirty="0"/>
          </a:p>
          <a:p>
            <a:r>
              <a:rPr lang="es-ES_tradnl" sz="3600" dirty="0"/>
              <a:t>El ingeniero y el técnico </a:t>
            </a:r>
            <a:r>
              <a:rPr lang="es-ES_tradnl" sz="3600" u="sng" dirty="0"/>
              <a:t>inspeccionaron</a:t>
            </a:r>
            <a:r>
              <a:rPr lang="es-ES_tradnl" sz="3600" dirty="0"/>
              <a:t> el equipo.</a:t>
            </a:r>
            <a:endParaRPr lang="en-US" sz="3600" dirty="0"/>
          </a:p>
          <a:p>
            <a:endParaRPr lang="es-ES_tradnl" sz="3600" dirty="0"/>
          </a:p>
          <a:p>
            <a:r>
              <a:rPr lang="es-ES_tradnl" sz="3600" dirty="0"/>
              <a:t>La tasa de crecimiento de la industria petroquímica </a:t>
            </a:r>
            <a:r>
              <a:rPr lang="es-ES_tradnl" sz="3600" u="sng" dirty="0"/>
              <a:t>fue</a:t>
            </a:r>
            <a:r>
              <a:rPr lang="es-ES_tradnl" sz="3600" dirty="0"/>
              <a:t> del 7% durante el trienio 2017-2019.</a:t>
            </a:r>
            <a:endParaRPr lang="en-US" sz="3600" dirty="0"/>
          </a:p>
          <a:p>
            <a:pPr eaLnBrk="1" fontAlgn="auto" hangingPunct="1">
              <a:spcAft>
                <a:spcPts val="0"/>
              </a:spcAft>
              <a:buFont typeface="Arial" panose="020B0604020202020204" pitchFamily="34" charset="0"/>
              <a:buNone/>
              <a:defRPr/>
            </a:pPr>
            <a:endParaRPr lang="es-ES_tradnl" sz="3200" dirty="0"/>
          </a:p>
          <a:p>
            <a:pPr eaLnBrk="1" fontAlgn="auto" hangingPunct="1">
              <a:spcAft>
                <a:spcPts val="0"/>
              </a:spcAft>
              <a:buFont typeface="Arial" panose="020B0604020202020204" pitchFamily="34" charset="0"/>
              <a:buNone/>
              <a:defRPr/>
            </a:pPr>
            <a:endParaRPr lang="es-ES_tradnl" sz="3600" dirty="0"/>
          </a:p>
          <a:p>
            <a:pPr eaLnBrk="1" fontAlgn="auto" hangingPunct="1">
              <a:spcAft>
                <a:spcPts val="0"/>
              </a:spcAft>
              <a:buFont typeface="Arial" panose="020B0604020202020204" pitchFamily="34" charset="0"/>
              <a:buNone/>
              <a:defRPr/>
            </a:pPr>
            <a:endParaRPr lang="es-ES_tradnl" sz="3600"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16</a:t>
            </a:fld>
            <a:endParaRPr lang="es-PE"/>
          </a:p>
        </p:txBody>
      </p:sp>
    </p:spTree>
    <p:extLst>
      <p:ext uri="{BB962C8B-B14F-4D97-AF65-F5344CB8AC3E}">
        <p14:creationId xmlns:p14="http://schemas.microsoft.com/office/powerpoint/2010/main" val="2890971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90121" y="330830"/>
            <a:ext cx="6915150" cy="1079500"/>
          </a:xfrm>
        </p:spPr>
        <p:txBody>
          <a:bodyPr/>
          <a:lstStyle/>
          <a:p>
            <a:pPr eaLnBrk="1" hangingPunct="1"/>
            <a:r>
              <a:rPr lang="es-ES_tradnl" b="1" dirty="0">
                <a:solidFill>
                  <a:srgbClr val="0070C0"/>
                </a:solidFill>
              </a:rPr>
              <a:t>Oración compleja</a:t>
            </a:r>
          </a:p>
        </p:txBody>
      </p:sp>
      <p:sp>
        <p:nvSpPr>
          <p:cNvPr id="54275" name="Rectangle 3"/>
          <p:cNvSpPr>
            <a:spLocks noGrp="1" noChangeArrowheads="1"/>
          </p:cNvSpPr>
          <p:nvPr>
            <p:ph idx="1"/>
          </p:nvPr>
        </p:nvSpPr>
        <p:spPr>
          <a:xfrm>
            <a:off x="963386" y="1412875"/>
            <a:ext cx="10662557" cy="4943477"/>
          </a:xfrm>
        </p:spPr>
        <p:txBody>
          <a:bodyPr rtlCol="0">
            <a:normAutofit lnSpcReduction="10000"/>
          </a:bodyPr>
          <a:lstStyle/>
          <a:p>
            <a:pPr marL="0" indent="0">
              <a:buNone/>
              <a:defRPr/>
            </a:pPr>
            <a:r>
              <a:rPr lang="es-ES_tradnl" dirty="0"/>
              <a:t>Una oración compleja consta de una oración simple más una cláusula subordinada, es decir, una cláusula dependiente de la oración. </a:t>
            </a:r>
          </a:p>
          <a:p>
            <a:pPr marL="0" indent="0">
              <a:buNone/>
              <a:defRPr/>
            </a:pPr>
            <a:endParaRPr lang="es-ES_tradnl" dirty="0"/>
          </a:p>
          <a:p>
            <a:r>
              <a:rPr lang="es-ES_tradnl" b="1" i="1" dirty="0"/>
              <a:t>En vista de las quejas recibidas,</a:t>
            </a:r>
            <a:r>
              <a:rPr lang="es-ES_tradnl" dirty="0"/>
              <a:t> el ingeniero inspeccionó el equipo.</a:t>
            </a:r>
            <a:endParaRPr lang="en-US" dirty="0"/>
          </a:p>
          <a:p>
            <a:r>
              <a:rPr lang="es-ES_tradnl" b="1" i="1" dirty="0"/>
              <a:t>A pesar del incremento de las importaciones,</a:t>
            </a:r>
            <a:r>
              <a:rPr lang="es-ES_tradnl" i="1" dirty="0"/>
              <a:t> </a:t>
            </a:r>
            <a:r>
              <a:rPr lang="es-ES_tradnl" dirty="0"/>
              <a:t>la tasa de crecimiento de la industria petroquímica fue del 7% durante el trienio 2017-2019.</a:t>
            </a:r>
            <a:endParaRPr lang="en-US" dirty="0"/>
          </a:p>
          <a:p>
            <a:r>
              <a:rPr lang="es-ES_tradnl" dirty="0"/>
              <a:t>La tasa de crecimiento de la industria petroquímica fue del 7% durante el trienio 2017-2019,</a:t>
            </a:r>
            <a:r>
              <a:rPr lang="es-ES_tradnl" b="1" i="1" dirty="0"/>
              <a:t> según datos del Instituto Nacional de Estadística.</a:t>
            </a:r>
            <a:endParaRPr lang="en-US" dirty="0"/>
          </a:p>
          <a:p>
            <a:r>
              <a:rPr lang="es-ES_tradnl" dirty="0"/>
              <a:t>Uno de los pioneros del estudio del comportamiento organizativo, </a:t>
            </a:r>
            <a:r>
              <a:rPr lang="es-ES_tradnl" b="1" dirty="0"/>
              <a:t>Fritz Roethlisberger, profesor de Harvard,</a:t>
            </a:r>
            <a:r>
              <a:rPr lang="es-ES_tradnl" dirty="0"/>
              <a:t> añade una nueva perspectiva al prototipo de líder futuro de Bennis. </a:t>
            </a:r>
            <a:endParaRPr lang="es-ES_tradnl" sz="3500" b="1" dirty="0">
              <a:solidFill>
                <a:schemeClr val="hlink"/>
              </a:solidFill>
            </a:endParaRPr>
          </a:p>
          <a:p>
            <a:pPr eaLnBrk="1" fontAlgn="auto" hangingPunct="1">
              <a:spcAft>
                <a:spcPts val="0"/>
              </a:spcAft>
              <a:buFont typeface="Arial" panose="020B0604020202020204" pitchFamily="34" charset="0"/>
              <a:buNone/>
              <a:defRPr/>
            </a:pPr>
            <a:endParaRPr lang="es-ES_tradnl" dirty="0"/>
          </a:p>
          <a:p>
            <a:pPr eaLnBrk="1" fontAlgn="auto" hangingPunct="1">
              <a:spcAft>
                <a:spcPts val="0"/>
              </a:spcAft>
              <a:buFont typeface="Arial" panose="020B0604020202020204" pitchFamily="34" charset="0"/>
              <a:buNone/>
              <a:defRPr/>
            </a:pPr>
            <a:endParaRPr lang="es-ES_tradnl"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17</a:t>
            </a:fld>
            <a:endParaRPr lang="es-PE"/>
          </a:p>
        </p:txBody>
      </p:sp>
    </p:spTree>
    <p:extLst>
      <p:ext uri="{BB962C8B-B14F-4D97-AF65-F5344CB8AC3E}">
        <p14:creationId xmlns:p14="http://schemas.microsoft.com/office/powerpoint/2010/main" val="29027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4565" y="505797"/>
            <a:ext cx="6915150" cy="1079500"/>
          </a:xfrm>
        </p:spPr>
        <p:txBody>
          <a:bodyPr/>
          <a:lstStyle/>
          <a:p>
            <a:pPr eaLnBrk="1" fontAlgn="auto" hangingPunct="1">
              <a:spcAft>
                <a:spcPts val="0"/>
              </a:spcAft>
              <a:defRPr/>
            </a:pPr>
            <a:r>
              <a:rPr lang="es-ES_tradnl" sz="4400" b="1" dirty="0">
                <a:solidFill>
                  <a:schemeClr val="hlink"/>
                </a:solidFill>
              </a:rPr>
              <a:t>Oración compuesta</a:t>
            </a:r>
            <a:endParaRPr lang="es-ES_tradnl" dirty="0"/>
          </a:p>
        </p:txBody>
      </p:sp>
      <p:sp>
        <p:nvSpPr>
          <p:cNvPr id="54275" name="Rectangle 3"/>
          <p:cNvSpPr>
            <a:spLocks noGrp="1" noChangeArrowheads="1"/>
          </p:cNvSpPr>
          <p:nvPr>
            <p:ph idx="1"/>
          </p:nvPr>
        </p:nvSpPr>
        <p:spPr>
          <a:xfrm>
            <a:off x="979714" y="1585297"/>
            <a:ext cx="10374085" cy="4364653"/>
          </a:xfrm>
        </p:spPr>
        <p:txBody>
          <a:bodyPr rtlCol="0">
            <a:noAutofit/>
          </a:bodyPr>
          <a:lstStyle/>
          <a:p>
            <a:pPr marL="0" indent="0">
              <a:buNone/>
            </a:pPr>
            <a:r>
              <a:rPr lang="es-ES_tradnl" sz="2000" dirty="0"/>
              <a:t>Consta de dos o más oraciones simples coordinadas entre sí; incluye dos o más ideas cercanas. </a:t>
            </a:r>
          </a:p>
          <a:p>
            <a:pPr marL="0" indent="0">
              <a:buNone/>
            </a:pPr>
            <a:r>
              <a:rPr lang="es-ES_tradnl" sz="2000" dirty="0"/>
              <a:t>El enlace de las oraciones simples que forman la compuesta se hace en una de las siguientes formas:</a:t>
            </a:r>
          </a:p>
          <a:p>
            <a:pPr marL="0" indent="0">
              <a:buNone/>
            </a:pPr>
            <a:endParaRPr lang="en-US" sz="2400" dirty="0"/>
          </a:p>
          <a:p>
            <a:pPr marL="457189" lvl="1" indent="0">
              <a:buNone/>
            </a:pPr>
            <a:r>
              <a:rPr lang="es-ES_tradnl" sz="1800" dirty="0"/>
              <a:t>1. mediante el relacionador </a:t>
            </a:r>
            <a:r>
              <a:rPr lang="es-ES_tradnl" sz="1800" b="1" dirty="0"/>
              <a:t> y</a:t>
            </a:r>
            <a:r>
              <a:rPr lang="es-ES_tradnl" sz="1800" dirty="0"/>
              <a:t>;</a:t>
            </a:r>
            <a:endParaRPr lang="en-US" sz="1800" dirty="0"/>
          </a:p>
          <a:p>
            <a:pPr lvl="2"/>
            <a:r>
              <a:rPr lang="es-ES_tradnl" sz="1600" dirty="0"/>
              <a:t>El ingeniero inspeccionó el equipo </a:t>
            </a:r>
            <a:r>
              <a:rPr lang="es-ES_tradnl" sz="1800" dirty="0"/>
              <a:t>y</a:t>
            </a:r>
            <a:r>
              <a:rPr lang="es-ES_tradnl" sz="1600" dirty="0"/>
              <a:t> su ayudante lo instaló.</a:t>
            </a:r>
          </a:p>
          <a:p>
            <a:pPr marL="914377" lvl="2" indent="0">
              <a:buNone/>
            </a:pPr>
            <a:r>
              <a:rPr lang="es-ES_tradnl" sz="1600" dirty="0"/>
              <a:t> </a:t>
            </a:r>
          </a:p>
          <a:p>
            <a:pPr marL="457189" lvl="1" indent="0">
              <a:buNone/>
            </a:pPr>
            <a:r>
              <a:rPr lang="es-ES_tradnl" sz="1800" dirty="0"/>
              <a:t>2. mediante un relacionador sencillo, tal como </a:t>
            </a:r>
            <a:r>
              <a:rPr lang="es-ES_tradnl" sz="1800" b="1" i="1" dirty="0"/>
              <a:t>pero, pues, ya que</a:t>
            </a:r>
            <a:r>
              <a:rPr lang="es-ES_tradnl" sz="1800" dirty="0"/>
              <a:t> o una variante de </a:t>
            </a:r>
            <a:r>
              <a:rPr lang="es-ES_tradnl" sz="1800" b="1" i="1" dirty="0"/>
              <a:t>el cual</a:t>
            </a:r>
            <a:r>
              <a:rPr lang="es-ES_tradnl" sz="1800" dirty="0"/>
              <a:t>, precedido de una coma;</a:t>
            </a:r>
          </a:p>
          <a:p>
            <a:pPr lvl="2"/>
            <a:r>
              <a:rPr lang="es-ES_tradnl" sz="1600" dirty="0"/>
              <a:t>El ingeniero inspeccionó el equipo</a:t>
            </a:r>
            <a:r>
              <a:rPr lang="es-ES_tradnl" sz="1600" b="1" dirty="0"/>
              <a:t>, pero</a:t>
            </a:r>
            <a:r>
              <a:rPr lang="es-ES_tradnl" sz="1600" dirty="0"/>
              <a:t> no pudo hacerlo funcionar.</a:t>
            </a:r>
            <a:endParaRPr lang="en-US" sz="1600" dirty="0"/>
          </a:p>
          <a:p>
            <a:pPr lvl="2"/>
            <a:r>
              <a:rPr lang="es-ES_tradnl" sz="1600" dirty="0"/>
              <a:t>El ingeniero inspeccionó el equipo</a:t>
            </a:r>
            <a:r>
              <a:rPr lang="es-ES_tradnl" sz="1600" b="1" dirty="0"/>
              <a:t>, pues</a:t>
            </a:r>
            <a:r>
              <a:rPr lang="es-ES_tradnl" sz="1600" dirty="0"/>
              <a:t> los clientes habían reclamado.</a:t>
            </a:r>
            <a:endParaRPr lang="en-US" sz="1600" dirty="0"/>
          </a:p>
          <a:p>
            <a:pPr lvl="2"/>
            <a:r>
              <a:rPr lang="es-ES_tradnl" sz="1600" dirty="0"/>
              <a:t>El ingeniero inspeccionó el equipo</a:t>
            </a:r>
            <a:r>
              <a:rPr lang="es-ES_tradnl" sz="1600" b="1" dirty="0"/>
              <a:t>, lo cual</a:t>
            </a:r>
            <a:r>
              <a:rPr lang="es-ES_tradnl" sz="1600" dirty="0"/>
              <a:t> satisfizo a los clientes.</a:t>
            </a:r>
            <a:endParaRPr lang="en-US" sz="1600" dirty="0"/>
          </a:p>
          <a:p>
            <a:pPr marL="457189" lvl="1" indent="0">
              <a:buNone/>
            </a:pPr>
            <a:endParaRPr lang="es-ES_tradnl" sz="1800" dirty="0"/>
          </a:p>
          <a:p>
            <a:pPr marL="457189" lvl="1" indent="0">
              <a:buNone/>
            </a:pPr>
            <a:r>
              <a:rPr lang="es-ES_tradnl" sz="1800" dirty="0"/>
              <a:t>3. mediante </a:t>
            </a:r>
            <a:r>
              <a:rPr lang="es-ES_tradnl" sz="1800" b="1" i="1" dirty="0"/>
              <a:t>punto y coma</a:t>
            </a:r>
            <a:r>
              <a:rPr lang="es-ES_tradnl" sz="1800" dirty="0"/>
              <a:t>.</a:t>
            </a:r>
          </a:p>
          <a:p>
            <a:pPr lvl="2"/>
            <a:r>
              <a:rPr lang="es-ES_tradnl" sz="1600" dirty="0"/>
              <a:t>El ingeniero inspeccionó el equipo</a:t>
            </a:r>
            <a:r>
              <a:rPr lang="es-ES_tradnl" sz="1600" b="1" dirty="0"/>
              <a:t>;</a:t>
            </a:r>
            <a:r>
              <a:rPr lang="es-ES_tradnl" sz="1600" dirty="0"/>
              <a:t> los clientes quedaron muy satisfechos.</a:t>
            </a:r>
          </a:p>
          <a:p>
            <a:pPr lvl="2"/>
            <a:r>
              <a:rPr lang="es-ES_tradnl" sz="1600" dirty="0"/>
              <a:t>Los expedientes fueron completados; se enviaron a digitalización el mismo jueves 15. </a:t>
            </a:r>
            <a:endParaRPr lang="en-US" sz="1600" dirty="0"/>
          </a:p>
          <a:p>
            <a:pPr marL="457189" lvl="1" indent="0">
              <a:buNone/>
            </a:pPr>
            <a:endParaRPr lang="en-US" sz="1800" dirty="0"/>
          </a:p>
          <a:p>
            <a:pPr eaLnBrk="1" fontAlgn="auto" hangingPunct="1">
              <a:spcAft>
                <a:spcPts val="0"/>
              </a:spcAft>
              <a:buFont typeface="Arial" panose="020B0604020202020204" pitchFamily="34" charset="0"/>
              <a:buNone/>
              <a:defRPr/>
            </a:pPr>
            <a:endParaRPr lang="es-ES_tradnl" sz="2400"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18</a:t>
            </a:fld>
            <a:endParaRPr lang="es-PE"/>
          </a:p>
        </p:txBody>
      </p:sp>
    </p:spTree>
    <p:extLst>
      <p:ext uri="{BB962C8B-B14F-4D97-AF65-F5344CB8AC3E}">
        <p14:creationId xmlns:p14="http://schemas.microsoft.com/office/powerpoint/2010/main" val="1016388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2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2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27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27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42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30F69-8865-4F2C-8E0B-AC192AB64913}"/>
              </a:ext>
            </a:extLst>
          </p:cNvPr>
          <p:cNvSpPr>
            <a:spLocks noGrp="1"/>
          </p:cNvSpPr>
          <p:nvPr>
            <p:ph idx="1"/>
          </p:nvPr>
        </p:nvSpPr>
        <p:spPr/>
        <p:txBody>
          <a:bodyPr>
            <a:normAutofit/>
          </a:bodyPr>
          <a:lstStyle/>
          <a:p>
            <a:pPr marL="0" indent="0">
              <a:buNone/>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La tasa de crecimiento de la industria petroquímica fue del 7% durante el trienio 2017-2019 </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y</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su participación en el producto bruto interno fue del 1.2%</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 lo cual</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indica el vigoroso desarrollo de dicha  actividad en nuestra economía.</a:t>
            </a:r>
          </a:p>
          <a:p>
            <a:pPr marL="0" indent="0">
              <a:buNone/>
            </a:pPr>
            <a:endParaRPr lang="es-ES_tradnl" sz="2400" dirty="0">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Cuando nos comunicamos finalmente con el cliente, nos informó que su decisión era postergar la adquisición</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 por lo cual </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hemos cancelado el despacho </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y</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no se realizarán nuevas importaciones hasta que el stock se reduzca en un 50%.</a:t>
            </a:r>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3600" dirty="0"/>
          </a:p>
          <a:p>
            <a:endParaRPr lang="en-US" sz="3600" dirty="0"/>
          </a:p>
        </p:txBody>
      </p:sp>
      <p:sp>
        <p:nvSpPr>
          <p:cNvPr id="4" name="Slide Number Placeholder 3">
            <a:extLst>
              <a:ext uri="{FF2B5EF4-FFF2-40B4-BE49-F238E27FC236}">
                <a16:creationId xmlns:a16="http://schemas.microsoft.com/office/drawing/2014/main" id="{8141F40A-6365-4451-A778-A923A6AD29F0}"/>
              </a:ext>
            </a:extLst>
          </p:cNvPr>
          <p:cNvSpPr>
            <a:spLocks noGrp="1"/>
          </p:cNvSpPr>
          <p:nvPr>
            <p:ph type="sldNum" sz="quarter" idx="12"/>
          </p:nvPr>
        </p:nvSpPr>
        <p:spPr/>
        <p:txBody>
          <a:bodyPr/>
          <a:lstStyle/>
          <a:p>
            <a:fld id="{C6B7C11F-B750-4C70-A60F-C534C4650313}" type="slidenum">
              <a:rPr lang="es-PE" smtClean="0"/>
              <a:t>19</a:t>
            </a:fld>
            <a:endParaRPr lang="es-PE"/>
          </a:p>
        </p:txBody>
      </p:sp>
    </p:spTree>
    <p:extLst>
      <p:ext uri="{BB962C8B-B14F-4D97-AF65-F5344CB8AC3E}">
        <p14:creationId xmlns:p14="http://schemas.microsoft.com/office/powerpoint/2010/main" val="185787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r="10688" b="-1"/>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p:cNvSpPr>
            <a:spLocks noGrp="1"/>
          </p:cNvSpPr>
          <p:nvPr>
            <p:ph type="title"/>
          </p:nvPr>
        </p:nvSpPr>
        <p:spPr>
          <a:xfrm>
            <a:off x="618062" y="4185749"/>
            <a:ext cx="9265771" cy="622836"/>
          </a:xfrm>
        </p:spPr>
        <p:txBody>
          <a:bodyPr vert="horz" lIns="91440" tIns="45720" rIns="91440" bIns="45720" rtlCol="0" anchor="ctr">
            <a:normAutofit/>
          </a:bodyPr>
          <a:lstStyle/>
          <a:p>
            <a:pPr defTabSz="914400"/>
            <a:r>
              <a:rPr lang="en-US" sz="3600" b="1"/>
              <a:t>¿Qué significa “comunicar”?</a:t>
            </a:r>
          </a:p>
        </p:txBody>
      </p:sp>
      <p:sp>
        <p:nvSpPr>
          <p:cNvPr id="5" name="TextBox 4">
            <a:extLst>
              <a:ext uri="{FF2B5EF4-FFF2-40B4-BE49-F238E27FC236}">
                <a16:creationId xmlns:a16="http://schemas.microsoft.com/office/drawing/2014/main" id="{AE6D68A4-2305-4F93-91EB-CC1B0BE341F1}"/>
              </a:ext>
            </a:extLst>
          </p:cNvPr>
          <p:cNvSpPr txBox="1"/>
          <p:nvPr/>
        </p:nvSpPr>
        <p:spPr>
          <a:xfrm>
            <a:off x="618063" y="4856921"/>
            <a:ext cx="9565028" cy="1249240"/>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a:ln>
                  <a:noFill/>
                </a:ln>
                <a:effectLst/>
                <a:uLnTx/>
                <a:uFillTx/>
              </a:rPr>
              <a:t>La comunicación es el mecanismo natural de interrelación humana.</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lang="en-US"/>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a:ln>
                  <a:noFill/>
                </a:ln>
                <a:effectLst/>
                <a:uLnTx/>
                <a:uFillTx/>
              </a:rPr>
              <a:t>La redacción utiliza el código lenguaje escrito</a:t>
            </a:r>
            <a:r>
              <a:rPr lang="en-US"/>
              <a:t>, el cual tiene menos recursos que la comunicación oral cara a cara.</a:t>
            </a:r>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3445113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51CB-ED1F-43E2-8CC0-CABF920810FC}"/>
              </a:ext>
            </a:extLst>
          </p:cNvPr>
          <p:cNvSpPr>
            <a:spLocks noGrp="1"/>
          </p:cNvSpPr>
          <p:nvPr>
            <p:ph type="title"/>
          </p:nvPr>
        </p:nvSpPr>
        <p:spPr>
          <a:xfrm>
            <a:off x="567612" y="229829"/>
            <a:ext cx="10515600" cy="1325563"/>
          </a:xfrm>
        </p:spPr>
        <p:txBody>
          <a:bodyPr>
            <a:noAutofit/>
          </a:bodyPr>
          <a:lstStyle/>
          <a:p>
            <a:r>
              <a:rPr lang="es-PE" sz="2800" i="1" dirty="0">
                <a:solidFill>
                  <a:srgbClr val="0070C0"/>
                </a:solidFill>
              </a:rPr>
              <a:t>Ejercicio</a:t>
            </a:r>
            <a:br>
              <a:rPr lang="es-PE" sz="2800" i="1" dirty="0">
                <a:solidFill>
                  <a:srgbClr val="0070C0"/>
                </a:solidFill>
              </a:rPr>
            </a:br>
            <a:r>
              <a:rPr lang="es-PE" sz="2800" i="1" dirty="0">
                <a:solidFill>
                  <a:srgbClr val="0070C0"/>
                </a:solidFill>
              </a:rPr>
              <a:t>Indique qué tipo de oración es cada una de las siguientes:</a:t>
            </a:r>
            <a:endParaRPr lang="en-US" sz="2800" i="1" dirty="0">
              <a:solidFill>
                <a:srgbClr val="0070C0"/>
              </a:solidFill>
            </a:endParaRPr>
          </a:p>
        </p:txBody>
      </p:sp>
      <p:sp>
        <p:nvSpPr>
          <p:cNvPr id="3" name="Content Placeholder 2">
            <a:extLst>
              <a:ext uri="{FF2B5EF4-FFF2-40B4-BE49-F238E27FC236}">
                <a16:creationId xmlns:a16="http://schemas.microsoft.com/office/drawing/2014/main" id="{A8BADF4B-14AD-401E-B7F3-83FECE666F8E}"/>
              </a:ext>
            </a:extLst>
          </p:cNvPr>
          <p:cNvSpPr>
            <a:spLocks noGrp="1"/>
          </p:cNvSpPr>
          <p:nvPr>
            <p:ph idx="1"/>
          </p:nvPr>
        </p:nvSpPr>
        <p:spPr>
          <a:xfrm>
            <a:off x="838199" y="1726163"/>
            <a:ext cx="10731759" cy="4766710"/>
          </a:xfrm>
        </p:spPr>
        <p:txBody>
          <a:bodyPr>
            <a:normAutofit/>
          </a:bodyPr>
          <a:lstStyle/>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actualmente plásticos tan duros como el acero.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Bef>
                <a:spcPts val="1200"/>
              </a:spcBef>
              <a:spcAft>
                <a:spcPts val="300"/>
              </a:spcAft>
              <a:buFont typeface="+mj-lt"/>
              <a:buAutoNum type="arabicPeriod"/>
            </a:pPr>
            <a:r>
              <a:rPr lang="es-ES_tradnl" sz="1800" b="0" dirty="0">
                <a:effectLst/>
                <a:latin typeface="Arial" panose="020B0604020202020204" pitchFamily="34" charset="0"/>
                <a:cs typeface="Times New Roman" panose="02020603050405020304" pitchFamily="18" charset="0"/>
              </a:rPr>
              <a:t>Los plásticos duros se emplean para fabricar engranajes.</a:t>
            </a:r>
          </a:p>
          <a:p>
            <a:pPr marL="342900" lvl="0" indent="-342900">
              <a:spcBef>
                <a:spcPts val="1200"/>
              </a:spcBef>
              <a:spcAft>
                <a:spcPts val="300"/>
              </a:spcAft>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Al existir diversos plásticos durísimos, ahora se fabrican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Gracias a que existen plásticos de gran dureza, ahora es posible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Actualmente se fabrican engranajes de plástico, pues hay algunos plásticos tan duros como el acero.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tan duros como el acero, por lo cual se emplean diversos plásticos en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de gran dureza; su uso incluye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tan duros como el acero y ellos se emplean actualmente en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 existencia de plásticos tan duros como el acero permite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Si se escoge la dureza apropiada, se puede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6275EE1-8B67-4374-974E-EBEF6120248A}"/>
              </a:ext>
            </a:extLst>
          </p:cNvPr>
          <p:cNvSpPr>
            <a:spLocks noGrp="1"/>
          </p:cNvSpPr>
          <p:nvPr>
            <p:ph type="sldNum" sz="quarter" idx="12"/>
          </p:nvPr>
        </p:nvSpPr>
        <p:spPr/>
        <p:txBody>
          <a:bodyPr/>
          <a:lstStyle/>
          <a:p>
            <a:fld id="{C6B7C11F-B750-4C70-A60F-C534C4650313}" type="slidenum">
              <a:rPr lang="es-PE" smtClean="0"/>
              <a:t>20</a:t>
            </a:fld>
            <a:endParaRPr lang="es-PE"/>
          </a:p>
        </p:txBody>
      </p:sp>
    </p:spTree>
    <p:extLst>
      <p:ext uri="{BB962C8B-B14F-4D97-AF65-F5344CB8AC3E}">
        <p14:creationId xmlns:p14="http://schemas.microsoft.com/office/powerpoint/2010/main" val="40026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811-BCB6-4270-B8D1-F02FF116195B}"/>
              </a:ext>
            </a:extLst>
          </p:cNvPr>
          <p:cNvSpPr>
            <a:spLocks noGrp="1"/>
          </p:cNvSpPr>
          <p:nvPr>
            <p:ph type="title"/>
          </p:nvPr>
        </p:nvSpPr>
        <p:spPr/>
        <p:txBody>
          <a:bodyPr>
            <a:noAutofit/>
          </a:bodyPr>
          <a:lstStyle/>
          <a:p>
            <a:pPr>
              <a:defRPr/>
            </a:pPr>
            <a:r>
              <a:rPr lang="es-PE" sz="2800" dirty="0">
                <a:solidFill>
                  <a:srgbClr val="0070C0"/>
                </a:solidFill>
              </a:rPr>
              <a:t>El nexo simple “el cual”  es muy útil porque cumple función de pronombre al tiempo de unir las oraciones. </a:t>
            </a:r>
            <a:endParaRPr lang="en-US" sz="2800" dirty="0">
              <a:solidFill>
                <a:srgbClr val="0070C0"/>
              </a:solidFill>
            </a:endParaRPr>
          </a:p>
        </p:txBody>
      </p:sp>
      <p:sp>
        <p:nvSpPr>
          <p:cNvPr id="13315" name="Content Placeholder 2">
            <a:extLst>
              <a:ext uri="{FF2B5EF4-FFF2-40B4-BE49-F238E27FC236}">
                <a16:creationId xmlns:a16="http://schemas.microsoft.com/office/drawing/2014/main" id="{24D8E175-5135-46CB-A2A3-56D56A932659}"/>
              </a:ext>
            </a:extLst>
          </p:cNvPr>
          <p:cNvSpPr>
            <a:spLocks noGrp="1" noChangeArrowheads="1"/>
          </p:cNvSpPr>
          <p:nvPr>
            <p:ph idx="1"/>
          </p:nvPr>
        </p:nvSpPr>
        <p:spPr>
          <a:xfrm>
            <a:off x="838200" y="1718681"/>
            <a:ext cx="10515600" cy="4774192"/>
          </a:xfrm>
        </p:spPr>
        <p:txBody>
          <a:bodyPr>
            <a:normAutofit fontScale="85000" lnSpcReduction="10000"/>
          </a:bodyPr>
          <a:lstStyle/>
          <a:p>
            <a:pPr marL="0" indent="0">
              <a:buNone/>
            </a:pPr>
            <a:r>
              <a:rPr lang="es-PE" altLang="en-US" dirty="0"/>
              <a:t>Ejemplos: </a:t>
            </a:r>
          </a:p>
          <a:p>
            <a:pPr marL="0" indent="0">
              <a:buNone/>
            </a:pPr>
            <a:r>
              <a:rPr lang="es-PE" altLang="en-US" dirty="0"/>
              <a:t>El cliente presentó un expediente.  El expediente estaba incompleto.</a:t>
            </a:r>
          </a:p>
          <a:p>
            <a:pPr marL="0" indent="0">
              <a:buNone/>
            </a:pPr>
            <a:r>
              <a:rPr lang="es-PE" altLang="en-US" dirty="0"/>
              <a:t>El cliente presentó un expediente</a:t>
            </a:r>
            <a:r>
              <a:rPr lang="es-PE" altLang="en-US" dirty="0">
                <a:solidFill>
                  <a:srgbClr val="0070C0"/>
                </a:solidFill>
              </a:rPr>
              <a:t>, el cual </a:t>
            </a:r>
            <a:r>
              <a:rPr lang="es-PE" altLang="en-US" dirty="0"/>
              <a:t>estaba incompleto.</a:t>
            </a:r>
          </a:p>
          <a:p>
            <a:pPr marL="0" indent="0">
              <a:buNone/>
            </a:pPr>
            <a:endParaRPr lang="es-PE" altLang="en-US" dirty="0"/>
          </a:p>
          <a:p>
            <a:pPr marL="0" indent="0">
              <a:buNone/>
            </a:pPr>
            <a:r>
              <a:rPr lang="es-PE" altLang="en-US" dirty="0"/>
              <a:t>Hemos presentado tres propuestas de cambio. Serán sustentadas en el directorio.</a:t>
            </a:r>
          </a:p>
          <a:p>
            <a:pPr marL="0" indent="0">
              <a:buNone/>
            </a:pPr>
            <a:r>
              <a:rPr lang="es-PE" altLang="en-US" dirty="0"/>
              <a:t>Hemos presentado tres propuestas de cambio</a:t>
            </a:r>
            <a:r>
              <a:rPr lang="es-PE" altLang="en-US" dirty="0">
                <a:solidFill>
                  <a:srgbClr val="0070C0"/>
                </a:solidFill>
              </a:rPr>
              <a:t>, las cuales </a:t>
            </a:r>
            <a:r>
              <a:rPr lang="es-PE" altLang="en-US" dirty="0"/>
              <a:t>serán sustentadas en el Directorio.</a:t>
            </a:r>
          </a:p>
          <a:p>
            <a:pPr marL="0" indent="0">
              <a:buNone/>
            </a:pPr>
            <a:endParaRPr lang="es-PE" altLang="en-US" dirty="0"/>
          </a:p>
          <a:p>
            <a:pPr marL="0" indent="0">
              <a:buNone/>
            </a:pPr>
            <a:r>
              <a:rPr lang="es-PE" altLang="en-US" dirty="0">
                <a:solidFill>
                  <a:srgbClr val="0070C0"/>
                </a:solidFill>
              </a:rPr>
              <a:t>Ejemplos de uso incorrecto: </a:t>
            </a:r>
          </a:p>
          <a:p>
            <a:r>
              <a:rPr lang="es-PE" altLang="en-US" dirty="0"/>
              <a:t>Los rayos X penetran con facilidad los cuerpos no metálicos, </a:t>
            </a:r>
            <a:r>
              <a:rPr lang="es-PE" altLang="en-US" u="sng" dirty="0"/>
              <a:t>los cuales </a:t>
            </a:r>
            <a:r>
              <a:rPr lang="es-PE" altLang="en-US" dirty="0"/>
              <a:t>se caracterizan por…</a:t>
            </a:r>
          </a:p>
          <a:p>
            <a:r>
              <a:rPr lang="es-PE" altLang="en-US" dirty="0"/>
              <a:t>La moneda continuará apreciándose en los próximos años, </a:t>
            </a:r>
            <a:r>
              <a:rPr lang="es-PE" altLang="en-US" u="sng" dirty="0"/>
              <a:t>el cual </a:t>
            </a:r>
            <a:r>
              <a:rPr lang="es-PE" altLang="en-US" dirty="0"/>
              <a:t>significa que…</a:t>
            </a:r>
          </a:p>
          <a:p>
            <a:pPr marL="0" indent="0">
              <a:buNone/>
            </a:pPr>
            <a:endParaRPr lang="es-PE" altLang="en-US" dirty="0"/>
          </a:p>
          <a:p>
            <a:pPr marL="0" indent="0">
              <a:buNone/>
            </a:pPr>
            <a:endParaRPr lang="es-PE" altLang="en-US" dirty="0"/>
          </a:p>
          <a:p>
            <a:pPr marL="0" indent="0">
              <a:buNone/>
            </a:pPr>
            <a:endParaRPr lang="en-US" altLang="en-US" dirty="0"/>
          </a:p>
        </p:txBody>
      </p:sp>
    </p:spTree>
    <p:extLst>
      <p:ext uri="{BB962C8B-B14F-4D97-AF65-F5344CB8AC3E}">
        <p14:creationId xmlns:p14="http://schemas.microsoft.com/office/powerpoint/2010/main" val="145197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441450" y="1916113"/>
            <a:ext cx="7543800" cy="1595437"/>
          </a:xfrm>
        </p:spPr>
        <p:txBody>
          <a:bodyPr/>
          <a:lstStyle/>
          <a:p>
            <a:pPr algn="l" eaLnBrk="1" hangingPunct="1"/>
            <a:r>
              <a:rPr lang="es-ES_tradnl" sz="7200" dirty="0"/>
              <a:t>La puntuación</a:t>
            </a:r>
            <a:endParaRPr lang="es-ES_tradnl" dirty="0"/>
          </a:p>
        </p:txBody>
      </p:sp>
      <p:sp>
        <p:nvSpPr>
          <p:cNvPr id="55299" name="Rectangle 3"/>
          <p:cNvSpPr>
            <a:spLocks noGrp="1" noChangeArrowheads="1"/>
          </p:cNvSpPr>
          <p:nvPr>
            <p:ph type="subTitle" idx="1"/>
          </p:nvPr>
        </p:nvSpPr>
        <p:spPr>
          <a:xfrm>
            <a:off x="1127125" y="5229225"/>
            <a:ext cx="10353675" cy="503238"/>
          </a:xfrm>
        </p:spPr>
        <p:txBody>
          <a:bodyPr rtlCol="0">
            <a:normAutofit/>
          </a:bodyPr>
          <a:lstStyle/>
          <a:p>
            <a:pPr algn="l" eaLnBrk="1" fontAlgn="auto" hangingPunct="1">
              <a:spcAft>
                <a:spcPts val="0"/>
              </a:spcAft>
              <a:defRPr/>
            </a:pPr>
            <a:r>
              <a:rPr lang="es-ES_tradnl" sz="2800" dirty="0">
                <a:solidFill>
                  <a:schemeClr val="accent5">
                    <a:lumMod val="75000"/>
                  </a:schemeClr>
                </a:solidFill>
              </a:rPr>
              <a:t>Cómo aplicar los signos de puntuación en forma correcta y simple.</a:t>
            </a:r>
          </a:p>
        </p:txBody>
      </p:sp>
      <p:pic>
        <p:nvPicPr>
          <p:cNvPr id="29700"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0663" y="1125538"/>
            <a:ext cx="271938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04F8D485-91EB-40E8-B6C3-DB98BD417D7B}"/>
              </a:ext>
            </a:extLst>
          </p:cNvPr>
          <p:cNvSpPr>
            <a:spLocks noGrp="1"/>
          </p:cNvSpPr>
          <p:nvPr>
            <p:ph type="sldNum" sz="quarter" idx="12"/>
          </p:nvPr>
        </p:nvSpPr>
        <p:spPr/>
        <p:txBody>
          <a:bodyPr/>
          <a:lstStyle/>
          <a:p>
            <a:fld id="{C6B7C11F-B750-4C70-A60F-C534C4650313}" type="slidenum">
              <a:rPr lang="es-PE" smtClean="0"/>
              <a:t>22</a:t>
            </a:fld>
            <a:endParaRPr lang="es-PE"/>
          </a:p>
        </p:txBody>
      </p:sp>
      <p:pic>
        <p:nvPicPr>
          <p:cNvPr id="7" name="9 Imagen">
            <a:extLst>
              <a:ext uri="{FF2B5EF4-FFF2-40B4-BE49-F238E27FC236}">
                <a16:creationId xmlns:a16="http://schemas.microsoft.com/office/drawing/2014/main" id="{786B3D47-537C-40BF-9A3F-B154D5F692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761213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eaLnBrk="1" fontAlgn="auto" hangingPunct="1">
              <a:spcAft>
                <a:spcPts val="0"/>
              </a:spcAft>
              <a:defRPr/>
            </a:pPr>
            <a:r>
              <a:rPr lang="es-PE" sz="4000" b="1" dirty="0">
                <a:solidFill>
                  <a:schemeClr val="accent5">
                    <a:lumMod val="50000"/>
                  </a:schemeClr>
                </a:solidFill>
              </a:rPr>
              <a:t>Caso 1: Coma enumerativa</a:t>
            </a:r>
          </a:p>
        </p:txBody>
      </p:sp>
      <p:sp>
        <p:nvSpPr>
          <p:cNvPr id="32771" name="Marcador de contenido 2"/>
          <p:cNvSpPr>
            <a:spLocks noGrp="1"/>
          </p:cNvSpPr>
          <p:nvPr>
            <p:ph idx="1"/>
          </p:nvPr>
        </p:nvSpPr>
        <p:spPr>
          <a:xfrm>
            <a:off x="838200" y="3598863"/>
            <a:ext cx="10879138" cy="2695575"/>
          </a:xfrm>
        </p:spPr>
        <p:txBody>
          <a:bodyPr>
            <a:normAutofit/>
          </a:bodyPr>
          <a:lstStyle/>
          <a:p>
            <a:pPr marL="0" indent="0" eaLnBrk="1" hangingPunct="1">
              <a:spcBef>
                <a:spcPct val="0"/>
              </a:spcBef>
              <a:spcAft>
                <a:spcPts val="2400"/>
              </a:spcAft>
              <a:buFont typeface="Arial" panose="020B0604020202020204" pitchFamily="34" charset="0"/>
              <a:buNone/>
            </a:pPr>
            <a:r>
              <a:rPr lang="es-PE" sz="3200" i="1" dirty="0"/>
              <a:t>Hemos visitado Caracas, Quito, Lima </a:t>
            </a:r>
            <a:r>
              <a:rPr lang="es-PE" sz="3200" b="1" i="1" dirty="0"/>
              <a:t>y</a:t>
            </a:r>
            <a:r>
              <a:rPr lang="es-PE" sz="3200" i="1" dirty="0"/>
              <a:t> La Paz.</a:t>
            </a:r>
          </a:p>
          <a:p>
            <a:pPr marL="0" indent="0" eaLnBrk="1" hangingPunct="1">
              <a:spcBef>
                <a:spcPct val="0"/>
              </a:spcBef>
              <a:spcAft>
                <a:spcPts val="2400"/>
              </a:spcAft>
              <a:buFont typeface="Arial" panose="020B0604020202020204" pitchFamily="34" charset="0"/>
              <a:buNone/>
            </a:pPr>
            <a:r>
              <a:rPr lang="es-PE" sz="3200" i="1" dirty="0"/>
              <a:t>¿Desean importar de Estados Unidos, de Alemania </a:t>
            </a:r>
            <a:r>
              <a:rPr lang="es-PE" sz="3200" b="1" i="1" dirty="0"/>
              <a:t>o</a:t>
            </a:r>
            <a:r>
              <a:rPr lang="es-PE" sz="3200" i="1" dirty="0"/>
              <a:t> de Japón?</a:t>
            </a:r>
          </a:p>
          <a:p>
            <a:pPr marL="0" indent="0" eaLnBrk="1" hangingPunct="1">
              <a:spcBef>
                <a:spcPct val="0"/>
              </a:spcBef>
              <a:spcAft>
                <a:spcPts val="2400"/>
              </a:spcAft>
              <a:buFont typeface="Arial" panose="020B0604020202020204" pitchFamily="34" charset="0"/>
              <a:buNone/>
            </a:pPr>
            <a:r>
              <a:rPr lang="es-PE" sz="3200" i="1" dirty="0"/>
              <a:t>No cambian, alquilan </a:t>
            </a:r>
            <a:r>
              <a:rPr lang="es-PE" sz="3200" b="1" i="1" dirty="0"/>
              <a:t>ni</a:t>
            </a:r>
            <a:r>
              <a:rPr lang="es-PE" sz="3200" i="1" dirty="0"/>
              <a:t> reparan equipos.</a:t>
            </a:r>
          </a:p>
          <a:p>
            <a:pPr marL="0" indent="0" eaLnBrk="1" hangingPunct="1">
              <a:spcBef>
                <a:spcPct val="0"/>
              </a:spcBef>
              <a:spcAft>
                <a:spcPts val="2400"/>
              </a:spcAft>
              <a:buFont typeface="Arial" panose="020B0604020202020204" pitchFamily="34" charset="0"/>
              <a:buNone/>
            </a:pPr>
            <a:endParaRPr lang="es-PE" sz="3200" i="1" dirty="0"/>
          </a:p>
          <a:p>
            <a:pPr marL="0" indent="0" eaLnBrk="1" hangingPunct="1">
              <a:spcBef>
                <a:spcPct val="0"/>
              </a:spcBef>
              <a:spcAft>
                <a:spcPts val="2400"/>
              </a:spcAft>
              <a:buFont typeface="Arial" panose="020B0604020202020204" pitchFamily="34" charset="0"/>
              <a:buNone/>
            </a:pPr>
            <a:endParaRPr lang="es-PE" sz="3200" i="1" dirty="0"/>
          </a:p>
        </p:txBody>
      </p:sp>
      <p:sp>
        <p:nvSpPr>
          <p:cNvPr id="32772" name="CuadroTexto 3"/>
          <p:cNvSpPr txBox="1">
            <a:spLocks noChangeArrowheads="1"/>
          </p:cNvSpPr>
          <p:nvPr/>
        </p:nvSpPr>
        <p:spPr bwMode="auto">
          <a:xfrm>
            <a:off x="1343025" y="2179638"/>
            <a:ext cx="9725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 ----------, ---------- 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eaLnBrk="1" fontAlgn="auto" hangingPunct="1">
              <a:spcAft>
                <a:spcPts val="0"/>
              </a:spcAft>
              <a:defRPr/>
            </a:pPr>
            <a:r>
              <a:rPr lang="es-PE" sz="3600" b="1" dirty="0">
                <a:solidFill>
                  <a:schemeClr val="accent5">
                    <a:lumMod val="50000"/>
                  </a:schemeClr>
                </a:solidFill>
              </a:rPr>
              <a:t>Caso 2: Coma para separar una expresión transicional o incidental que va antes de la oración.</a:t>
            </a:r>
          </a:p>
        </p:txBody>
      </p:sp>
      <p:sp>
        <p:nvSpPr>
          <p:cNvPr id="3" name="Marcador de contenido 2"/>
          <p:cNvSpPr>
            <a:spLocks noGrp="1"/>
          </p:cNvSpPr>
          <p:nvPr>
            <p:ph idx="1"/>
          </p:nvPr>
        </p:nvSpPr>
        <p:spPr>
          <a:xfrm>
            <a:off x="1149350" y="3560763"/>
            <a:ext cx="10515600" cy="2693987"/>
          </a:xfrm>
        </p:spPr>
        <p:txBody>
          <a:bodyPr rtlCol="0">
            <a:normAutofit fontScale="92500"/>
          </a:bodyPr>
          <a:lstStyle/>
          <a:p>
            <a:pPr eaLnBrk="1" fontAlgn="auto" hangingPunct="1">
              <a:spcAft>
                <a:spcPts val="2400"/>
              </a:spcAft>
              <a:defRPr/>
            </a:pPr>
            <a:r>
              <a:rPr lang="es-PE" sz="3200" b="1" i="1" dirty="0"/>
              <a:t>Adicionalmente, </a:t>
            </a:r>
            <a:r>
              <a:rPr lang="es-PE" sz="3200" i="1" dirty="0"/>
              <a:t>estamos adjuntando los documentos solicitados.</a:t>
            </a:r>
            <a:endParaRPr lang="es-PE" sz="3200" b="1" i="1" dirty="0"/>
          </a:p>
          <a:p>
            <a:pPr eaLnBrk="1" fontAlgn="auto" hangingPunct="1">
              <a:spcAft>
                <a:spcPts val="2400"/>
              </a:spcAft>
              <a:defRPr/>
            </a:pPr>
            <a:r>
              <a:rPr lang="es-PE" sz="3200" b="1" i="1" dirty="0"/>
              <a:t>Por otra parte,</a:t>
            </a:r>
            <a:r>
              <a:rPr lang="es-PE" sz="3200" i="1" dirty="0"/>
              <a:t> el embalaje de la mercadería es inapropiado.</a:t>
            </a:r>
          </a:p>
          <a:p>
            <a:pPr eaLnBrk="1" fontAlgn="auto" hangingPunct="1">
              <a:spcAft>
                <a:spcPts val="2400"/>
              </a:spcAft>
              <a:defRPr/>
            </a:pPr>
            <a:r>
              <a:rPr lang="es-PE" sz="3200" b="1" i="1" dirty="0"/>
              <a:t>Asimismo,</a:t>
            </a:r>
            <a:r>
              <a:rPr lang="es-PE" sz="3200" i="1" dirty="0"/>
              <a:t> se ha propuesto una modificación a los estatutos.</a:t>
            </a:r>
          </a:p>
          <a:p>
            <a:pPr marL="0" indent="0" eaLnBrk="1" fontAlgn="auto" hangingPunct="1">
              <a:spcBef>
                <a:spcPts val="0"/>
              </a:spcBef>
              <a:spcAft>
                <a:spcPts val="2400"/>
              </a:spcAft>
              <a:buFont typeface="Arial" panose="020B0604020202020204" pitchFamily="34" charset="0"/>
              <a:buNone/>
              <a:defRPr/>
            </a:pPr>
            <a:endParaRPr lang="es-PE" sz="3200" i="1" dirty="0"/>
          </a:p>
          <a:p>
            <a:pPr marL="0" indent="0" eaLnBrk="1" fontAlgn="auto" hangingPunct="1">
              <a:spcBef>
                <a:spcPts val="0"/>
              </a:spcBef>
              <a:spcAft>
                <a:spcPts val="2400"/>
              </a:spcAft>
              <a:buFont typeface="Arial" panose="020B0604020202020204" pitchFamily="34" charset="0"/>
              <a:buNone/>
              <a:defRPr/>
            </a:pPr>
            <a:endParaRPr lang="es-PE" sz="3200" i="1" dirty="0"/>
          </a:p>
        </p:txBody>
      </p:sp>
      <p:sp>
        <p:nvSpPr>
          <p:cNvPr id="33796" name="CuadroTexto 3"/>
          <p:cNvSpPr txBox="1">
            <a:spLocks noChangeArrowheads="1"/>
          </p:cNvSpPr>
          <p:nvPr/>
        </p:nvSpPr>
        <p:spPr bwMode="auto">
          <a:xfrm>
            <a:off x="1343025" y="2179638"/>
            <a:ext cx="8853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xxxxxxxxxxx,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0863" y="644525"/>
            <a:ext cx="10515600" cy="1325563"/>
          </a:xfrm>
        </p:spPr>
        <p:txBody>
          <a:bodyPr rtlCol="0">
            <a:normAutofit/>
          </a:bodyPr>
          <a:lstStyle/>
          <a:p>
            <a:pPr eaLnBrk="1" fontAlgn="auto" hangingPunct="1">
              <a:spcAft>
                <a:spcPts val="0"/>
              </a:spcAft>
              <a:defRPr/>
            </a:pPr>
            <a:r>
              <a:rPr lang="es-PE" sz="3600" b="1" dirty="0">
                <a:solidFill>
                  <a:schemeClr val="accent5">
                    <a:lumMod val="50000"/>
                  </a:schemeClr>
                </a:solidFill>
              </a:rPr>
              <a:t>Caso 3: Coma para separar una cláusula subordinada que va antes de la oración.</a:t>
            </a:r>
          </a:p>
        </p:txBody>
      </p:sp>
      <p:sp>
        <p:nvSpPr>
          <p:cNvPr id="34819" name="Marcador de contenido 2"/>
          <p:cNvSpPr>
            <a:spLocks noGrp="1"/>
          </p:cNvSpPr>
          <p:nvPr>
            <p:ph idx="1"/>
          </p:nvPr>
        </p:nvSpPr>
        <p:spPr>
          <a:xfrm>
            <a:off x="838200" y="3435350"/>
            <a:ext cx="10933113" cy="3422650"/>
          </a:xfrm>
        </p:spPr>
        <p:txBody>
          <a:bodyPr/>
          <a:lstStyle/>
          <a:p>
            <a:pPr marL="0" indent="0" eaLnBrk="1" hangingPunct="1">
              <a:spcAft>
                <a:spcPts val="1800"/>
              </a:spcAft>
              <a:buFont typeface="Arial" panose="020B0604020202020204" pitchFamily="34" charset="0"/>
              <a:buNone/>
            </a:pPr>
            <a:r>
              <a:rPr lang="es-PE" b="1" i="1"/>
              <a:t>Al oír pasos, </a:t>
            </a:r>
            <a:r>
              <a:rPr lang="es-PE" i="1"/>
              <a:t>el cajero guardó el dinero en la gaveta.</a:t>
            </a:r>
          </a:p>
          <a:p>
            <a:pPr marL="0" indent="0" eaLnBrk="1" hangingPunct="1">
              <a:spcAft>
                <a:spcPts val="1800"/>
              </a:spcAft>
              <a:buFont typeface="Arial" panose="020B0604020202020204" pitchFamily="34" charset="0"/>
              <a:buNone/>
            </a:pPr>
            <a:r>
              <a:rPr lang="es-PE" b="1" i="1"/>
              <a:t>En vista de las quejas recibidas,</a:t>
            </a:r>
            <a:r>
              <a:rPr lang="es-PE" i="1"/>
              <a:t> el ingeniero inspeccionó el equipo. </a:t>
            </a:r>
          </a:p>
          <a:p>
            <a:pPr marL="0" indent="0" eaLnBrk="1" hangingPunct="1">
              <a:spcAft>
                <a:spcPts val="1800"/>
              </a:spcAft>
              <a:buFont typeface="Arial" panose="020B0604020202020204" pitchFamily="34" charset="0"/>
              <a:buNone/>
            </a:pPr>
            <a:r>
              <a:rPr lang="es-PE" b="1" i="1"/>
              <a:t>Para explicárselo mejor,</a:t>
            </a:r>
            <a:r>
              <a:rPr lang="es-PE" i="1"/>
              <a:t> el vendedor le entregó un catálogo al cliente.</a:t>
            </a:r>
          </a:p>
          <a:p>
            <a:pPr marL="0" indent="0" eaLnBrk="1" hangingPunct="1">
              <a:spcAft>
                <a:spcPts val="1800"/>
              </a:spcAft>
              <a:buFont typeface="Arial" panose="020B0604020202020204" pitchFamily="34" charset="0"/>
              <a:buNone/>
            </a:pPr>
            <a:r>
              <a:rPr lang="es-PE" b="1" i="1"/>
              <a:t>Como es nuestra costumbre,</a:t>
            </a:r>
            <a:r>
              <a:rPr lang="es-PE" i="1"/>
              <a:t> despacharemos toda esta mercadería inmediatamente.</a:t>
            </a:r>
          </a:p>
          <a:p>
            <a:pPr marL="0" indent="0" eaLnBrk="1" hangingPunct="1">
              <a:spcBef>
                <a:spcPct val="0"/>
              </a:spcBef>
              <a:spcAft>
                <a:spcPts val="1800"/>
              </a:spcAft>
              <a:buFont typeface="Arial" panose="020B0604020202020204" pitchFamily="34" charset="0"/>
              <a:buNone/>
            </a:pPr>
            <a:endParaRPr lang="es-PE" i="1"/>
          </a:p>
          <a:p>
            <a:pPr marL="0" indent="0" eaLnBrk="1" hangingPunct="1">
              <a:spcBef>
                <a:spcPct val="0"/>
              </a:spcBef>
              <a:spcAft>
                <a:spcPts val="1800"/>
              </a:spcAft>
              <a:buFont typeface="Arial" panose="020B0604020202020204" pitchFamily="34" charset="0"/>
              <a:buNone/>
            </a:pPr>
            <a:endParaRPr lang="es-PE" i="1"/>
          </a:p>
        </p:txBody>
      </p:sp>
      <p:sp>
        <p:nvSpPr>
          <p:cNvPr id="34820" name="CuadroTexto 3"/>
          <p:cNvSpPr txBox="1">
            <a:spLocks noChangeArrowheads="1"/>
          </p:cNvSpPr>
          <p:nvPr/>
        </p:nvSpPr>
        <p:spPr bwMode="auto">
          <a:xfrm>
            <a:off x="1343025" y="2179638"/>
            <a:ext cx="9871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xxxxxxxxxxxxxx,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0863" y="809625"/>
            <a:ext cx="10515600" cy="1325563"/>
          </a:xfrm>
        </p:spPr>
        <p:txBody>
          <a:bodyPr rtlCol="0">
            <a:noAutofit/>
          </a:bodyPr>
          <a:lstStyle/>
          <a:p>
            <a:pPr eaLnBrk="1" fontAlgn="auto" hangingPunct="1">
              <a:spcAft>
                <a:spcPts val="0"/>
              </a:spcAft>
              <a:defRPr/>
            </a:pPr>
            <a:r>
              <a:rPr lang="es-PE" sz="3600" b="1" dirty="0">
                <a:solidFill>
                  <a:schemeClr val="accent5">
                    <a:lumMod val="50000"/>
                  </a:schemeClr>
                </a:solidFill>
              </a:rPr>
              <a:t>Caso 4: Coma para encerrar incisos, aclaraciones o cláusulas que están insertadas dentro de la oración, sin formar parte de ella.</a:t>
            </a:r>
          </a:p>
        </p:txBody>
      </p:sp>
      <p:sp>
        <p:nvSpPr>
          <p:cNvPr id="35843" name="Marcador de contenido 2"/>
          <p:cNvSpPr>
            <a:spLocks noGrp="1"/>
          </p:cNvSpPr>
          <p:nvPr>
            <p:ph idx="1"/>
          </p:nvPr>
        </p:nvSpPr>
        <p:spPr>
          <a:xfrm>
            <a:off x="817563" y="3754438"/>
            <a:ext cx="10882312" cy="2841625"/>
          </a:xfrm>
        </p:spPr>
        <p:txBody>
          <a:bodyPr/>
          <a:lstStyle/>
          <a:p>
            <a:pPr marL="0" indent="0" eaLnBrk="1" hangingPunct="1">
              <a:spcAft>
                <a:spcPts val="2400"/>
              </a:spcAft>
              <a:buFont typeface="Arial" panose="020B0604020202020204" pitchFamily="34" charset="0"/>
              <a:buNone/>
            </a:pPr>
            <a:r>
              <a:rPr lang="es-PE" i="1" dirty="0"/>
              <a:t>Hemos analizado</a:t>
            </a:r>
            <a:r>
              <a:rPr lang="es-PE" b="1" i="1" dirty="0"/>
              <a:t>, además,</a:t>
            </a:r>
            <a:r>
              <a:rPr lang="es-PE" i="1" dirty="0"/>
              <a:t> los costos de reemplazo de las partes dañadas.</a:t>
            </a:r>
          </a:p>
          <a:p>
            <a:pPr marL="0" indent="0" eaLnBrk="1" hangingPunct="1">
              <a:spcAft>
                <a:spcPts val="2400"/>
              </a:spcAft>
              <a:buFont typeface="Arial" panose="020B0604020202020204" pitchFamily="34" charset="0"/>
              <a:buNone/>
            </a:pPr>
            <a:r>
              <a:rPr lang="es-PE" i="1" dirty="0"/>
              <a:t>Vamos a presentar</a:t>
            </a:r>
            <a:r>
              <a:rPr lang="es-PE" b="1" i="1" dirty="0"/>
              <a:t> (tal como en los casos anteriores),</a:t>
            </a:r>
            <a:r>
              <a:rPr lang="es-PE" i="1" dirty="0"/>
              <a:t> algunos ejemplos.</a:t>
            </a:r>
          </a:p>
          <a:p>
            <a:pPr marL="0" indent="0" eaLnBrk="1" hangingPunct="1">
              <a:spcAft>
                <a:spcPts val="2400"/>
              </a:spcAft>
              <a:buFont typeface="Arial" panose="020B0604020202020204" pitchFamily="34" charset="0"/>
              <a:buNone/>
            </a:pPr>
            <a:r>
              <a:rPr lang="es-PE" i="1" dirty="0"/>
              <a:t>El cajero</a:t>
            </a:r>
            <a:r>
              <a:rPr lang="es-PE" b="1" i="1" dirty="0"/>
              <a:t>, al oír pasos,</a:t>
            </a:r>
            <a:r>
              <a:rPr lang="es-PE" i="1" dirty="0"/>
              <a:t> guardó el dinero en la gaveta.</a:t>
            </a:r>
          </a:p>
          <a:p>
            <a:pPr marL="0" indent="0" eaLnBrk="1" hangingPunct="1">
              <a:spcAft>
                <a:spcPts val="2400"/>
              </a:spcAft>
              <a:buFont typeface="Arial" panose="020B0604020202020204" pitchFamily="34" charset="0"/>
              <a:buNone/>
            </a:pPr>
            <a:endParaRPr lang="es-PE" i="1" dirty="0"/>
          </a:p>
          <a:p>
            <a:pPr marL="0" indent="0" eaLnBrk="1" hangingPunct="1">
              <a:spcBef>
                <a:spcPct val="0"/>
              </a:spcBef>
              <a:spcAft>
                <a:spcPts val="2400"/>
              </a:spcAft>
              <a:buFont typeface="Arial" panose="020B0604020202020204" pitchFamily="34" charset="0"/>
              <a:buNone/>
            </a:pPr>
            <a:endParaRPr lang="es-PE" i="1" dirty="0"/>
          </a:p>
        </p:txBody>
      </p:sp>
      <p:sp>
        <p:nvSpPr>
          <p:cNvPr id="35844" name="CuadroTexto 3"/>
          <p:cNvSpPr txBox="1">
            <a:spLocks noChangeArrowheads="1"/>
          </p:cNvSpPr>
          <p:nvPr/>
        </p:nvSpPr>
        <p:spPr bwMode="auto">
          <a:xfrm>
            <a:off x="1127125" y="2509838"/>
            <a:ext cx="104822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a:t>
            </a:r>
            <a:r>
              <a:rPr lang="es-PE" sz="3200" dirty="0" err="1">
                <a:latin typeface="Arial" panose="020B0604020202020204" pitchFamily="34" charset="0"/>
              </a:rPr>
              <a:t>xxxxxxxxxxx</a:t>
            </a:r>
            <a:r>
              <a:rPr lang="es-PE" sz="3200" dirty="0">
                <a:latin typeface="Arial" panose="020B0604020202020204" pitchFamily="34"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925" y="809625"/>
            <a:ext cx="10515600" cy="1325563"/>
          </a:xfrm>
        </p:spPr>
        <p:txBody>
          <a:bodyPr rtlCol="0">
            <a:normAutofit/>
          </a:bodyPr>
          <a:lstStyle/>
          <a:p>
            <a:pPr eaLnBrk="1" fontAlgn="auto" hangingPunct="1">
              <a:spcAft>
                <a:spcPts val="0"/>
              </a:spcAft>
              <a:defRPr/>
            </a:pPr>
            <a:r>
              <a:rPr lang="es-PE" sz="3600" b="1" dirty="0">
                <a:solidFill>
                  <a:schemeClr val="accent5">
                    <a:lumMod val="50000"/>
                  </a:schemeClr>
                </a:solidFill>
              </a:rPr>
              <a:t>Caso 5: Coma para relacionar o unir dos ideas, formando una oración compuesta. </a:t>
            </a:r>
          </a:p>
        </p:txBody>
      </p:sp>
      <p:sp>
        <p:nvSpPr>
          <p:cNvPr id="36867" name="Marcador de contenido 2"/>
          <p:cNvSpPr>
            <a:spLocks noGrp="1"/>
          </p:cNvSpPr>
          <p:nvPr>
            <p:ph idx="1"/>
          </p:nvPr>
        </p:nvSpPr>
        <p:spPr>
          <a:xfrm>
            <a:off x="796925" y="3754438"/>
            <a:ext cx="10902950" cy="2695575"/>
          </a:xfrm>
        </p:spPr>
        <p:txBody>
          <a:bodyPr/>
          <a:lstStyle/>
          <a:p>
            <a:pPr marL="0" indent="0" eaLnBrk="1" hangingPunct="1">
              <a:buFont typeface="Arial" panose="020B0604020202020204" pitchFamily="34" charset="0"/>
              <a:buNone/>
            </a:pPr>
            <a:r>
              <a:rPr lang="es-PE" dirty="0"/>
              <a:t>El ingeniero inspeccionó el equipo</a:t>
            </a:r>
            <a:r>
              <a:rPr lang="es-PE" b="1" dirty="0"/>
              <a:t>, pero</a:t>
            </a:r>
            <a:r>
              <a:rPr lang="es-PE" dirty="0"/>
              <a:t> no pudo hacerlo funcionar.</a:t>
            </a:r>
          </a:p>
          <a:p>
            <a:pPr marL="0" indent="0" eaLnBrk="1" hangingPunct="1">
              <a:buFont typeface="Arial" panose="020B0604020202020204" pitchFamily="34" charset="0"/>
              <a:buNone/>
            </a:pPr>
            <a:r>
              <a:rPr lang="es-PE" dirty="0"/>
              <a:t>El ingeniero inspeccionó el equipo</a:t>
            </a:r>
            <a:r>
              <a:rPr lang="es-PE" b="1" dirty="0"/>
              <a:t>, pues</a:t>
            </a:r>
            <a:r>
              <a:rPr lang="es-PE" dirty="0"/>
              <a:t> los clientes habían reclamado.</a:t>
            </a:r>
          </a:p>
          <a:p>
            <a:pPr marL="0" indent="0" eaLnBrk="1" hangingPunct="1">
              <a:buFont typeface="Arial" panose="020B0604020202020204" pitchFamily="34" charset="0"/>
              <a:buNone/>
            </a:pPr>
            <a:r>
              <a:rPr lang="es-PE" dirty="0"/>
              <a:t>El ingeniero inspeccionó el equipo</a:t>
            </a:r>
            <a:r>
              <a:rPr lang="es-PE" b="1" dirty="0"/>
              <a:t>, lo cual</a:t>
            </a:r>
            <a:r>
              <a:rPr lang="es-PE" dirty="0"/>
              <a:t> satisfizo a los clientes.</a:t>
            </a:r>
          </a:p>
          <a:p>
            <a:pPr marL="0" indent="0" eaLnBrk="1" hangingPunct="1">
              <a:buFont typeface="Arial" panose="020B0604020202020204" pitchFamily="34" charset="0"/>
              <a:buNone/>
            </a:pPr>
            <a:r>
              <a:rPr lang="es-PE" dirty="0"/>
              <a:t>El ingeniero logró descubrir la falla</a:t>
            </a:r>
            <a:r>
              <a:rPr lang="es-PE" b="1" dirty="0"/>
              <a:t>, por lo cual</a:t>
            </a:r>
            <a:r>
              <a:rPr lang="es-PE" dirty="0"/>
              <a:t> lo felicitaron.</a:t>
            </a:r>
          </a:p>
          <a:p>
            <a:pPr marL="0" indent="0" eaLnBrk="1" hangingPunct="1">
              <a:spcAft>
                <a:spcPts val="2400"/>
              </a:spcAft>
              <a:buFont typeface="Arial" panose="020B0604020202020204" pitchFamily="34" charset="0"/>
              <a:buNone/>
            </a:pPr>
            <a:endParaRPr lang="es-PE" dirty="0"/>
          </a:p>
          <a:p>
            <a:pPr marL="0" indent="0" eaLnBrk="1" hangingPunct="1">
              <a:spcBef>
                <a:spcPct val="0"/>
              </a:spcBef>
              <a:spcAft>
                <a:spcPts val="2400"/>
              </a:spcAft>
              <a:buFont typeface="Arial" panose="020B0604020202020204" pitchFamily="34" charset="0"/>
              <a:buNone/>
            </a:pPr>
            <a:endParaRPr lang="es-PE" dirty="0"/>
          </a:p>
        </p:txBody>
      </p:sp>
      <p:sp>
        <p:nvSpPr>
          <p:cNvPr id="36868" name="CuadroTexto 3"/>
          <p:cNvSpPr txBox="1">
            <a:spLocks noChangeArrowheads="1"/>
          </p:cNvSpPr>
          <p:nvPr/>
        </p:nvSpPr>
        <p:spPr bwMode="auto">
          <a:xfrm>
            <a:off x="1127125" y="2509838"/>
            <a:ext cx="102981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 , nexo simple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5000" y="681038"/>
            <a:ext cx="10515600" cy="1325562"/>
          </a:xfrm>
        </p:spPr>
        <p:txBody>
          <a:bodyPr rtlCol="0">
            <a:normAutofit/>
          </a:bodyPr>
          <a:lstStyle/>
          <a:p>
            <a:pPr eaLnBrk="1" fontAlgn="auto" hangingPunct="1">
              <a:spcAft>
                <a:spcPts val="0"/>
              </a:spcAft>
              <a:defRPr/>
            </a:pPr>
            <a:r>
              <a:rPr lang="es-PE" sz="3600" b="1" dirty="0">
                <a:solidFill>
                  <a:schemeClr val="accent5">
                    <a:lumMod val="50000"/>
                  </a:schemeClr>
                </a:solidFill>
              </a:rPr>
              <a:t>Caso 6: Coma para separar un complemento adicional al final de la oración (uso opcional). </a:t>
            </a:r>
          </a:p>
        </p:txBody>
      </p:sp>
      <p:sp>
        <p:nvSpPr>
          <p:cNvPr id="3" name="Marcador de contenido 2"/>
          <p:cNvSpPr>
            <a:spLocks noGrp="1"/>
          </p:cNvSpPr>
          <p:nvPr>
            <p:ph idx="1"/>
          </p:nvPr>
        </p:nvSpPr>
        <p:spPr>
          <a:xfrm>
            <a:off x="635000" y="3579813"/>
            <a:ext cx="11174413" cy="2847975"/>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s-PE" sz="3200" i="1" dirty="0"/>
              <a:t>Los consultores cumplieron con todas las especificaciones requeridas en el contrato</a:t>
            </a:r>
            <a:r>
              <a:rPr lang="es-PE" sz="3200" b="1" i="1" dirty="0"/>
              <a:t>, según lo que se deduce del informe del Departamento Legal. </a:t>
            </a:r>
            <a:endParaRPr lang="es-PE" sz="3200" i="1" dirty="0"/>
          </a:p>
          <a:p>
            <a:pPr marL="0" indent="0" eaLnBrk="1" fontAlgn="auto" hangingPunct="1">
              <a:spcAft>
                <a:spcPts val="0"/>
              </a:spcAft>
              <a:buFont typeface="Arial" panose="020B0604020202020204" pitchFamily="34" charset="0"/>
              <a:buNone/>
              <a:defRPr/>
            </a:pPr>
            <a:r>
              <a:rPr lang="es-PE" sz="3200" i="1" dirty="0"/>
              <a:t> </a:t>
            </a:r>
          </a:p>
          <a:p>
            <a:pPr marL="0" indent="0" eaLnBrk="1" fontAlgn="auto" hangingPunct="1">
              <a:spcAft>
                <a:spcPts val="0"/>
              </a:spcAft>
              <a:buFont typeface="Arial" panose="020B0604020202020204" pitchFamily="34" charset="0"/>
              <a:buNone/>
              <a:defRPr/>
            </a:pPr>
            <a:r>
              <a:rPr lang="es-PE" sz="3200" i="1" dirty="0"/>
              <a:t>Hemos retirado inmediatamente el aparato dañado</a:t>
            </a:r>
            <a:r>
              <a:rPr lang="es-PE" sz="3200" b="1" i="1" dirty="0"/>
              <a:t>, comprobándose que había sido maltratado por el abonado. </a:t>
            </a:r>
            <a:endParaRPr lang="es-PE" sz="3200" i="1" dirty="0"/>
          </a:p>
          <a:p>
            <a:pPr marL="0" indent="0" eaLnBrk="1" fontAlgn="auto" hangingPunct="1">
              <a:spcAft>
                <a:spcPts val="0"/>
              </a:spcAft>
              <a:buFont typeface="Arial" panose="020B0604020202020204" pitchFamily="34" charset="0"/>
              <a:buNone/>
              <a:defRPr/>
            </a:pPr>
            <a:endParaRPr lang="es-PE" sz="3200" i="1" dirty="0"/>
          </a:p>
        </p:txBody>
      </p:sp>
      <p:sp>
        <p:nvSpPr>
          <p:cNvPr id="37892" name="CuadroTexto 3"/>
          <p:cNvSpPr txBox="1">
            <a:spLocks noChangeArrowheads="1"/>
          </p:cNvSpPr>
          <p:nvPr/>
        </p:nvSpPr>
        <p:spPr bwMode="auto">
          <a:xfrm>
            <a:off x="635000" y="2501900"/>
            <a:ext cx="102822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 xxxxxxxxxxxxxxxx.</a:t>
            </a:r>
          </a:p>
          <a:p>
            <a:pPr>
              <a:lnSpc>
                <a:spcPct val="100000"/>
              </a:lnSpc>
              <a:spcBef>
                <a:spcPct val="0"/>
              </a:spcBef>
              <a:buFontTx/>
              <a:buNone/>
            </a:pPr>
            <a:endParaRPr lang="es-PE" sz="32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5150" y="525463"/>
            <a:ext cx="10515600" cy="1325562"/>
          </a:xfrm>
        </p:spPr>
        <p:txBody>
          <a:bodyPr rtlCol="0">
            <a:normAutofit/>
          </a:bodyPr>
          <a:lstStyle/>
          <a:p>
            <a:pPr eaLnBrk="1" fontAlgn="auto" hangingPunct="1">
              <a:spcAft>
                <a:spcPts val="0"/>
              </a:spcAft>
              <a:defRPr/>
            </a:pPr>
            <a:r>
              <a:rPr lang="es-PE" sz="3600" b="1" dirty="0">
                <a:solidFill>
                  <a:schemeClr val="accent5">
                    <a:lumMod val="50000"/>
                  </a:schemeClr>
                </a:solidFill>
              </a:rPr>
              <a:t>Caso 7: Coma elíptica: reemplaza a un verbo elíptico (omitido).</a:t>
            </a:r>
          </a:p>
        </p:txBody>
      </p:sp>
      <p:sp>
        <p:nvSpPr>
          <p:cNvPr id="3" name="Marcador de contenido 2"/>
          <p:cNvSpPr>
            <a:spLocks noGrp="1"/>
          </p:cNvSpPr>
          <p:nvPr>
            <p:ph idx="1"/>
          </p:nvPr>
        </p:nvSpPr>
        <p:spPr>
          <a:xfrm>
            <a:off x="730250" y="3770313"/>
            <a:ext cx="11117263" cy="2727325"/>
          </a:xfrm>
        </p:spPr>
        <p:txBody>
          <a:bodyPr rtlCol="0">
            <a:normAutofit fontScale="92500" lnSpcReduction="20000"/>
          </a:bodyPr>
          <a:lstStyle/>
          <a:p>
            <a:pPr marL="0" indent="0" eaLnBrk="1" fontAlgn="auto" hangingPunct="1">
              <a:spcBef>
                <a:spcPts val="0"/>
              </a:spcBef>
              <a:spcAft>
                <a:spcPts val="2400"/>
              </a:spcAft>
              <a:buFont typeface="Arial" panose="020B0604020202020204" pitchFamily="34" charset="0"/>
              <a:buNone/>
              <a:defRPr/>
            </a:pPr>
            <a:r>
              <a:rPr lang="es-PE" sz="3200" i="1" dirty="0"/>
              <a:t>Los ingenieros viajaron el martes y los supervisores, el jueves. (se ha omitido </a:t>
            </a:r>
            <a:r>
              <a:rPr lang="es-PE" sz="3200" b="1" i="1" dirty="0"/>
              <a:t>viajaron</a:t>
            </a:r>
            <a:r>
              <a:rPr lang="es-PE" sz="3200" i="1" dirty="0"/>
              <a:t>)</a:t>
            </a:r>
          </a:p>
          <a:p>
            <a:pPr marL="0" indent="0" eaLnBrk="1" fontAlgn="auto" hangingPunct="1">
              <a:spcBef>
                <a:spcPts val="0"/>
              </a:spcBef>
              <a:spcAft>
                <a:spcPts val="2400"/>
              </a:spcAft>
              <a:buFont typeface="Arial" panose="020B0604020202020204" pitchFamily="34" charset="0"/>
              <a:buNone/>
              <a:defRPr/>
            </a:pPr>
            <a:r>
              <a:rPr lang="es-PE" sz="3200" i="1" dirty="0"/>
              <a:t>Errar es humano; perdonar, divino.  (se ha omitido</a:t>
            </a:r>
            <a:r>
              <a:rPr lang="es-PE" sz="3200" b="1" i="1" dirty="0"/>
              <a:t> es</a:t>
            </a:r>
            <a:r>
              <a:rPr lang="es-PE" sz="3200" i="1" dirty="0"/>
              <a:t>)</a:t>
            </a:r>
          </a:p>
          <a:p>
            <a:pPr marL="0" indent="0" eaLnBrk="1" fontAlgn="auto" hangingPunct="1">
              <a:spcBef>
                <a:spcPts val="0"/>
              </a:spcBef>
              <a:spcAft>
                <a:spcPts val="2400"/>
              </a:spcAft>
              <a:buFont typeface="Arial" panose="020B0604020202020204" pitchFamily="34" charset="0"/>
              <a:buNone/>
              <a:defRPr/>
            </a:pPr>
            <a:r>
              <a:rPr lang="es-PE" sz="3200" i="1" dirty="0"/>
              <a:t>El peso bruto de la mercadería fue 280 kilos y el peso neto, 224 kilos.   (se ha omitido </a:t>
            </a:r>
            <a:r>
              <a:rPr lang="es-PE" sz="3200" b="1" i="1" dirty="0"/>
              <a:t>fue</a:t>
            </a:r>
            <a:r>
              <a:rPr lang="es-PE" sz="3200" i="1" dirty="0"/>
              <a:t>)</a:t>
            </a:r>
          </a:p>
          <a:p>
            <a:pPr marL="0" indent="0" eaLnBrk="1" fontAlgn="auto" hangingPunct="1">
              <a:spcBef>
                <a:spcPts val="0"/>
              </a:spcBef>
              <a:spcAft>
                <a:spcPts val="2400"/>
              </a:spcAft>
              <a:buFont typeface="Arial" panose="020B0604020202020204" pitchFamily="34" charset="0"/>
              <a:buNone/>
              <a:defRPr/>
            </a:pPr>
            <a:endParaRPr lang="es-PE" sz="3200" i="1" dirty="0"/>
          </a:p>
        </p:txBody>
      </p:sp>
      <p:sp>
        <p:nvSpPr>
          <p:cNvPr id="38916" name="CuadroTexto 3"/>
          <p:cNvSpPr txBox="1">
            <a:spLocks noChangeArrowheads="1"/>
          </p:cNvSpPr>
          <p:nvPr/>
        </p:nvSpPr>
        <p:spPr bwMode="auto">
          <a:xfrm>
            <a:off x="1758270" y="2009775"/>
            <a:ext cx="72929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y   -----------, ---------------.</a:t>
            </a:r>
          </a:p>
          <a:p>
            <a:pPr>
              <a:lnSpc>
                <a:spcPct val="100000"/>
              </a:lnSpc>
              <a:spcBef>
                <a:spcPct val="0"/>
              </a:spcBef>
              <a:buFontTx/>
              <a:buNone/>
            </a:pPr>
            <a:r>
              <a:rPr lang="es-PE" sz="3200" dirty="0">
                <a:latin typeface="Arial" panose="020B0604020202020204" pitchFamily="34" charset="0"/>
              </a:rPr>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a:xfrm>
            <a:off x="1136428" y="627564"/>
            <a:ext cx="7474172" cy="1325563"/>
          </a:xfrm>
        </p:spPr>
        <p:txBody>
          <a:bodyPr rtlCol="0">
            <a:normAutofit/>
          </a:bodyPr>
          <a:lstStyle/>
          <a:p>
            <a:pPr eaLnBrk="1" fontAlgn="auto" hangingPunct="1">
              <a:spcAft>
                <a:spcPts val="0"/>
              </a:spcAft>
              <a:defRPr/>
            </a:pPr>
            <a:r>
              <a:rPr lang="es-ES_tradnl" b="1"/>
              <a:t>La redacción profesional en la era digital</a:t>
            </a:r>
          </a:p>
        </p:txBody>
      </p:sp>
      <p:sp>
        <p:nvSpPr>
          <p:cNvPr id="8195" name="Rectangle 1027"/>
          <p:cNvSpPr>
            <a:spLocks noGrp="1" noChangeArrowheads="1"/>
          </p:cNvSpPr>
          <p:nvPr>
            <p:ph idx="1"/>
          </p:nvPr>
        </p:nvSpPr>
        <p:spPr>
          <a:xfrm>
            <a:off x="1136429" y="2278173"/>
            <a:ext cx="6467867" cy="3450613"/>
          </a:xfrm>
        </p:spPr>
        <p:txBody>
          <a:bodyPr anchor="ctr">
            <a:normAutofit/>
          </a:bodyPr>
          <a:lstStyle/>
          <a:p>
            <a:pPr eaLnBrk="1" hangingPunct="1">
              <a:buFont typeface="Arial" panose="020B0604020202020204" pitchFamily="34" charset="0"/>
              <a:buNone/>
            </a:pPr>
            <a:endParaRPr lang="es-ES_tradnl" sz="2000"/>
          </a:p>
          <a:p>
            <a:pPr eaLnBrk="1" hangingPunct="1">
              <a:buFont typeface="Arial" panose="020B0604020202020204" pitchFamily="34" charset="0"/>
              <a:buNone/>
            </a:pPr>
            <a:endParaRPr lang="es-ES_tradnl" sz="2000"/>
          </a:p>
          <a:p>
            <a:pPr eaLnBrk="1" hangingPunct="1">
              <a:buFont typeface="Arial" panose="020B0604020202020204" pitchFamily="34" charset="0"/>
              <a:buNone/>
            </a:pPr>
            <a:r>
              <a:rPr lang="es-ES_tradnl" sz="2000"/>
              <a:t>No se puede escribir como se habla. </a:t>
            </a:r>
          </a:p>
          <a:p>
            <a:pPr eaLnBrk="1" hangingPunct="1">
              <a:buFont typeface="Arial" panose="020B0604020202020204" pitchFamily="34" charset="0"/>
              <a:buNone/>
            </a:pPr>
            <a:endParaRPr lang="es-ES_tradnl" sz="2000"/>
          </a:p>
          <a:p>
            <a:pPr eaLnBrk="1" hangingPunct="1">
              <a:buFont typeface="Arial" panose="020B0604020202020204" pitchFamily="34" charset="0"/>
              <a:buNone/>
            </a:pPr>
            <a:r>
              <a:rPr lang="es-ES_tradnl" sz="2000"/>
              <a:t>Se espera:</a:t>
            </a:r>
          </a:p>
          <a:p>
            <a:pPr lvl="1" eaLnBrk="1" hangingPunct="1"/>
            <a:r>
              <a:rPr lang="es-ES_tradnl" sz="2000"/>
              <a:t>Mensajes concretos: breves y claros.</a:t>
            </a:r>
          </a:p>
          <a:p>
            <a:pPr lvl="1" eaLnBrk="1" hangingPunct="1"/>
            <a:r>
              <a:rPr lang="es-ES_tradnl" sz="2000"/>
              <a:t>Estilo conversacional y pulcro.</a:t>
            </a:r>
          </a:p>
          <a:p>
            <a:pPr lvl="1" eaLnBrk="1" hangingPunct="1"/>
            <a:r>
              <a:rPr lang="es-ES_tradnl" sz="2000"/>
              <a:t>Lenguaje adecuado y formal.</a:t>
            </a:r>
          </a:p>
          <a:p>
            <a:pPr lvl="1" eaLnBrk="1" hangingPunct="1"/>
            <a:r>
              <a:rPr lang="es-ES_tradnl" sz="2000"/>
              <a:t>Documentos oportunos y útiles.</a:t>
            </a:r>
          </a:p>
          <a:p>
            <a:pPr eaLnBrk="1" hangingPunct="1"/>
            <a:endParaRPr lang="es-ES_tradnl" sz="2000"/>
          </a:p>
        </p:txBody>
      </p:sp>
      <p:sp>
        <p:nvSpPr>
          <p:cNvPr id="135" name="Rectangle 1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B6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B8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254442" y="2992201"/>
            <a:ext cx="1462088" cy="8735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84676165-C035-476D-B418-B98711E14475}"/>
              </a:ext>
            </a:extLst>
          </p:cNvPr>
          <p:cNvSpPr>
            <a:spLocks noGrp="1"/>
          </p:cNvSpPr>
          <p:nvPr>
            <p:ph type="sldNum" sz="quarter" idx="12"/>
          </p:nvPr>
        </p:nvSpPr>
        <p:spPr>
          <a:xfrm>
            <a:off x="10341428" y="6356350"/>
            <a:ext cx="1012371" cy="365125"/>
          </a:xfrm>
        </p:spPr>
        <p:txBody>
          <a:bodyPr>
            <a:normAutofit/>
          </a:bodyPr>
          <a:lstStyle/>
          <a:p>
            <a:pPr>
              <a:spcAft>
                <a:spcPts val="600"/>
              </a:spcAft>
            </a:pPr>
            <a:fld id="{C6B7C11F-B750-4C70-A60F-C534C4650313}" type="slidenum">
              <a:rPr lang="es-PE">
                <a:solidFill>
                  <a:srgbClr val="FFFFFF"/>
                </a:solidFill>
              </a:rPr>
              <a:pPr>
                <a:spcAft>
                  <a:spcPts val="600"/>
                </a:spcAft>
              </a:pPr>
              <a:t>3</a:t>
            </a:fld>
            <a:endParaRPr lang="es-PE">
              <a:solidFill>
                <a:srgbClr val="FFFFFF"/>
              </a:solidFill>
            </a:endParaRPr>
          </a:p>
        </p:txBody>
      </p:sp>
      <p:pic>
        <p:nvPicPr>
          <p:cNvPr id="7" name="9 Imagen">
            <a:extLst>
              <a:ext uri="{FF2B5EF4-FFF2-40B4-BE49-F238E27FC236}">
                <a16:creationId xmlns:a16="http://schemas.microsoft.com/office/drawing/2014/main" id="{0E2F1D49-9C09-4940-982C-FF379D7AB1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0755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425" y="620713"/>
            <a:ext cx="11290300" cy="1325562"/>
          </a:xfrm>
        </p:spPr>
        <p:txBody>
          <a:bodyPr rtlCol="0">
            <a:normAutofit/>
          </a:bodyPr>
          <a:lstStyle/>
          <a:p>
            <a:pPr eaLnBrk="1" fontAlgn="auto" hangingPunct="1">
              <a:spcAft>
                <a:spcPts val="0"/>
              </a:spcAft>
              <a:defRPr/>
            </a:pPr>
            <a:r>
              <a:rPr lang="es-PE" sz="4000" b="1" dirty="0">
                <a:solidFill>
                  <a:schemeClr val="accent5">
                    <a:lumMod val="50000"/>
                  </a:schemeClr>
                </a:solidFill>
              </a:rPr>
              <a:t>Caso 8: Coma para separar el vocativo de la oración. </a:t>
            </a:r>
          </a:p>
        </p:txBody>
      </p:sp>
      <p:sp>
        <p:nvSpPr>
          <p:cNvPr id="3" name="Marcador de contenido 2"/>
          <p:cNvSpPr>
            <a:spLocks noGrp="1"/>
          </p:cNvSpPr>
          <p:nvPr>
            <p:ph idx="1"/>
          </p:nvPr>
        </p:nvSpPr>
        <p:spPr>
          <a:xfrm>
            <a:off x="1093788" y="3696929"/>
            <a:ext cx="10415907" cy="3065821"/>
          </a:xfrm>
        </p:spPr>
        <p:txBody>
          <a:bodyPr rtlCol="0">
            <a:normAutofit fontScale="62500" lnSpcReduction="20000"/>
          </a:bodyPr>
          <a:lstStyle/>
          <a:p>
            <a:pPr marL="0" indent="0" eaLnBrk="1" fontAlgn="auto" hangingPunct="1">
              <a:spcAft>
                <a:spcPts val="0"/>
              </a:spcAft>
              <a:buFont typeface="Arial" panose="020B0604020202020204" pitchFamily="34" charset="0"/>
              <a:buNone/>
              <a:defRPr/>
            </a:pPr>
            <a:r>
              <a:rPr lang="es-PE" sz="3200" dirty="0"/>
              <a:t>Buenos días</a:t>
            </a:r>
            <a:r>
              <a:rPr lang="es-PE" sz="3200" b="1" dirty="0"/>
              <a:t>, Luis,</a:t>
            </a:r>
          </a:p>
          <a:p>
            <a:pPr marL="0" indent="0" eaLnBrk="1" fontAlgn="auto" hangingPunct="1">
              <a:spcAft>
                <a:spcPts val="0"/>
              </a:spcAft>
              <a:buFont typeface="Arial" panose="020B0604020202020204" pitchFamily="34" charset="0"/>
              <a:buNone/>
              <a:defRPr/>
            </a:pPr>
            <a:r>
              <a:rPr lang="es-PE" sz="3200" b="1" dirty="0"/>
              <a:t>César,</a:t>
            </a:r>
            <a:r>
              <a:rPr lang="es-PE" sz="3200" dirty="0"/>
              <a:t> te adjunto lo solicitado.</a:t>
            </a:r>
          </a:p>
          <a:p>
            <a:pPr marL="0" indent="0" eaLnBrk="1" fontAlgn="auto" hangingPunct="1">
              <a:spcAft>
                <a:spcPts val="0"/>
              </a:spcAft>
              <a:buFont typeface="Arial" panose="020B0604020202020204" pitchFamily="34" charset="0"/>
              <a:buNone/>
              <a:defRPr/>
            </a:pPr>
            <a:r>
              <a:rPr lang="es-PE" sz="3200" dirty="0"/>
              <a:t>Este es</a:t>
            </a:r>
            <a:r>
              <a:rPr lang="es-PE" sz="3200" b="1" dirty="0"/>
              <a:t>, señores, </a:t>
            </a:r>
            <a:r>
              <a:rPr lang="es-PE" sz="3200" dirty="0"/>
              <a:t>el resultado de los esfuerzos…</a:t>
            </a:r>
          </a:p>
          <a:p>
            <a:pPr marL="0" indent="0" eaLnBrk="1" fontAlgn="auto" hangingPunct="1">
              <a:spcAft>
                <a:spcPts val="0"/>
              </a:spcAft>
              <a:buFont typeface="Arial" panose="020B0604020202020204" pitchFamily="34" charset="0"/>
              <a:buNone/>
              <a:defRPr/>
            </a:pPr>
            <a:r>
              <a:rPr lang="es-PE" sz="3200" dirty="0"/>
              <a:t>Sí, </a:t>
            </a:r>
            <a:r>
              <a:rPr lang="es-PE" sz="3200" b="1" dirty="0"/>
              <a:t>mi capitán</a:t>
            </a:r>
            <a:r>
              <a:rPr lang="es-PE" sz="3200" dirty="0"/>
              <a:t>.</a:t>
            </a:r>
          </a:p>
          <a:p>
            <a:pPr marL="0" indent="0" eaLnBrk="1" fontAlgn="auto" hangingPunct="1">
              <a:spcAft>
                <a:spcPts val="0"/>
              </a:spcAft>
              <a:buFont typeface="Arial" panose="020B0604020202020204" pitchFamily="34" charset="0"/>
              <a:buNone/>
              <a:defRPr/>
            </a:pPr>
            <a:r>
              <a:rPr lang="es-PE" sz="3200" b="1" dirty="0"/>
              <a:t>Estimados señores,</a:t>
            </a:r>
            <a:r>
              <a:rPr lang="es-PE" sz="3200" dirty="0"/>
              <a:t> </a:t>
            </a:r>
            <a:r>
              <a:rPr lang="es-PE" sz="2100" i="1" dirty="0"/>
              <a:t> (también es posible utilizar dos puntos en lugar de coma)</a:t>
            </a:r>
          </a:p>
          <a:p>
            <a:pPr marL="0" indent="0" eaLnBrk="1" fontAlgn="auto" hangingPunct="1">
              <a:spcAft>
                <a:spcPts val="0"/>
              </a:spcAft>
              <a:buFont typeface="Arial" panose="020B0604020202020204" pitchFamily="34" charset="0"/>
              <a:buNone/>
              <a:defRPr/>
            </a:pPr>
            <a:r>
              <a:rPr lang="es-PE" sz="3200" dirty="0"/>
              <a:t>Estimados doctores:		</a:t>
            </a:r>
          </a:p>
          <a:p>
            <a:pPr marL="0" indent="0" eaLnBrk="1" fontAlgn="auto" hangingPunct="1">
              <a:spcAft>
                <a:spcPts val="0"/>
              </a:spcAft>
              <a:buFont typeface="Arial" panose="020B0604020202020204" pitchFamily="34" charset="0"/>
              <a:buNone/>
              <a:defRPr/>
            </a:pPr>
            <a:r>
              <a:rPr lang="es-PE" sz="3200" dirty="0"/>
              <a:t>Estimado Dr. Sifuentes:</a:t>
            </a:r>
          </a:p>
          <a:p>
            <a:pPr marL="0" indent="0" eaLnBrk="1" fontAlgn="auto" hangingPunct="1">
              <a:spcAft>
                <a:spcPts val="0"/>
              </a:spcAft>
              <a:buFont typeface="Arial" panose="020B0604020202020204" pitchFamily="34" charset="0"/>
              <a:buNone/>
              <a:defRPr/>
            </a:pPr>
            <a:r>
              <a:rPr lang="es-PE" sz="3200" dirty="0"/>
              <a:t>Estimados Directores Técnicos: 	el ministro de Trabajo   	el ministro Sanchez indicó </a:t>
            </a:r>
          </a:p>
          <a:p>
            <a:pPr marL="0" indent="0" eaLnBrk="1" fontAlgn="auto" hangingPunct="1">
              <a:spcAft>
                <a:spcPts val="0"/>
              </a:spcAft>
              <a:buFont typeface="Arial" panose="020B0604020202020204" pitchFamily="34" charset="0"/>
              <a:buNone/>
              <a:defRPr/>
            </a:pPr>
            <a:r>
              <a:rPr lang="es-PE" sz="3200" dirty="0"/>
              <a:t>Estimado Dr. Renzo:</a:t>
            </a:r>
          </a:p>
          <a:p>
            <a:pPr marL="0" indent="0" eaLnBrk="1" fontAlgn="auto" hangingPunct="1">
              <a:spcAft>
                <a:spcPts val="0"/>
              </a:spcAft>
              <a:buFont typeface="Arial" panose="020B0604020202020204" pitchFamily="34" charset="0"/>
              <a:buNone/>
              <a:defRPr/>
            </a:pPr>
            <a:endParaRPr lang="es-PE" sz="3200" dirty="0"/>
          </a:p>
        </p:txBody>
      </p:sp>
      <p:sp>
        <p:nvSpPr>
          <p:cNvPr id="39940" name="CuadroTexto 3"/>
          <p:cNvSpPr txBox="1">
            <a:spLocks noChangeArrowheads="1"/>
          </p:cNvSpPr>
          <p:nvPr/>
        </p:nvSpPr>
        <p:spPr bwMode="auto">
          <a:xfrm>
            <a:off x="1271588" y="2168525"/>
            <a:ext cx="8407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 --------------------------------------------------.</a:t>
            </a:r>
          </a:p>
          <a:p>
            <a:pPr>
              <a:lnSpc>
                <a:spcPct val="100000"/>
              </a:lnSpc>
              <a:spcBef>
                <a:spcPct val="0"/>
              </a:spcBef>
              <a:buFontTx/>
              <a:buNone/>
            </a:pPr>
            <a:r>
              <a:rPr lang="es-PE" sz="3200">
                <a:latin typeface="Arial" panose="020B0604020202020204" pitchFamily="34" charset="0"/>
              </a:rPr>
              <a:t>--------------------, xxxxxxxxx, ----------------------------.</a:t>
            </a:r>
          </a:p>
          <a:p>
            <a:pPr>
              <a:lnSpc>
                <a:spcPct val="100000"/>
              </a:lnSpc>
              <a:spcBef>
                <a:spcPct val="0"/>
              </a:spcBef>
              <a:buFontTx/>
              <a:buNone/>
            </a:pPr>
            <a:r>
              <a:rPr lang="es-PE" sz="3200">
                <a:latin typeface="Arial" panose="020B0604020202020204" pitchFamily="34" charset="0"/>
              </a:rPr>
              <a:t>-------------------------------------------------, xxxxxxxxx.</a:t>
            </a:r>
          </a:p>
          <a:p>
            <a:pPr>
              <a:lnSpc>
                <a:spcPct val="100000"/>
              </a:lnSpc>
              <a:spcBef>
                <a:spcPct val="0"/>
              </a:spcBef>
              <a:buFontTx/>
              <a:buNone/>
            </a:pPr>
            <a:endParaRPr lang="es-PE" sz="32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8775" y="209550"/>
            <a:ext cx="7620000" cy="1143000"/>
          </a:xfrm>
        </p:spPr>
        <p:txBody>
          <a:bodyPr rtlCol="0">
            <a:normAutofit/>
          </a:bodyPr>
          <a:lstStyle/>
          <a:p>
            <a:pPr eaLnBrk="1" fontAlgn="auto" hangingPunct="1">
              <a:spcAft>
                <a:spcPts val="0"/>
              </a:spcAft>
              <a:defRPr/>
            </a:pPr>
            <a:r>
              <a:rPr lang="es-ES_tradnl" b="1" dirty="0">
                <a:solidFill>
                  <a:schemeClr val="accent5">
                    <a:lumMod val="50000"/>
                  </a:schemeClr>
                </a:solidFill>
              </a:rPr>
              <a:t>Resumen de usos de la coma</a:t>
            </a:r>
          </a:p>
        </p:txBody>
      </p:sp>
      <p:sp>
        <p:nvSpPr>
          <p:cNvPr id="58371" name="Rectangle 3"/>
          <p:cNvSpPr>
            <a:spLocks noGrp="1" noChangeArrowheads="1"/>
          </p:cNvSpPr>
          <p:nvPr>
            <p:ph idx="1"/>
          </p:nvPr>
        </p:nvSpPr>
        <p:spPr>
          <a:xfrm>
            <a:off x="701675" y="1352550"/>
            <a:ext cx="11380788" cy="5294313"/>
          </a:xfrm>
        </p:spPr>
        <p:txBody>
          <a:bodyPr/>
          <a:lstStyle/>
          <a:p>
            <a:pPr marL="0" eaLnBrk="1" hangingPunct="1">
              <a:spcBef>
                <a:spcPct val="0"/>
              </a:spcBef>
              <a:spcAft>
                <a:spcPts val="1800"/>
              </a:spcAft>
              <a:buFont typeface="Wingdings" panose="05000000000000000000" pitchFamily="2" charset="2"/>
              <a:buNone/>
            </a:pPr>
            <a:r>
              <a:rPr lang="es-ES_tradnl" sz="2400"/>
              <a:t>1.  Coma enumerativa:	_______________, ______, ______ , ______y ______.</a:t>
            </a:r>
          </a:p>
          <a:p>
            <a:pPr marL="0" eaLnBrk="1" hangingPunct="1">
              <a:spcBef>
                <a:spcPct val="0"/>
              </a:spcBef>
              <a:spcAft>
                <a:spcPts val="1800"/>
              </a:spcAft>
              <a:buFont typeface="Wingdings" panose="05000000000000000000" pitchFamily="2" charset="2"/>
              <a:buNone/>
            </a:pPr>
            <a:r>
              <a:rPr lang="es-ES_tradnl" sz="2400"/>
              <a:t>2. Coma de expresión introductiva: 	xxxxxxxx, ______________________________.</a:t>
            </a:r>
          </a:p>
          <a:p>
            <a:pPr marL="0" eaLnBrk="1" hangingPunct="1">
              <a:spcBef>
                <a:spcPct val="0"/>
              </a:spcBef>
              <a:spcAft>
                <a:spcPts val="1800"/>
              </a:spcAft>
              <a:buFont typeface="Wingdings" panose="05000000000000000000" pitchFamily="2" charset="2"/>
              <a:buNone/>
            </a:pPr>
            <a:r>
              <a:rPr lang="es-ES_tradnl" sz="2400"/>
              <a:t>3. Coma de cláusula introductiva:       xxxxxxxxxxxxxxxxxxxxxx, __________________.</a:t>
            </a:r>
          </a:p>
          <a:p>
            <a:pPr marL="0" eaLnBrk="1" hangingPunct="1">
              <a:spcBef>
                <a:spcPct val="0"/>
              </a:spcBef>
              <a:spcAft>
                <a:spcPts val="1800"/>
              </a:spcAft>
              <a:buFont typeface="Wingdings" panose="05000000000000000000" pitchFamily="2" charset="2"/>
              <a:buNone/>
            </a:pPr>
            <a:r>
              <a:rPr lang="es-ES_tradnl" sz="2400"/>
              <a:t>4. Comas explicativas:	 	________________, xxxxxxxxxxxxxx, ______________.</a:t>
            </a:r>
          </a:p>
          <a:p>
            <a:pPr marL="0" eaLnBrk="1" hangingPunct="1">
              <a:spcBef>
                <a:spcPct val="0"/>
              </a:spcBef>
              <a:spcAft>
                <a:spcPts val="1800"/>
              </a:spcAft>
              <a:buFont typeface="Wingdings" panose="05000000000000000000" pitchFamily="2" charset="2"/>
              <a:buNone/>
            </a:pPr>
            <a:r>
              <a:rPr lang="es-ES_tradnl" sz="2400"/>
              <a:t>5. Coma relacionadora:	 _______________, nexo simple _________________.</a:t>
            </a:r>
          </a:p>
          <a:p>
            <a:pPr marL="0" eaLnBrk="1" hangingPunct="1">
              <a:spcBef>
                <a:spcPct val="0"/>
              </a:spcBef>
              <a:spcAft>
                <a:spcPts val="1800"/>
              </a:spcAft>
              <a:buFont typeface="Arial" panose="020B0604020202020204" pitchFamily="34" charset="0"/>
              <a:buNone/>
            </a:pPr>
            <a:r>
              <a:rPr lang="es-ES_tradnl" sz="2400"/>
              <a:t>6. Coma de complemento adicional:        ______________________, xxxxxxxxxxxxxx.</a:t>
            </a:r>
          </a:p>
          <a:p>
            <a:pPr marL="0" eaLnBrk="1" hangingPunct="1">
              <a:spcBef>
                <a:spcPct val="0"/>
              </a:spcBef>
              <a:spcAft>
                <a:spcPts val="1800"/>
              </a:spcAft>
              <a:buFont typeface="Arial" panose="020B0604020202020204" pitchFamily="34" charset="0"/>
              <a:buNone/>
            </a:pPr>
            <a:r>
              <a:rPr lang="es-ES_tradnl" sz="2400"/>
              <a:t>7. Coma elíptica:	 __________________ y _________,(verbo elíptico) _______.</a:t>
            </a:r>
          </a:p>
          <a:p>
            <a:pPr marL="0" eaLnBrk="1" hangingPunct="1">
              <a:spcBef>
                <a:spcPct val="0"/>
              </a:spcBef>
              <a:buFont typeface="Arial" panose="020B0604020202020204" pitchFamily="34" charset="0"/>
              <a:buNone/>
            </a:pPr>
            <a:r>
              <a:rPr lang="es-ES_tradnl" sz="2400"/>
              <a:t>8. Coma de vocativo:	 xxxxxxxx, _________________________________________.</a:t>
            </a:r>
          </a:p>
          <a:p>
            <a:pPr marL="0" eaLnBrk="1" hangingPunct="1">
              <a:spcBef>
                <a:spcPct val="0"/>
              </a:spcBef>
              <a:buFont typeface="Arial" panose="020B0604020202020204" pitchFamily="34" charset="0"/>
              <a:buNone/>
            </a:pPr>
            <a:r>
              <a:rPr lang="es-ES_tradnl" sz="2400"/>
              <a:t>				 _____________________, xxxxxxx, ______________.</a:t>
            </a:r>
          </a:p>
          <a:p>
            <a:pPr marL="0" eaLnBrk="1" hangingPunct="1">
              <a:spcBef>
                <a:spcPct val="0"/>
              </a:spcBef>
              <a:buFont typeface="Arial" panose="020B0604020202020204" pitchFamily="34" charset="0"/>
              <a:buNone/>
            </a:pPr>
            <a:r>
              <a:rPr lang="es-ES_tradnl" sz="2400"/>
              <a:t>				 ____________________________________, xxxxxxx.</a:t>
            </a:r>
          </a:p>
          <a:p>
            <a:pPr marL="0" eaLnBrk="1" hangingPunct="1">
              <a:spcBef>
                <a:spcPct val="0"/>
              </a:spcBef>
              <a:spcAft>
                <a:spcPts val="1200"/>
              </a:spcAft>
              <a:buFont typeface="Arial" panose="020B0604020202020204" pitchFamily="34" charset="0"/>
              <a:buNone/>
            </a:pPr>
            <a:endParaRPr lang="es-ES_tradnl" sz="2400"/>
          </a:p>
          <a:p>
            <a:pPr marL="0" eaLnBrk="1" hangingPunct="1">
              <a:spcBef>
                <a:spcPct val="0"/>
              </a:spcBef>
              <a:spcAft>
                <a:spcPts val="1200"/>
              </a:spcAft>
              <a:buFont typeface="Wingdings" panose="05000000000000000000" pitchFamily="2" charset="2"/>
              <a:buNone/>
            </a:pPr>
            <a:endParaRPr lang="es-ES_tradnl" sz="2400"/>
          </a:p>
        </p:txBody>
      </p:sp>
      <p:sp>
        <p:nvSpPr>
          <p:cNvPr id="2" name="Marcador de número de diapositiva 1">
            <a:extLst>
              <a:ext uri="{FF2B5EF4-FFF2-40B4-BE49-F238E27FC236}">
                <a16:creationId xmlns:a16="http://schemas.microsoft.com/office/drawing/2014/main" id="{78C7BDB9-760D-4181-854D-8CD1F291552F}"/>
              </a:ext>
            </a:extLst>
          </p:cNvPr>
          <p:cNvSpPr>
            <a:spLocks noGrp="1"/>
          </p:cNvSpPr>
          <p:nvPr>
            <p:ph type="sldNum" sz="quarter" idx="12"/>
          </p:nvPr>
        </p:nvSpPr>
        <p:spPr/>
        <p:txBody>
          <a:bodyPr/>
          <a:lstStyle/>
          <a:p>
            <a:fld id="{C6B7C11F-B750-4C70-A60F-C534C4650313}" type="slidenum">
              <a:rPr lang="es-PE" smtClean="0"/>
              <a:t>31</a:t>
            </a:fld>
            <a:endParaRPr lang="es-PE"/>
          </a:p>
        </p:txBody>
      </p:sp>
    </p:spTree>
    <p:extLst>
      <p:ext uri="{BB962C8B-B14F-4D97-AF65-F5344CB8AC3E}">
        <p14:creationId xmlns:p14="http://schemas.microsoft.com/office/powerpoint/2010/main" val="1359213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C6DB-3DA1-4273-AE71-D7993D69F8C9}"/>
              </a:ext>
            </a:extLst>
          </p:cNvPr>
          <p:cNvSpPr>
            <a:spLocks noGrp="1"/>
          </p:cNvSpPr>
          <p:nvPr>
            <p:ph type="title"/>
          </p:nvPr>
        </p:nvSpPr>
        <p:spPr>
          <a:xfrm>
            <a:off x="838200" y="365128"/>
            <a:ext cx="10515600" cy="698562"/>
          </a:xfrm>
        </p:spPr>
        <p:txBody>
          <a:bodyPr>
            <a:normAutofit/>
          </a:bodyPr>
          <a:lstStyle/>
          <a:p>
            <a:r>
              <a:rPr lang="es-PE" sz="3200" b="1" i="1" dirty="0">
                <a:solidFill>
                  <a:srgbClr val="0070C0"/>
                </a:solidFill>
              </a:rPr>
              <a:t>Ejercicios de aplicación de la coma:</a:t>
            </a:r>
            <a:endParaRPr lang="en-US" sz="3200" b="1" i="1" dirty="0">
              <a:solidFill>
                <a:srgbClr val="0070C0"/>
              </a:solidFill>
            </a:endParaRPr>
          </a:p>
        </p:txBody>
      </p:sp>
      <p:sp>
        <p:nvSpPr>
          <p:cNvPr id="3" name="Content Placeholder 2">
            <a:extLst>
              <a:ext uri="{FF2B5EF4-FFF2-40B4-BE49-F238E27FC236}">
                <a16:creationId xmlns:a16="http://schemas.microsoft.com/office/drawing/2014/main" id="{4AF4BCEE-0AF1-46C4-952C-DF7F90BE86F2}"/>
              </a:ext>
            </a:extLst>
          </p:cNvPr>
          <p:cNvSpPr>
            <a:spLocks noGrp="1"/>
          </p:cNvSpPr>
          <p:nvPr>
            <p:ph idx="1"/>
          </p:nvPr>
        </p:nvSpPr>
        <p:spPr>
          <a:xfrm>
            <a:off x="838200" y="1390260"/>
            <a:ext cx="10515600" cy="4966091"/>
          </a:xfrm>
        </p:spPr>
        <p:txBody>
          <a:bodyPr>
            <a:noAutofit/>
          </a:bodyPr>
          <a:lstStyle/>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Los teléfonos inteligentes  </a:t>
            </a:r>
            <a:r>
              <a:rPr lang="es-ES_tradnl" sz="1800" i="1" dirty="0" err="1">
                <a:effectLst/>
                <a:latin typeface="Arial" panose="020B0604020202020204" pitchFamily="34" charset="0"/>
                <a:ea typeface="Times New Roman" panose="02020603050405020304" pitchFamily="18" charset="0"/>
                <a:cs typeface="Times New Roman" panose="02020603050405020304" pitchFamily="18" charset="0"/>
              </a:rPr>
              <a:t>smart</a:t>
            </a:r>
            <a:r>
              <a:rPr lang="es-ES_tradnl"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1800" i="1" dirty="0" err="1">
                <a:effectLst/>
                <a:latin typeface="Arial" panose="020B0604020202020204" pitchFamily="34" charset="0"/>
                <a:ea typeface="Times New Roman" panose="02020603050405020304" pitchFamily="18" charset="0"/>
                <a:cs typeface="Times New Roman" panose="02020603050405020304" pitchFamily="18" charset="0"/>
              </a:rPr>
              <a:t>phones</a:t>
            </a: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 siguen inundando el mercado peruano.</a:t>
            </a: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Gracias a su diseño estilizado y a la comodidad de su teclado se están convirtiendo rápidamente en herramientas indispensables.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producto demostró en la evaluación ser bastante funcional pues trae comandos de voz y datos.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Adicionalmente el equipo ofrece funcionalidad e integración con su computadora.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equipo ofrece además conexión </a:t>
            </a:r>
            <a:r>
              <a:rPr lang="es-ES_tradnl" sz="1800" dirty="0" err="1">
                <a:effectLst/>
                <a:latin typeface="Arial" panose="020B0604020202020204" pitchFamily="34" charset="0"/>
                <a:ea typeface="Times New Roman" panose="02020603050405020304" pitchFamily="18" charset="0"/>
                <a:cs typeface="Times New Roman" panose="02020603050405020304" pitchFamily="18" charset="0"/>
              </a:rPr>
              <a:t>Wi</a:t>
            </a: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 Fi.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Las aplicaciones para descargar son muy variadas pero antes debe verificarse si existe compatibilidad con el equipo.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equipo que nos han ofertado incorpora el sistema operativo Windows Mobile 9.0 el cual permite la comunicación sin mayor problema.</a:t>
            </a: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Si no tenemos claro qué vamos a comunicar es posible que nuestro mensaje sea emitido en forma confusa y no sea recibido con claridad por nuestro receptor.</a:t>
            </a: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 habilidad de comunicación en opinión de los expertos es fundamental en el ejercicio del liderazgo.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a:spcBef>
                <a:spcPts val="0"/>
              </a:spcBef>
              <a:spcAft>
                <a:spcPts val="1300"/>
              </a:spcAft>
            </a:pPr>
            <a:endParaRPr lang="en-US" sz="1800" dirty="0"/>
          </a:p>
        </p:txBody>
      </p:sp>
      <p:sp>
        <p:nvSpPr>
          <p:cNvPr id="4" name="Slide Number Placeholder 3">
            <a:extLst>
              <a:ext uri="{FF2B5EF4-FFF2-40B4-BE49-F238E27FC236}">
                <a16:creationId xmlns:a16="http://schemas.microsoft.com/office/drawing/2014/main" id="{F9B2359F-BCC6-4714-AE5D-7710C777B8C2}"/>
              </a:ext>
            </a:extLst>
          </p:cNvPr>
          <p:cNvSpPr>
            <a:spLocks noGrp="1"/>
          </p:cNvSpPr>
          <p:nvPr>
            <p:ph type="sldNum" sz="quarter" idx="12"/>
          </p:nvPr>
        </p:nvSpPr>
        <p:spPr/>
        <p:txBody>
          <a:bodyPr/>
          <a:lstStyle/>
          <a:p>
            <a:fld id="{C6B7C11F-B750-4C70-A60F-C534C4650313}" type="slidenum">
              <a:rPr lang="es-PE" smtClean="0"/>
              <a:t>32</a:t>
            </a:fld>
            <a:endParaRPr lang="es-PE"/>
          </a:p>
        </p:txBody>
      </p:sp>
    </p:spTree>
    <p:extLst>
      <p:ext uri="{BB962C8B-B14F-4D97-AF65-F5344CB8AC3E}">
        <p14:creationId xmlns:p14="http://schemas.microsoft.com/office/powerpoint/2010/main" val="2104993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95325" y="765175"/>
            <a:ext cx="8280400" cy="463550"/>
          </a:xfrm>
        </p:spPr>
        <p:txBody>
          <a:bodyPr rtlCol="0">
            <a:noAutofit/>
          </a:bodyPr>
          <a:lstStyle/>
          <a:p>
            <a:pPr eaLnBrk="1" fontAlgn="auto" hangingPunct="1">
              <a:spcAft>
                <a:spcPts val="0"/>
              </a:spcAft>
              <a:defRPr/>
            </a:pPr>
            <a:r>
              <a:rPr lang="es-ES" sz="3600" b="1" dirty="0">
                <a:solidFill>
                  <a:schemeClr val="accent1">
                    <a:lumMod val="50000"/>
                  </a:schemeClr>
                </a:solidFill>
              </a:rPr>
              <a:t>Versatilidad de la cláusula subordinada</a:t>
            </a:r>
          </a:p>
        </p:txBody>
      </p:sp>
      <p:sp>
        <p:nvSpPr>
          <p:cNvPr id="41987" name="Rectangle 3"/>
          <p:cNvSpPr>
            <a:spLocks noGrp="1" noChangeArrowheads="1"/>
          </p:cNvSpPr>
          <p:nvPr>
            <p:ph idx="1"/>
          </p:nvPr>
        </p:nvSpPr>
        <p:spPr>
          <a:xfrm>
            <a:off x="695325" y="1916113"/>
            <a:ext cx="11233150" cy="4941887"/>
          </a:xfrm>
        </p:spPr>
        <p:txBody>
          <a:bodyPr/>
          <a:lstStyle/>
          <a:p>
            <a:pPr eaLnBrk="1" hangingPunct="1">
              <a:lnSpc>
                <a:spcPct val="80000"/>
              </a:lnSpc>
              <a:buFont typeface="Wingdings" panose="05000000000000000000" pitchFamily="2" charset="2"/>
              <a:buNone/>
            </a:pPr>
            <a:r>
              <a:rPr lang="es-ES" sz="2400" dirty="0"/>
              <a:t>Los equipos serán trasladados el 15 del mes siguiente de acuerdo con lo dispuesto por la Gerencia de Administración.</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solidFill>
                  <a:srgbClr val="FF0000"/>
                </a:solidFill>
              </a:rPr>
              <a:t>De acuerdo con lo dispuesto por la Gerencia de Administración,</a:t>
            </a:r>
            <a:r>
              <a:rPr lang="es-ES" sz="2400" dirty="0"/>
              <a:t>  los equipos serán trasladados el 15 del mes siguiente.</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t>Los equipos</a:t>
            </a:r>
            <a:r>
              <a:rPr lang="es-ES" sz="2400" dirty="0">
                <a:solidFill>
                  <a:srgbClr val="FF0000"/>
                </a:solidFill>
              </a:rPr>
              <a:t>, de acuerdo con lo dispuesto por la Gerencia de Administración, </a:t>
            </a:r>
            <a:r>
              <a:rPr lang="es-ES" sz="2400" dirty="0"/>
              <a:t>serán trasladados el 15 del mes siguiente.</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t>Los equipos serán trasladados el 15 del mes siguiente</a:t>
            </a:r>
            <a:r>
              <a:rPr lang="es-ES" sz="2400" dirty="0">
                <a:solidFill>
                  <a:srgbClr val="FF0000"/>
                </a:solidFill>
              </a:rPr>
              <a:t>,  de acuerdo con lo dispuesto por la Gerencia de Administración.</a:t>
            </a:r>
          </a:p>
          <a:p>
            <a:pPr eaLnBrk="1" hangingPunct="1">
              <a:lnSpc>
                <a:spcPct val="80000"/>
              </a:lnSpc>
              <a:buFont typeface="Wingdings" panose="05000000000000000000" pitchFamily="2" charset="2"/>
              <a:buNone/>
            </a:pPr>
            <a:endParaRPr lang="es-ES" sz="2400" dirty="0"/>
          </a:p>
          <a:p>
            <a:pPr eaLnBrk="1" hangingPunct="1">
              <a:lnSpc>
                <a:spcPct val="80000"/>
              </a:lnSpc>
            </a:pPr>
            <a:endParaRPr lang="es-ES" sz="2400" dirty="0"/>
          </a:p>
        </p:txBody>
      </p:sp>
      <p:sp>
        <p:nvSpPr>
          <p:cNvPr id="2" name="Marcador de número de diapositiva 1">
            <a:extLst>
              <a:ext uri="{FF2B5EF4-FFF2-40B4-BE49-F238E27FC236}">
                <a16:creationId xmlns:a16="http://schemas.microsoft.com/office/drawing/2014/main" id="{530F895C-E28C-4E9A-B97F-153E0585756C}"/>
              </a:ext>
            </a:extLst>
          </p:cNvPr>
          <p:cNvSpPr>
            <a:spLocks noGrp="1"/>
          </p:cNvSpPr>
          <p:nvPr>
            <p:ph type="sldNum" sz="quarter" idx="12"/>
          </p:nvPr>
        </p:nvSpPr>
        <p:spPr/>
        <p:txBody>
          <a:bodyPr/>
          <a:lstStyle/>
          <a:p>
            <a:fld id="{C6B7C11F-B750-4C70-A60F-C534C4650313}" type="slidenum">
              <a:rPr lang="es-PE" smtClean="0"/>
              <a:t>33</a:t>
            </a:fld>
            <a:endParaRPr lang="es-PE"/>
          </a:p>
        </p:txBody>
      </p:sp>
    </p:spTree>
    <p:extLst>
      <p:ext uri="{BB962C8B-B14F-4D97-AF65-F5344CB8AC3E}">
        <p14:creationId xmlns:p14="http://schemas.microsoft.com/office/powerpoint/2010/main" val="317594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F08E-19E2-4641-9734-7024663D302A}"/>
              </a:ext>
            </a:extLst>
          </p:cNvPr>
          <p:cNvSpPr>
            <a:spLocks noGrp="1"/>
          </p:cNvSpPr>
          <p:nvPr>
            <p:ph type="title"/>
          </p:nvPr>
        </p:nvSpPr>
        <p:spPr/>
        <p:txBody>
          <a:bodyPr vert="horz" lIns="91440" tIns="45720" rIns="91440" bIns="45720" rtlCol="0" anchor="ctr">
            <a:normAutofit/>
          </a:bodyPr>
          <a:lstStyle/>
          <a:p>
            <a:r>
              <a:rPr lang="es-PE" b="1" dirty="0">
                <a:solidFill>
                  <a:srgbClr val="0070C0"/>
                </a:solidFill>
              </a:rPr>
              <a:t>Uso de coma con “y”</a:t>
            </a:r>
            <a:endParaRPr lang="en-US" b="1" dirty="0">
              <a:solidFill>
                <a:srgbClr val="0070C0"/>
              </a:solidFill>
            </a:endParaRPr>
          </a:p>
        </p:txBody>
      </p:sp>
      <p:sp>
        <p:nvSpPr>
          <p:cNvPr id="3" name="Content Placeholder 2">
            <a:extLst>
              <a:ext uri="{FF2B5EF4-FFF2-40B4-BE49-F238E27FC236}">
                <a16:creationId xmlns:a16="http://schemas.microsoft.com/office/drawing/2014/main" id="{D90F8EF6-F7B4-4F15-97C8-7D151062CF03}"/>
              </a:ext>
            </a:extLst>
          </p:cNvPr>
          <p:cNvSpPr>
            <a:spLocks noGrp="1"/>
          </p:cNvSpPr>
          <p:nvPr>
            <p:ph idx="1"/>
          </p:nvPr>
        </p:nvSpPr>
        <p:spPr>
          <a:xfrm>
            <a:off x="838200" y="1825624"/>
            <a:ext cx="10813026" cy="4530727"/>
          </a:xfrm>
        </p:spPr>
        <p:txBody>
          <a:bodyPr>
            <a:normAutofit fontScale="85000" lnSpcReduction="20000"/>
          </a:bodyPr>
          <a:lstStyle/>
          <a:p>
            <a:pPr marL="0" indent="0">
              <a:buNone/>
            </a:pPr>
            <a:r>
              <a:rPr lang="es-PE" b="1" dirty="0">
                <a:solidFill>
                  <a:srgbClr val="0070C0"/>
                </a:solidFill>
              </a:rPr>
              <a:t>Caso de “y” como conjunción:</a:t>
            </a:r>
          </a:p>
          <a:p>
            <a:pPr marL="0" indent="0">
              <a:buNone/>
            </a:pPr>
            <a:endParaRPr lang="es-PE" dirty="0"/>
          </a:p>
          <a:p>
            <a:pPr marL="0" indent="0">
              <a:buNone/>
            </a:pPr>
            <a:r>
              <a:rPr lang="es-PE" dirty="0"/>
              <a:t>Ejemplos:</a:t>
            </a:r>
          </a:p>
          <a:p>
            <a:pPr marL="0" indent="0">
              <a:buNone/>
            </a:pPr>
            <a:r>
              <a:rPr lang="es-PE" dirty="0"/>
              <a:t>Los informes fueron presentados a tiempo. Se aprobó el incremento presupuestal.</a:t>
            </a:r>
          </a:p>
          <a:p>
            <a:pPr marL="0" indent="0">
              <a:buNone/>
            </a:pPr>
            <a:endParaRPr lang="es-PE" dirty="0"/>
          </a:p>
          <a:p>
            <a:pPr marL="0" indent="0">
              <a:buNone/>
            </a:pPr>
            <a:r>
              <a:rPr lang="es-PE" dirty="0"/>
              <a:t>Los informes fueron presentados a tiempo y se aprobó el incremento presupuestal. </a:t>
            </a:r>
          </a:p>
          <a:p>
            <a:pPr marL="0" indent="0">
              <a:buNone/>
            </a:pPr>
            <a:endParaRPr lang="es-PE" dirty="0"/>
          </a:p>
          <a:p>
            <a:pPr marL="0" indent="0">
              <a:buNone/>
            </a:pPr>
            <a:r>
              <a:rPr lang="es-PE" dirty="0"/>
              <a:t>Los informes fueron presentados a tiempo y, por lo tanto, se aprobó el incremento presupuestal. </a:t>
            </a:r>
          </a:p>
          <a:p>
            <a:pPr marL="0" indent="0">
              <a:buNone/>
            </a:pPr>
            <a:endParaRPr lang="es-PE" dirty="0"/>
          </a:p>
          <a:p>
            <a:pPr marL="0" indent="0">
              <a:buNone/>
            </a:pPr>
            <a:r>
              <a:rPr lang="es-PE" dirty="0"/>
              <a:t>Los informes fueron presentados a tiempo y, de acuerdo con lo consensuado en la reunión, se aprobó el incremento presupuestal.</a:t>
            </a:r>
          </a:p>
          <a:p>
            <a:pPr marL="0" indent="0">
              <a:buNone/>
            </a:pPr>
            <a:endParaRPr lang="es-PE" dirty="0"/>
          </a:p>
          <a:p>
            <a:pPr marL="0" indent="0">
              <a:buNone/>
            </a:pPr>
            <a:endParaRPr lang="es-PE" dirty="0"/>
          </a:p>
        </p:txBody>
      </p:sp>
      <p:sp>
        <p:nvSpPr>
          <p:cNvPr id="4" name="Slide Number Placeholder 3">
            <a:extLst>
              <a:ext uri="{FF2B5EF4-FFF2-40B4-BE49-F238E27FC236}">
                <a16:creationId xmlns:a16="http://schemas.microsoft.com/office/drawing/2014/main" id="{163D70B9-ADD2-4C3A-9B7A-3DF425692588}"/>
              </a:ext>
            </a:extLst>
          </p:cNvPr>
          <p:cNvSpPr>
            <a:spLocks noGrp="1"/>
          </p:cNvSpPr>
          <p:nvPr>
            <p:ph type="sldNum" sz="quarter" idx="12"/>
          </p:nvPr>
        </p:nvSpPr>
        <p:spPr/>
        <p:txBody>
          <a:bodyPr/>
          <a:lstStyle/>
          <a:p>
            <a:fld id="{C6B7C11F-B750-4C70-A60F-C534C4650313}" type="slidenum">
              <a:rPr lang="es-PE" smtClean="0"/>
              <a:t>34</a:t>
            </a:fld>
            <a:endParaRPr lang="es-PE"/>
          </a:p>
        </p:txBody>
      </p:sp>
    </p:spTree>
    <p:extLst>
      <p:ext uri="{BB962C8B-B14F-4D97-AF65-F5344CB8AC3E}">
        <p14:creationId xmlns:p14="http://schemas.microsoft.com/office/powerpoint/2010/main" val="2862476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F08E-19E2-4641-9734-7024663D302A}"/>
              </a:ext>
            </a:extLst>
          </p:cNvPr>
          <p:cNvSpPr>
            <a:spLocks noGrp="1"/>
          </p:cNvSpPr>
          <p:nvPr>
            <p:ph type="title"/>
          </p:nvPr>
        </p:nvSpPr>
        <p:spPr>
          <a:xfrm>
            <a:off x="838200" y="365128"/>
            <a:ext cx="10515600" cy="736086"/>
          </a:xfrm>
        </p:spPr>
        <p:txBody>
          <a:bodyPr/>
          <a:lstStyle/>
          <a:p>
            <a:r>
              <a:rPr lang="es-PE" b="1" dirty="0">
                <a:solidFill>
                  <a:srgbClr val="0070C0"/>
                </a:solidFill>
              </a:rPr>
              <a:t>Uso de coma con “y”</a:t>
            </a:r>
            <a:endParaRPr lang="en-US" b="1" dirty="0">
              <a:solidFill>
                <a:srgbClr val="0070C0"/>
              </a:solidFill>
            </a:endParaRPr>
          </a:p>
        </p:txBody>
      </p:sp>
      <p:sp>
        <p:nvSpPr>
          <p:cNvPr id="3" name="Content Placeholder 2">
            <a:extLst>
              <a:ext uri="{FF2B5EF4-FFF2-40B4-BE49-F238E27FC236}">
                <a16:creationId xmlns:a16="http://schemas.microsoft.com/office/drawing/2014/main" id="{D90F8EF6-F7B4-4F15-97C8-7D151062CF03}"/>
              </a:ext>
            </a:extLst>
          </p:cNvPr>
          <p:cNvSpPr>
            <a:spLocks noGrp="1"/>
          </p:cNvSpPr>
          <p:nvPr>
            <p:ph idx="1"/>
          </p:nvPr>
        </p:nvSpPr>
        <p:spPr>
          <a:xfrm>
            <a:off x="838200" y="1501363"/>
            <a:ext cx="10813026" cy="4530727"/>
          </a:xfrm>
        </p:spPr>
        <p:txBody>
          <a:bodyPr>
            <a:normAutofit lnSpcReduction="10000"/>
          </a:bodyPr>
          <a:lstStyle/>
          <a:p>
            <a:pPr marL="0" indent="0">
              <a:buNone/>
            </a:pPr>
            <a:r>
              <a:rPr lang="es-PE" b="1" dirty="0">
                <a:solidFill>
                  <a:srgbClr val="0070C0"/>
                </a:solidFill>
              </a:rPr>
              <a:t>Caso de dos “y” muy seguidas: se coloca la coma antes de la que tenga más importancia:</a:t>
            </a:r>
          </a:p>
          <a:p>
            <a:pPr marL="0" indent="0">
              <a:buNone/>
            </a:pPr>
            <a:r>
              <a:rPr lang="es-PE" dirty="0"/>
              <a:t>Ejemplo: </a:t>
            </a:r>
          </a:p>
          <a:p>
            <a:pPr marL="0" indent="0">
              <a:buNone/>
            </a:pPr>
            <a:r>
              <a:rPr lang="es-PE" dirty="0"/>
              <a:t>Hemos revisado  el estado de pérdidas y ganancias, y se observa una discrepancia entre…</a:t>
            </a:r>
          </a:p>
          <a:p>
            <a:pPr marL="0" indent="0">
              <a:buNone/>
            </a:pPr>
            <a:endParaRPr lang="es-PE" dirty="0"/>
          </a:p>
          <a:p>
            <a:pPr marL="0" indent="0">
              <a:buNone/>
            </a:pPr>
            <a:r>
              <a:rPr lang="es-PE" b="1" dirty="0">
                <a:solidFill>
                  <a:srgbClr val="0070C0"/>
                </a:solidFill>
              </a:rPr>
              <a:t>Caso de una oración positiva y otra negativa:</a:t>
            </a:r>
          </a:p>
          <a:p>
            <a:pPr marL="0" indent="0">
              <a:buNone/>
            </a:pPr>
            <a:r>
              <a:rPr lang="es-PE" dirty="0"/>
              <a:t>Ejemplo:</a:t>
            </a:r>
          </a:p>
          <a:p>
            <a:pPr marL="0" indent="0">
              <a:buNone/>
            </a:pPr>
            <a:r>
              <a:rPr lang="es-PE" dirty="0"/>
              <a:t>La ONU aprobó el reglamento internacional de trabajo infantil, y no contempla ningún artículo relacionado a menores discapacitados. </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63D70B9-ADD2-4C3A-9B7A-3DF425692588}"/>
              </a:ext>
            </a:extLst>
          </p:cNvPr>
          <p:cNvSpPr>
            <a:spLocks noGrp="1"/>
          </p:cNvSpPr>
          <p:nvPr>
            <p:ph type="sldNum" sz="quarter" idx="12"/>
          </p:nvPr>
        </p:nvSpPr>
        <p:spPr/>
        <p:txBody>
          <a:bodyPr/>
          <a:lstStyle/>
          <a:p>
            <a:fld id="{C6B7C11F-B750-4C70-A60F-C534C4650313}" type="slidenum">
              <a:rPr lang="es-PE" smtClean="0"/>
              <a:t>35</a:t>
            </a:fld>
            <a:endParaRPr lang="es-PE"/>
          </a:p>
        </p:txBody>
      </p:sp>
    </p:spTree>
    <p:extLst>
      <p:ext uri="{BB962C8B-B14F-4D97-AF65-F5344CB8AC3E}">
        <p14:creationId xmlns:p14="http://schemas.microsoft.com/office/powerpoint/2010/main" val="867617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_tradnl" b="1" dirty="0">
                <a:solidFill>
                  <a:srgbClr val="0070C0"/>
                </a:solidFill>
              </a:rPr>
              <a:t>Uso del punto y coma</a:t>
            </a:r>
          </a:p>
        </p:txBody>
      </p:sp>
      <p:sp>
        <p:nvSpPr>
          <p:cNvPr id="61443" name="Rectangle 3"/>
          <p:cNvSpPr>
            <a:spLocks noGrp="1" noChangeArrowheads="1"/>
          </p:cNvSpPr>
          <p:nvPr>
            <p:ph idx="1"/>
          </p:nvPr>
        </p:nvSpPr>
        <p:spPr>
          <a:xfrm>
            <a:off x="982663" y="1885950"/>
            <a:ext cx="10729912" cy="4171950"/>
          </a:xfrm>
        </p:spPr>
        <p:txBody>
          <a:bodyPr>
            <a:normAutofit fontScale="85000" lnSpcReduction="20000"/>
          </a:bodyPr>
          <a:lstStyle/>
          <a:p>
            <a:pPr marL="0" indent="0" eaLnBrk="1" hangingPunct="1">
              <a:buNone/>
            </a:pPr>
            <a:r>
              <a:rPr lang="es-ES_tradnl" sz="3900" b="1" dirty="0">
                <a:solidFill>
                  <a:srgbClr val="0070C0"/>
                </a:solidFill>
              </a:rPr>
              <a:t>Punto y coma enumerativo</a:t>
            </a:r>
          </a:p>
          <a:p>
            <a:pPr marL="0" indent="0" eaLnBrk="1" hangingPunct="1">
              <a:buNone/>
            </a:pPr>
            <a:endParaRPr lang="es-ES_tradnl" sz="2600" dirty="0"/>
          </a:p>
          <a:p>
            <a:pPr eaLnBrk="1" hangingPunct="1"/>
            <a:r>
              <a:rPr lang="es-ES_tradnl" sz="2600" dirty="0"/>
              <a:t>Se utiliza en enumeraciones de frases u oraciones:</a:t>
            </a:r>
          </a:p>
          <a:p>
            <a:pPr eaLnBrk="1" hangingPunct="1">
              <a:buFont typeface="Wingdings" panose="05000000000000000000" pitchFamily="2" charset="2"/>
              <a:buNone/>
            </a:pPr>
            <a:endParaRPr lang="es-ES_tradnl" sz="2600" dirty="0"/>
          </a:p>
          <a:p>
            <a:pPr eaLnBrk="1" hangingPunct="1">
              <a:buFont typeface="Wingdings" panose="05000000000000000000" pitchFamily="2" charset="2"/>
              <a:buNone/>
            </a:pPr>
            <a:r>
              <a:rPr lang="es-ES_tradnl" sz="2600" dirty="0"/>
              <a:t>	_________________;___________; _________,_____; ________ y _______.</a:t>
            </a:r>
          </a:p>
          <a:p>
            <a:pPr eaLnBrk="1" hangingPunct="1">
              <a:buFont typeface="Wingdings" panose="05000000000000000000" pitchFamily="2" charset="2"/>
              <a:buNone/>
            </a:pPr>
            <a:endParaRPr lang="es-ES_tradnl" sz="2600" dirty="0"/>
          </a:p>
          <a:p>
            <a:pPr eaLnBrk="1" hangingPunct="1">
              <a:buFont typeface="Wingdings" panose="05000000000000000000" pitchFamily="2" charset="2"/>
              <a:buNone/>
            </a:pPr>
            <a:r>
              <a:rPr lang="es-ES_tradnl" sz="2600" dirty="0"/>
              <a:t>¿Es correcto?</a:t>
            </a:r>
          </a:p>
          <a:p>
            <a:pPr eaLnBrk="1" hangingPunct="1">
              <a:buFont typeface="Wingdings" panose="05000000000000000000" pitchFamily="2" charset="2"/>
              <a:buNone/>
            </a:pPr>
            <a:endParaRPr lang="es-ES_tradnl" sz="1900" dirty="0"/>
          </a:p>
          <a:p>
            <a:pPr eaLnBrk="1" hangingPunct="1">
              <a:buFont typeface="Wingdings" panose="05000000000000000000" pitchFamily="2" charset="2"/>
              <a:buNone/>
            </a:pPr>
            <a:r>
              <a:rPr lang="es-ES_tradnl" dirty="0"/>
              <a:t>Tachar: Líneas 3-9</a:t>
            </a:r>
            <a:r>
              <a:rPr lang="es-ES_tradnl" dirty="0">
                <a:solidFill>
                  <a:srgbClr val="FF0000"/>
                </a:solidFill>
              </a:rPr>
              <a:t>;</a:t>
            </a:r>
            <a:r>
              <a:rPr lang="es-ES_tradnl" dirty="0"/>
              <a:t> </a:t>
            </a:r>
            <a:r>
              <a:rPr lang="es-ES_tradnl" dirty="0" err="1"/>
              <a:t>pag.</a:t>
            </a:r>
            <a:r>
              <a:rPr lang="es-ES_tradnl" dirty="0"/>
              <a:t> 1</a:t>
            </a:r>
            <a:r>
              <a:rPr lang="es-ES_tradnl" dirty="0">
                <a:solidFill>
                  <a:srgbClr val="FF0000"/>
                </a:solidFill>
              </a:rPr>
              <a:t>,</a:t>
            </a:r>
            <a:r>
              <a:rPr lang="es-ES_tradnl" dirty="0"/>
              <a:t>  líneas 7-11</a:t>
            </a:r>
            <a:r>
              <a:rPr lang="es-ES_tradnl" dirty="0">
                <a:solidFill>
                  <a:srgbClr val="FF0000"/>
                </a:solidFill>
              </a:rPr>
              <a:t>;</a:t>
            </a:r>
            <a:r>
              <a:rPr lang="es-ES_tradnl" dirty="0"/>
              <a:t> pag.2</a:t>
            </a:r>
            <a:r>
              <a:rPr lang="es-ES_tradnl" dirty="0">
                <a:solidFill>
                  <a:srgbClr val="FF0000"/>
                </a:solidFill>
              </a:rPr>
              <a:t>,</a:t>
            </a:r>
            <a:r>
              <a:rPr lang="es-ES_tradnl" dirty="0"/>
              <a:t>  líneas 15-16</a:t>
            </a:r>
            <a:r>
              <a:rPr lang="es-ES_tradnl" dirty="0">
                <a:solidFill>
                  <a:srgbClr val="FF0000"/>
                </a:solidFill>
              </a:rPr>
              <a:t>;</a:t>
            </a:r>
            <a:r>
              <a:rPr lang="es-ES_tradnl" dirty="0"/>
              <a:t> </a:t>
            </a:r>
            <a:r>
              <a:rPr lang="es-ES_tradnl" dirty="0" err="1"/>
              <a:t>pag</a:t>
            </a:r>
            <a:r>
              <a:rPr lang="es-ES_tradnl" dirty="0"/>
              <a:t> 3</a:t>
            </a:r>
            <a:r>
              <a:rPr lang="es-ES_tradnl" dirty="0">
                <a:solidFill>
                  <a:srgbClr val="FF0000"/>
                </a:solidFill>
              </a:rPr>
              <a:t>.</a:t>
            </a:r>
            <a:endParaRPr lang="es-ES_tradnl" dirty="0"/>
          </a:p>
          <a:p>
            <a:pPr eaLnBrk="1" hangingPunct="1">
              <a:buFont typeface="Wingdings" panose="05000000000000000000" pitchFamily="2" charset="2"/>
              <a:buNone/>
            </a:pPr>
            <a:endParaRPr lang="es-ES_tradnl" dirty="0"/>
          </a:p>
          <a:p>
            <a:pPr eaLnBrk="1" hangingPunct="1">
              <a:buFont typeface="Wingdings" panose="05000000000000000000" pitchFamily="2" charset="2"/>
              <a:buNone/>
            </a:pPr>
            <a:r>
              <a:rPr lang="es-ES_tradnl" dirty="0"/>
              <a:t>Tachar: Líneas 3-9</a:t>
            </a:r>
            <a:r>
              <a:rPr lang="es-ES_tradnl" dirty="0">
                <a:solidFill>
                  <a:srgbClr val="FF0000"/>
                </a:solidFill>
              </a:rPr>
              <a:t>,</a:t>
            </a:r>
            <a:r>
              <a:rPr lang="es-ES_tradnl" dirty="0"/>
              <a:t> </a:t>
            </a:r>
            <a:r>
              <a:rPr lang="es-ES_tradnl" dirty="0" err="1"/>
              <a:t>pag.</a:t>
            </a:r>
            <a:r>
              <a:rPr lang="es-ES_tradnl" dirty="0"/>
              <a:t> 1</a:t>
            </a:r>
            <a:r>
              <a:rPr lang="es-ES_tradnl" dirty="0">
                <a:solidFill>
                  <a:srgbClr val="FF0000"/>
                </a:solidFill>
              </a:rPr>
              <a:t>;</a:t>
            </a:r>
            <a:r>
              <a:rPr lang="es-ES_tradnl" dirty="0"/>
              <a:t>  líneas 7-11</a:t>
            </a:r>
            <a:r>
              <a:rPr lang="es-ES_tradnl" dirty="0">
                <a:solidFill>
                  <a:srgbClr val="FF0000"/>
                </a:solidFill>
              </a:rPr>
              <a:t>,</a:t>
            </a:r>
            <a:r>
              <a:rPr lang="es-ES_tradnl" dirty="0"/>
              <a:t> pag.2</a:t>
            </a:r>
            <a:r>
              <a:rPr lang="es-ES_tradnl" dirty="0">
                <a:solidFill>
                  <a:srgbClr val="FF0000"/>
                </a:solidFill>
              </a:rPr>
              <a:t>;</a:t>
            </a:r>
            <a:r>
              <a:rPr lang="es-ES_tradnl" dirty="0"/>
              <a:t>  líneas 15-16</a:t>
            </a:r>
            <a:r>
              <a:rPr lang="es-ES_tradnl" dirty="0">
                <a:solidFill>
                  <a:srgbClr val="FF0000"/>
                </a:solidFill>
              </a:rPr>
              <a:t>,</a:t>
            </a:r>
            <a:r>
              <a:rPr lang="es-ES_tradnl" dirty="0"/>
              <a:t> </a:t>
            </a:r>
            <a:r>
              <a:rPr lang="es-ES_tradnl" dirty="0" err="1"/>
              <a:t>pag</a:t>
            </a:r>
            <a:r>
              <a:rPr lang="es-ES_tradnl" dirty="0"/>
              <a:t> 3</a:t>
            </a:r>
            <a:r>
              <a:rPr lang="es-ES_tradnl" dirty="0">
                <a:solidFill>
                  <a:srgbClr val="FF0000"/>
                </a:solidFill>
              </a:rPr>
              <a:t>.</a:t>
            </a:r>
            <a:endParaRPr lang="es-ES_tradnl" dirty="0"/>
          </a:p>
          <a:p>
            <a:pPr eaLnBrk="1" hangingPunct="1">
              <a:buFont typeface="Wingdings" panose="05000000000000000000" pitchFamily="2" charset="2"/>
              <a:buNone/>
            </a:pPr>
            <a:endParaRPr lang="es-ES_tradnl" sz="1900" dirty="0"/>
          </a:p>
          <a:p>
            <a:pPr eaLnBrk="1" hangingPunct="1">
              <a:buFont typeface="Wingdings" panose="05000000000000000000" pitchFamily="2" charset="2"/>
              <a:buNone/>
            </a:pPr>
            <a:endParaRPr lang="es-ES_tradnl" sz="1900" b="1" dirty="0"/>
          </a:p>
          <a:p>
            <a:pPr eaLnBrk="1" hangingPunct="1">
              <a:buFont typeface="Wingdings" panose="05000000000000000000" pitchFamily="2" charset="2"/>
              <a:buNone/>
            </a:pPr>
            <a:endParaRPr lang="es-ES_tradnl" dirty="0"/>
          </a:p>
        </p:txBody>
      </p:sp>
      <p:sp>
        <p:nvSpPr>
          <p:cNvPr id="2" name="Marcador de número de diapositiva 1">
            <a:extLst>
              <a:ext uri="{FF2B5EF4-FFF2-40B4-BE49-F238E27FC236}">
                <a16:creationId xmlns:a16="http://schemas.microsoft.com/office/drawing/2014/main" id="{CA552562-5F2B-4CC5-B6A1-154C937ACE8F}"/>
              </a:ext>
            </a:extLst>
          </p:cNvPr>
          <p:cNvSpPr>
            <a:spLocks noGrp="1"/>
          </p:cNvSpPr>
          <p:nvPr>
            <p:ph type="sldNum" sz="quarter" idx="12"/>
          </p:nvPr>
        </p:nvSpPr>
        <p:spPr/>
        <p:txBody>
          <a:bodyPr/>
          <a:lstStyle/>
          <a:p>
            <a:fld id="{C6B7C11F-B750-4C70-A60F-C534C4650313}" type="slidenum">
              <a:rPr lang="es-PE" smtClean="0"/>
              <a:t>36</a:t>
            </a:fld>
            <a:endParaRPr lang="es-PE" dirty="0"/>
          </a:p>
        </p:txBody>
      </p:sp>
    </p:spTree>
    <p:extLst>
      <p:ext uri="{BB962C8B-B14F-4D97-AF65-F5344CB8AC3E}">
        <p14:creationId xmlns:p14="http://schemas.microsoft.com/office/powerpoint/2010/main" val="33484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s-ES_tradnl" sz="3300" b="1" dirty="0">
                <a:solidFill>
                  <a:srgbClr val="0070C0"/>
                </a:solidFill>
                <a:latin typeface="+mn-lt"/>
                <a:ea typeface="+mn-ea"/>
                <a:cs typeface="+mn-cs"/>
              </a:rPr>
              <a:t>Punto y coma relacionador</a:t>
            </a:r>
          </a:p>
        </p:txBody>
      </p:sp>
      <p:sp>
        <p:nvSpPr>
          <p:cNvPr id="62467" name="Rectangle 3"/>
          <p:cNvSpPr>
            <a:spLocks noGrp="1" noChangeArrowheads="1"/>
          </p:cNvSpPr>
          <p:nvPr>
            <p:ph idx="1"/>
          </p:nvPr>
        </p:nvSpPr>
        <p:spPr>
          <a:xfrm>
            <a:off x="838200" y="1752600"/>
            <a:ext cx="10874375" cy="4800600"/>
          </a:xfrm>
        </p:spPr>
        <p:txBody>
          <a:bodyPr rtlCol="0">
            <a:normAutofit lnSpcReduction="10000"/>
          </a:bodyPr>
          <a:lstStyle/>
          <a:p>
            <a:pPr eaLnBrk="1" fontAlgn="auto" hangingPunct="1">
              <a:spcAft>
                <a:spcPts val="0"/>
              </a:spcAft>
              <a:defRPr/>
            </a:pPr>
            <a:r>
              <a:rPr lang="es-ES_tradnl" sz="2600" dirty="0"/>
              <a:t>Es aquel que se utiliza para </a:t>
            </a:r>
            <a:r>
              <a:rPr lang="es-ES_tradnl" sz="2400" b="1" dirty="0">
                <a:solidFill>
                  <a:srgbClr val="0070C0"/>
                </a:solidFill>
              </a:rPr>
              <a:t>“unir oraciones”.</a:t>
            </a:r>
          </a:p>
          <a:p>
            <a:pPr eaLnBrk="1" fontAlgn="auto" hangingPunct="1">
              <a:spcAft>
                <a:spcPts val="0"/>
              </a:spcAft>
              <a:buFont typeface="Wingdings" panose="05000000000000000000" pitchFamily="2" charset="2"/>
              <a:buNone/>
              <a:defRPr/>
            </a:pPr>
            <a:r>
              <a:rPr lang="es-ES_tradnl" sz="2600" dirty="0"/>
              <a:t>   _________________; ____________________.</a:t>
            </a:r>
          </a:p>
          <a:p>
            <a:pPr eaLnBrk="1" fontAlgn="auto" hangingPunct="1">
              <a:spcAft>
                <a:spcPts val="0"/>
              </a:spcAft>
              <a:buFont typeface="Wingdings" panose="05000000000000000000" pitchFamily="2" charset="2"/>
              <a:buNone/>
              <a:defRPr/>
            </a:pPr>
            <a:r>
              <a:rPr lang="es-ES_tradnl" sz="2600" dirty="0"/>
              <a:t>	_________________; sin embargo,_________.</a:t>
            </a:r>
          </a:p>
          <a:p>
            <a:pPr eaLnBrk="1" fontAlgn="auto" hangingPunct="1">
              <a:spcAft>
                <a:spcPts val="0"/>
              </a:spcAft>
              <a:buFont typeface="Wingdings" panose="05000000000000000000" pitchFamily="2" charset="2"/>
              <a:buNone/>
              <a:defRPr/>
            </a:pPr>
            <a:r>
              <a:rPr lang="es-ES_tradnl" sz="2600" dirty="0"/>
              <a:t>	_________________; por lo tanto,__________.</a:t>
            </a:r>
          </a:p>
          <a:p>
            <a:pPr eaLnBrk="1" fontAlgn="auto" hangingPunct="1">
              <a:spcAft>
                <a:spcPts val="0"/>
              </a:spcAft>
              <a:buFont typeface="Wingdings" panose="05000000000000000000" pitchFamily="2" charset="2"/>
              <a:buNone/>
              <a:defRPr/>
            </a:pPr>
            <a:endParaRPr lang="es-ES_tradnl" dirty="0"/>
          </a:p>
          <a:p>
            <a:pPr eaLnBrk="1" fontAlgn="auto" hangingPunct="1">
              <a:spcAft>
                <a:spcPts val="0"/>
              </a:spcAft>
              <a:buFont typeface="Wingdings" panose="05000000000000000000" pitchFamily="2" charset="2"/>
              <a:buNone/>
              <a:defRPr/>
            </a:pPr>
            <a:r>
              <a:rPr lang="es-ES_tradnl" dirty="0"/>
              <a:t>	Los Informes de Presupuesto no fueron entregados a tiempo por lo tanto no se ha podido proceder a la elaboración del Informe Consolidado.</a:t>
            </a:r>
          </a:p>
          <a:p>
            <a:pPr eaLnBrk="1" fontAlgn="auto" hangingPunct="1">
              <a:spcAft>
                <a:spcPts val="0"/>
              </a:spcAft>
              <a:buFont typeface="Wingdings" panose="05000000000000000000" pitchFamily="2" charset="2"/>
              <a:buNone/>
              <a:defRPr/>
            </a:pPr>
            <a:r>
              <a:rPr lang="es-ES_tradnl" dirty="0"/>
              <a:t>	Los Informes de Presupuesto no fueron entregados a tiempo</a:t>
            </a:r>
            <a:r>
              <a:rPr lang="es-ES_tradnl" sz="2600" dirty="0">
                <a:solidFill>
                  <a:srgbClr val="FF0000"/>
                </a:solidFill>
              </a:rPr>
              <a:t>;</a:t>
            </a:r>
            <a:r>
              <a:rPr lang="es-ES_tradnl" dirty="0"/>
              <a:t> por lo tanto</a:t>
            </a:r>
            <a:r>
              <a:rPr lang="es-ES_tradnl" sz="2600" dirty="0">
                <a:solidFill>
                  <a:srgbClr val="FF0000"/>
                </a:solidFill>
              </a:rPr>
              <a:t>,</a:t>
            </a:r>
            <a:r>
              <a:rPr lang="es-ES_tradnl" dirty="0"/>
              <a:t> no se ha podido proceder a la elaboración del Informe Consolidado.</a:t>
            </a:r>
            <a:endParaRPr lang="es-ES_tradnl" sz="2600" dirty="0"/>
          </a:p>
        </p:txBody>
      </p:sp>
      <p:sp>
        <p:nvSpPr>
          <p:cNvPr id="2" name="Marcador de número de diapositiva 1">
            <a:extLst>
              <a:ext uri="{FF2B5EF4-FFF2-40B4-BE49-F238E27FC236}">
                <a16:creationId xmlns:a16="http://schemas.microsoft.com/office/drawing/2014/main" id="{56EC49E2-87AC-44C0-AEB8-A410DBC1BC8A}"/>
              </a:ext>
            </a:extLst>
          </p:cNvPr>
          <p:cNvSpPr>
            <a:spLocks noGrp="1"/>
          </p:cNvSpPr>
          <p:nvPr>
            <p:ph type="sldNum" sz="quarter" idx="12"/>
          </p:nvPr>
        </p:nvSpPr>
        <p:spPr/>
        <p:txBody>
          <a:bodyPr/>
          <a:lstStyle/>
          <a:p>
            <a:fld id="{C6B7C11F-B750-4C70-A60F-C534C4650313}" type="slidenum">
              <a:rPr lang="es-PE" smtClean="0"/>
              <a:t>37</a:t>
            </a:fld>
            <a:endParaRPr lang="es-PE"/>
          </a:p>
        </p:txBody>
      </p:sp>
    </p:spTree>
    <p:extLst>
      <p:ext uri="{BB962C8B-B14F-4D97-AF65-F5344CB8AC3E}">
        <p14:creationId xmlns:p14="http://schemas.microsoft.com/office/powerpoint/2010/main" val="1530469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8B22A-D48A-4819-A621-3C5BAA827C78}"/>
              </a:ext>
            </a:extLst>
          </p:cNvPr>
          <p:cNvSpPr>
            <a:spLocks noGrp="1"/>
          </p:cNvSpPr>
          <p:nvPr>
            <p:ph idx="1"/>
          </p:nvPr>
        </p:nvSpPr>
        <p:spPr>
          <a:xfrm>
            <a:off x="1039678" y="1253331"/>
            <a:ext cx="10515600" cy="4351338"/>
          </a:xfrm>
        </p:spPr>
        <p:txBody>
          <a:bodyPr>
            <a:normAutofit/>
          </a:bodyPr>
          <a:lstStyle/>
          <a:p>
            <a:pPr marL="0" indent="0">
              <a:buNone/>
            </a:pPr>
            <a:r>
              <a:rPr lang="en-US" sz="2400" dirty="0"/>
              <a:t>Los </a:t>
            </a:r>
            <a:r>
              <a:rPr lang="en-US" sz="2400" dirty="0" err="1"/>
              <a:t>informes</a:t>
            </a:r>
            <a:r>
              <a:rPr lang="en-US" sz="2400" dirty="0"/>
              <a:t> de </a:t>
            </a:r>
            <a:r>
              <a:rPr lang="en-US" sz="2400" dirty="0" err="1"/>
              <a:t>presupuesto</a:t>
            </a:r>
            <a:r>
              <a:rPr lang="en-US" sz="2400" dirty="0"/>
              <a:t>, </a:t>
            </a:r>
            <a:r>
              <a:rPr lang="en-US" sz="2400" b="1" dirty="0"/>
              <a:t>sin embargo, </a:t>
            </a:r>
            <a:r>
              <a:rPr lang="en-US" sz="2400" dirty="0"/>
              <a:t>no </a:t>
            </a:r>
            <a:r>
              <a:rPr lang="en-US" sz="2400" dirty="0" err="1"/>
              <a:t>fueron</a:t>
            </a:r>
            <a:r>
              <a:rPr lang="en-US" sz="2400" dirty="0"/>
              <a:t> </a:t>
            </a:r>
            <a:r>
              <a:rPr lang="en-US" sz="2400" dirty="0" err="1"/>
              <a:t>entregados</a:t>
            </a:r>
            <a:r>
              <a:rPr lang="en-US" sz="2400" dirty="0"/>
              <a:t> a </a:t>
            </a:r>
            <a:r>
              <a:rPr lang="en-US" sz="2400" dirty="0" err="1"/>
              <a:t>tiempo</a:t>
            </a:r>
            <a:r>
              <a:rPr lang="en-US" sz="2400" dirty="0"/>
              <a:t>.</a:t>
            </a:r>
          </a:p>
          <a:p>
            <a:pPr marL="0" indent="0">
              <a:buNone/>
            </a:pPr>
            <a:br>
              <a:rPr lang="en-US" sz="2400" dirty="0"/>
            </a:br>
            <a:r>
              <a:rPr lang="en-US" sz="2400" b="1" dirty="0"/>
              <a:t>Sin embargo, </a:t>
            </a: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a:t>
            </a:r>
          </a:p>
          <a:p>
            <a:pPr marL="0" indent="0">
              <a:buNone/>
            </a:pPr>
            <a:endParaRPr lang="en-US" sz="2400" dirty="0"/>
          </a:p>
          <a:p>
            <a:pPr marL="0" indent="0">
              <a:buNone/>
            </a:pP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 </a:t>
            </a:r>
            <a:r>
              <a:rPr lang="en-US" sz="2400" b="1" dirty="0"/>
              <a:t>sin embargo, </a:t>
            </a:r>
            <a:r>
              <a:rPr lang="en-US" sz="2400" dirty="0"/>
              <a:t>se </a:t>
            </a:r>
            <a:r>
              <a:rPr lang="en-US" sz="2400" dirty="0" err="1"/>
              <a:t>consolidó</a:t>
            </a:r>
            <a:r>
              <a:rPr lang="en-US" sz="2400" dirty="0"/>
              <a:t> con </a:t>
            </a:r>
            <a:r>
              <a:rPr lang="en-US" sz="2400" dirty="0" err="1"/>
              <a:t>información</a:t>
            </a:r>
            <a:r>
              <a:rPr lang="en-US" sz="2400" dirty="0"/>
              <a:t> del </a:t>
            </a:r>
            <a:r>
              <a:rPr lang="en-US" sz="2400" dirty="0" err="1"/>
              <a:t>semestre</a:t>
            </a:r>
            <a:r>
              <a:rPr lang="en-US" sz="2400" dirty="0"/>
              <a:t> </a:t>
            </a:r>
            <a:r>
              <a:rPr lang="en-US" sz="2400" dirty="0" err="1"/>
              <a:t>pasado</a:t>
            </a:r>
            <a:r>
              <a:rPr lang="en-US" sz="2400" dirty="0"/>
              <a:t>.</a:t>
            </a:r>
          </a:p>
          <a:p>
            <a:pPr marL="0" indent="0">
              <a:buNone/>
            </a:pPr>
            <a:endParaRPr lang="en-US" sz="2400" dirty="0"/>
          </a:p>
          <a:p>
            <a:pPr marL="0" indent="0">
              <a:buNone/>
            </a:pP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 </a:t>
            </a:r>
            <a:r>
              <a:rPr lang="en-US" sz="2400" b="1" dirty="0"/>
              <a:t>Sin embargo, </a:t>
            </a:r>
            <a:r>
              <a:rPr lang="en-US" sz="2400" dirty="0"/>
              <a:t>se </a:t>
            </a:r>
            <a:r>
              <a:rPr lang="en-US" sz="2400" dirty="0" err="1"/>
              <a:t>consolidó</a:t>
            </a:r>
            <a:r>
              <a:rPr lang="en-US" sz="2400" dirty="0"/>
              <a:t> con </a:t>
            </a:r>
            <a:r>
              <a:rPr lang="en-US" sz="2400" dirty="0" err="1"/>
              <a:t>información</a:t>
            </a:r>
            <a:r>
              <a:rPr lang="en-US" sz="2400" dirty="0"/>
              <a:t> del </a:t>
            </a:r>
            <a:r>
              <a:rPr lang="en-US" sz="2400" dirty="0" err="1"/>
              <a:t>semestre</a:t>
            </a:r>
            <a:r>
              <a:rPr lang="en-US" sz="2400" dirty="0"/>
              <a:t> </a:t>
            </a:r>
            <a:r>
              <a:rPr lang="en-US" sz="2400" dirty="0" err="1"/>
              <a:t>pasado</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8487C107-235F-4CCB-A61C-4D1EBCDAD5D3}"/>
              </a:ext>
            </a:extLst>
          </p:cNvPr>
          <p:cNvSpPr>
            <a:spLocks noGrp="1"/>
          </p:cNvSpPr>
          <p:nvPr>
            <p:ph type="sldNum" sz="quarter" idx="12"/>
          </p:nvPr>
        </p:nvSpPr>
        <p:spPr/>
        <p:txBody>
          <a:bodyPr/>
          <a:lstStyle/>
          <a:p>
            <a:fld id="{C6B7C11F-B750-4C70-A60F-C534C4650313}" type="slidenum">
              <a:rPr lang="es-PE" smtClean="0"/>
              <a:t>38</a:t>
            </a:fld>
            <a:endParaRPr lang="es-PE"/>
          </a:p>
        </p:txBody>
      </p:sp>
    </p:spTree>
    <p:extLst>
      <p:ext uri="{BB962C8B-B14F-4D97-AF65-F5344CB8AC3E}">
        <p14:creationId xmlns:p14="http://schemas.microsoft.com/office/powerpoint/2010/main" val="2119498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99C35D-6598-4924-B939-A09F47CC3662}"/>
              </a:ext>
            </a:extLst>
          </p:cNvPr>
          <p:cNvSpPr>
            <a:spLocks noGrp="1"/>
          </p:cNvSpPr>
          <p:nvPr>
            <p:ph type="title"/>
          </p:nvPr>
        </p:nvSpPr>
        <p:spPr/>
        <p:txBody>
          <a:bodyPr>
            <a:normAutofit/>
          </a:bodyPr>
          <a:lstStyle/>
          <a:p>
            <a:r>
              <a:rPr lang="es-PE" sz="3200" b="1" dirty="0">
                <a:solidFill>
                  <a:schemeClr val="accent5">
                    <a:lumMod val="75000"/>
                  </a:schemeClr>
                </a:solidFill>
              </a:rPr>
              <a:t>Comparación de relacionadores que unen oraciones</a:t>
            </a:r>
            <a:endParaRPr lang="en-US" sz="3200" b="1" dirty="0">
              <a:solidFill>
                <a:schemeClr val="accent5">
                  <a:lumMod val="75000"/>
                </a:schemeClr>
              </a:solidFill>
            </a:endParaRPr>
          </a:p>
        </p:txBody>
      </p:sp>
      <p:sp>
        <p:nvSpPr>
          <p:cNvPr id="6" name="Text Placeholder 5">
            <a:extLst>
              <a:ext uri="{FF2B5EF4-FFF2-40B4-BE49-F238E27FC236}">
                <a16:creationId xmlns:a16="http://schemas.microsoft.com/office/drawing/2014/main" id="{A8C8338F-FD02-40E7-98BB-D1D294142B17}"/>
              </a:ext>
            </a:extLst>
          </p:cNvPr>
          <p:cNvSpPr>
            <a:spLocks noGrp="1"/>
          </p:cNvSpPr>
          <p:nvPr>
            <p:ph type="body" idx="1"/>
          </p:nvPr>
        </p:nvSpPr>
        <p:spPr>
          <a:xfrm>
            <a:off x="836611" y="1681163"/>
            <a:ext cx="5157787" cy="823912"/>
          </a:xfrm>
        </p:spPr>
        <p:txBody>
          <a:bodyPr/>
          <a:lstStyle/>
          <a:p>
            <a:r>
              <a:rPr lang="es-PE" dirty="0"/>
              <a:t>Nexos simples</a:t>
            </a:r>
            <a:endParaRPr lang="en-US" dirty="0"/>
          </a:p>
        </p:txBody>
      </p:sp>
      <p:sp>
        <p:nvSpPr>
          <p:cNvPr id="7" name="Content Placeholder 6">
            <a:extLst>
              <a:ext uri="{FF2B5EF4-FFF2-40B4-BE49-F238E27FC236}">
                <a16:creationId xmlns:a16="http://schemas.microsoft.com/office/drawing/2014/main" id="{F6B98383-9E36-4C9B-A42A-7704B287A8E1}"/>
              </a:ext>
            </a:extLst>
          </p:cNvPr>
          <p:cNvSpPr>
            <a:spLocks noGrp="1"/>
          </p:cNvSpPr>
          <p:nvPr>
            <p:ph sz="half" idx="2"/>
          </p:nvPr>
        </p:nvSpPr>
        <p:spPr/>
        <p:txBody>
          <a:bodyPr>
            <a:normAutofit fontScale="62500" lnSpcReduction="20000"/>
          </a:bodyPr>
          <a:lstStyle/>
          <a:p>
            <a:pPr marL="0" indent="0">
              <a:buNone/>
            </a:pPr>
            <a:r>
              <a:rPr lang="es-PE" dirty="0"/>
              <a:t>, pero</a:t>
            </a:r>
          </a:p>
          <a:p>
            <a:pPr marL="0" indent="0">
              <a:buNone/>
            </a:pPr>
            <a:r>
              <a:rPr lang="es-PE" dirty="0"/>
              <a:t>, pues</a:t>
            </a:r>
          </a:p>
          <a:p>
            <a:pPr marL="0" indent="0">
              <a:buNone/>
            </a:pPr>
            <a:r>
              <a:rPr lang="es-PE" dirty="0"/>
              <a:t>, ya que</a:t>
            </a:r>
          </a:p>
          <a:p>
            <a:pPr marL="0" indent="0">
              <a:buNone/>
            </a:pPr>
            <a:r>
              <a:rPr lang="es-PE" dirty="0"/>
              <a:t>, el cual</a:t>
            </a:r>
          </a:p>
          <a:p>
            <a:pPr marL="0" indent="0">
              <a:buNone/>
            </a:pPr>
            <a:r>
              <a:rPr lang="es-PE" dirty="0"/>
              <a:t>, la cual</a:t>
            </a:r>
          </a:p>
          <a:p>
            <a:pPr marL="0" indent="0">
              <a:buNone/>
            </a:pPr>
            <a:r>
              <a:rPr lang="es-PE" dirty="0"/>
              <a:t>, lo cual</a:t>
            </a:r>
          </a:p>
          <a:p>
            <a:pPr marL="0" indent="0">
              <a:buNone/>
            </a:pPr>
            <a:r>
              <a:rPr lang="es-PE" dirty="0"/>
              <a:t>, los cuales</a:t>
            </a:r>
          </a:p>
          <a:p>
            <a:pPr marL="0" indent="0">
              <a:buNone/>
            </a:pPr>
            <a:r>
              <a:rPr lang="es-PE" dirty="0"/>
              <a:t>, las cuales</a:t>
            </a:r>
          </a:p>
          <a:p>
            <a:pPr marL="0" indent="0">
              <a:buNone/>
            </a:pPr>
            <a:r>
              <a:rPr lang="es-PE" dirty="0"/>
              <a:t>, por lo cual</a:t>
            </a:r>
          </a:p>
          <a:p>
            <a:pPr marL="0" indent="0">
              <a:buNone/>
            </a:pPr>
            <a:r>
              <a:rPr lang="es-PE" dirty="0"/>
              <a:t>, ante los cuales</a:t>
            </a:r>
          </a:p>
          <a:p>
            <a:pPr marL="0" indent="0">
              <a:buNone/>
            </a:pPr>
            <a:r>
              <a:rPr lang="es-PE" dirty="0"/>
              <a:t>, sobre las cuales</a:t>
            </a:r>
            <a:endParaRPr lang="en-US" dirty="0"/>
          </a:p>
        </p:txBody>
      </p:sp>
      <p:sp>
        <p:nvSpPr>
          <p:cNvPr id="8" name="Text Placeholder 7">
            <a:extLst>
              <a:ext uri="{FF2B5EF4-FFF2-40B4-BE49-F238E27FC236}">
                <a16:creationId xmlns:a16="http://schemas.microsoft.com/office/drawing/2014/main" id="{311ACE59-9C55-42F7-A181-1B779A59113F}"/>
              </a:ext>
            </a:extLst>
          </p:cNvPr>
          <p:cNvSpPr>
            <a:spLocks noGrp="1"/>
          </p:cNvSpPr>
          <p:nvPr>
            <p:ph type="body" sz="quarter" idx="3"/>
          </p:nvPr>
        </p:nvSpPr>
        <p:spPr/>
        <p:txBody>
          <a:bodyPr/>
          <a:lstStyle/>
          <a:p>
            <a:r>
              <a:rPr lang="es-PE" dirty="0"/>
              <a:t>Conectores lógicos</a:t>
            </a:r>
            <a:endParaRPr lang="en-US" dirty="0"/>
          </a:p>
        </p:txBody>
      </p:sp>
      <p:sp>
        <p:nvSpPr>
          <p:cNvPr id="9" name="Content Placeholder 8">
            <a:extLst>
              <a:ext uri="{FF2B5EF4-FFF2-40B4-BE49-F238E27FC236}">
                <a16:creationId xmlns:a16="http://schemas.microsoft.com/office/drawing/2014/main" id="{E2791F42-E099-4C83-9A95-3251D04551B3}"/>
              </a:ext>
            </a:extLst>
          </p:cNvPr>
          <p:cNvSpPr>
            <a:spLocks noGrp="1"/>
          </p:cNvSpPr>
          <p:nvPr>
            <p:ph sz="quarter" idx="4"/>
          </p:nvPr>
        </p:nvSpPr>
        <p:spPr/>
        <p:txBody>
          <a:bodyPr>
            <a:normAutofit fontScale="62500" lnSpcReduction="20000"/>
          </a:bodyPr>
          <a:lstStyle/>
          <a:p>
            <a:pPr marL="0" indent="0">
              <a:buNone/>
            </a:pPr>
            <a:r>
              <a:rPr lang="es-PE" sz="2600" dirty="0"/>
              <a:t>; sin embargo,</a:t>
            </a:r>
          </a:p>
          <a:p>
            <a:pPr marL="0" indent="0">
              <a:buNone/>
            </a:pPr>
            <a:r>
              <a:rPr lang="es-PE" sz="2600" dirty="0"/>
              <a:t>; además,</a:t>
            </a:r>
          </a:p>
          <a:p>
            <a:pPr marL="0" indent="0">
              <a:buNone/>
            </a:pPr>
            <a:r>
              <a:rPr lang="es-PE" sz="2600" dirty="0"/>
              <a:t>;  por lo tanto,</a:t>
            </a:r>
          </a:p>
          <a:p>
            <a:pPr marL="0" indent="0">
              <a:buNone/>
            </a:pPr>
            <a:r>
              <a:rPr lang="es-PE" sz="2600" dirty="0"/>
              <a:t>; por ende,</a:t>
            </a:r>
          </a:p>
          <a:p>
            <a:pPr marL="0" indent="0">
              <a:buNone/>
            </a:pPr>
            <a:r>
              <a:rPr lang="es-PE" sz="2600" dirty="0"/>
              <a:t>; asimismo,</a:t>
            </a:r>
          </a:p>
          <a:p>
            <a:pPr marL="0" indent="0">
              <a:buNone/>
            </a:pPr>
            <a:r>
              <a:rPr lang="es-PE" sz="2600" dirty="0"/>
              <a:t>; por consiguiente,</a:t>
            </a:r>
          </a:p>
          <a:p>
            <a:pPr marL="0" indent="0">
              <a:buNone/>
            </a:pPr>
            <a:r>
              <a:rPr lang="es-PE" sz="2600" dirty="0"/>
              <a:t>; en general,</a:t>
            </a:r>
          </a:p>
          <a:p>
            <a:pPr marL="0" indent="0">
              <a:buNone/>
            </a:pPr>
            <a:r>
              <a:rPr lang="es-PE" sz="2600" dirty="0"/>
              <a:t>; en primer lugar,</a:t>
            </a:r>
          </a:p>
          <a:p>
            <a:pPr marL="0" indent="0">
              <a:buNone/>
            </a:pPr>
            <a:r>
              <a:rPr lang="es-PE" sz="2600" dirty="0"/>
              <a:t>; adicionalmente,</a:t>
            </a:r>
          </a:p>
          <a:p>
            <a:pPr marL="0" indent="0">
              <a:buNone/>
            </a:pPr>
            <a:r>
              <a:rPr lang="es-PE" sz="2600" dirty="0"/>
              <a:t>; en resumen,</a:t>
            </a:r>
          </a:p>
          <a:p>
            <a:pPr marL="0" indent="0">
              <a:buNone/>
            </a:pPr>
            <a:r>
              <a:rPr lang="es-PE" sz="2600" dirty="0"/>
              <a:t>; no obstante,</a:t>
            </a:r>
          </a:p>
          <a:p>
            <a:pPr marL="0" indent="0">
              <a:buNone/>
            </a:pPr>
            <a:endParaRPr lang="en-US" dirty="0"/>
          </a:p>
        </p:txBody>
      </p:sp>
      <p:sp>
        <p:nvSpPr>
          <p:cNvPr id="4" name="Slide Number Placeholder 3">
            <a:extLst>
              <a:ext uri="{FF2B5EF4-FFF2-40B4-BE49-F238E27FC236}">
                <a16:creationId xmlns:a16="http://schemas.microsoft.com/office/drawing/2014/main" id="{9A289EBB-3A95-431E-8975-F5A31DAC3756}"/>
              </a:ext>
            </a:extLst>
          </p:cNvPr>
          <p:cNvSpPr>
            <a:spLocks noGrp="1"/>
          </p:cNvSpPr>
          <p:nvPr>
            <p:ph type="sldNum" sz="quarter" idx="12"/>
          </p:nvPr>
        </p:nvSpPr>
        <p:spPr/>
        <p:txBody>
          <a:bodyPr/>
          <a:lstStyle/>
          <a:p>
            <a:fld id="{C6B7C11F-B750-4C70-A60F-C534C4650313}" type="slidenum">
              <a:rPr lang="es-PE" smtClean="0"/>
              <a:t>39</a:t>
            </a:fld>
            <a:endParaRPr lang="es-PE"/>
          </a:p>
        </p:txBody>
      </p:sp>
    </p:spTree>
    <p:extLst>
      <p:ext uri="{BB962C8B-B14F-4D97-AF65-F5344CB8AC3E}">
        <p14:creationId xmlns:p14="http://schemas.microsoft.com/office/powerpoint/2010/main" val="154410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C3D86-3F05-4A0A-81C1-7FA40013B20C}"/>
              </a:ext>
            </a:extLst>
          </p:cNvPr>
          <p:cNvSpPr>
            <a:spLocks noGrp="1"/>
          </p:cNvSpPr>
          <p:nvPr>
            <p:ph idx="1"/>
          </p:nvPr>
        </p:nvSpPr>
        <p:spPr>
          <a:xfrm>
            <a:off x="838200" y="1752897"/>
            <a:ext cx="10515600" cy="4265959"/>
          </a:xfrm>
        </p:spPr>
        <p:txBody>
          <a:bodyPr>
            <a:normAutofit/>
          </a:bodyPr>
          <a:lstStyle/>
          <a:p>
            <a:pPr marL="0" lvl="0" indent="0" algn="just" fontAlgn="base">
              <a:spcBef>
                <a:spcPts val="450"/>
              </a:spcBef>
              <a:spcAft>
                <a:spcPts val="450"/>
              </a:spcAft>
              <a:buClr>
                <a:srgbClr val="000000"/>
              </a:buClr>
              <a:buSzPts val="1100"/>
              <a:buNone/>
              <a:tabLst>
                <a:tab pos="361950" algn="l"/>
              </a:tabLst>
            </a:pPr>
            <a:r>
              <a:rPr lang="es-PE" sz="2000" b="1" u="none" strike="noStrike" kern="0" dirty="0">
                <a:ln>
                  <a:noFill/>
                </a:ln>
                <a:effectLst>
                  <a:outerShdw sx="0" sy="0">
                    <a:srgbClr val="000000"/>
                  </a:outerShdw>
                </a:effectLst>
                <a:latin typeface="Arial" panose="020B0604020202020204" pitchFamily="34" charset="0"/>
                <a:cs typeface="Times New Roman" panose="02020603050405020304" pitchFamily="18" charset="0"/>
              </a:rPr>
              <a:t>5. CONCLUSIONES</a:t>
            </a:r>
            <a:endParaRPr lang="en-US" sz="2000" b="1" u="none" strike="noStrike" kern="0" dirty="0">
              <a:ln>
                <a:noFill/>
              </a:ln>
              <a:effectLst>
                <a:outerShdw sx="0" sy="0">
                  <a:srgbClr val="000000"/>
                </a:outerShdw>
              </a:effectLst>
              <a:latin typeface="Arial" panose="020B0604020202020204" pitchFamily="34" charset="0"/>
              <a:cs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Las alternativas preliminares seleccionadas en el taller de presentación de alternativas preliminares fueron desarrolladas a nivel conceptual y fueron presentadas en el presente memorándum. Las alternativas desarrolladas denominadas C1T, C3T, C5T, y C6T se presentan en este documento con la finalidad de ser evaluadas en un taller de selección de alternativas donde se establecerán criterios de evaluación basados en los que se desarrollaron previamente en el taller de presentación de alternativas preliminares. </a:t>
            </a:r>
            <a:endParaRPr lang="en-US" sz="1800" kern="1000" dirty="0">
              <a:effectLst/>
              <a:latin typeface="Arial" panose="020B0604020202020204" pitchFamily="34" charset="0"/>
              <a:ea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Como resultado del taller de selección se escogerá una alternativa que se desarrollará a nivel de prefactibilidad en la siguiente etapa del estudio, denominada XXXXXX. </a:t>
            </a:r>
            <a:endParaRPr lang="en-US" sz="1800" kern="1000" dirty="0">
              <a:effectLst/>
              <a:latin typeface="Arial" panose="020B0604020202020204" pitchFamily="34" charset="0"/>
              <a:ea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Para concluir la etapa del estudio de XXXXXX, el cual se presenta en este estudio, se desarrollará un informe final que resumirá el desarrollo de las alternativas presentadas en este estudio y los resultados del taller de selección de alternativa.</a:t>
            </a:r>
          </a:p>
        </p:txBody>
      </p:sp>
      <p:sp>
        <p:nvSpPr>
          <p:cNvPr id="4" name="Slide Number Placeholder 3">
            <a:extLst>
              <a:ext uri="{FF2B5EF4-FFF2-40B4-BE49-F238E27FC236}">
                <a16:creationId xmlns:a16="http://schemas.microsoft.com/office/drawing/2014/main" id="{5FC0B0E6-AFAC-4B9A-A2F6-4BEDB093AADF}"/>
              </a:ext>
            </a:extLst>
          </p:cNvPr>
          <p:cNvSpPr>
            <a:spLocks noGrp="1"/>
          </p:cNvSpPr>
          <p:nvPr>
            <p:ph type="sldNum" sz="quarter" idx="12"/>
          </p:nvPr>
        </p:nvSpPr>
        <p:spPr/>
        <p:txBody>
          <a:bodyPr/>
          <a:lstStyle/>
          <a:p>
            <a:fld id="{C6B7C11F-B750-4C70-A60F-C534C4650313}" type="slidenum">
              <a:rPr lang="es-PE" smtClean="0"/>
              <a:t>4</a:t>
            </a:fld>
            <a:endParaRPr lang="es-PE"/>
          </a:p>
        </p:txBody>
      </p:sp>
      <p:sp>
        <p:nvSpPr>
          <p:cNvPr id="7" name="TextBox 6">
            <a:extLst>
              <a:ext uri="{FF2B5EF4-FFF2-40B4-BE49-F238E27FC236}">
                <a16:creationId xmlns:a16="http://schemas.microsoft.com/office/drawing/2014/main" id="{5ACBDC00-C86A-4437-A8DA-C8D4F870E3D5}"/>
              </a:ext>
            </a:extLst>
          </p:cNvPr>
          <p:cNvSpPr txBox="1"/>
          <p:nvPr/>
        </p:nvSpPr>
        <p:spPr>
          <a:xfrm>
            <a:off x="548640" y="247426"/>
            <a:ext cx="4519379" cy="523220"/>
          </a:xfrm>
          <a:prstGeom prst="rect">
            <a:avLst/>
          </a:prstGeom>
          <a:noFill/>
        </p:spPr>
        <p:txBody>
          <a:bodyPr wrap="none" rtlCol="0">
            <a:spAutoFit/>
          </a:bodyPr>
          <a:lstStyle/>
          <a:p>
            <a:r>
              <a:rPr lang="es-PE" sz="2800" i="1" dirty="0">
                <a:solidFill>
                  <a:srgbClr val="0070C0"/>
                </a:solidFill>
              </a:rPr>
              <a:t>A veces pasa cuando sucede…</a:t>
            </a:r>
            <a:endParaRPr lang="en-US" sz="2800" i="1" dirty="0">
              <a:solidFill>
                <a:srgbClr val="0070C0"/>
              </a:solidFill>
            </a:endParaRPr>
          </a:p>
        </p:txBody>
      </p:sp>
    </p:spTree>
    <p:extLst>
      <p:ext uri="{BB962C8B-B14F-4D97-AF65-F5344CB8AC3E}">
        <p14:creationId xmlns:p14="http://schemas.microsoft.com/office/powerpoint/2010/main" val="1547608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0966-DCB2-4BBB-BF53-972D8E1E225D}"/>
              </a:ext>
            </a:extLst>
          </p:cNvPr>
          <p:cNvSpPr>
            <a:spLocks noGrp="1"/>
          </p:cNvSpPr>
          <p:nvPr>
            <p:ph type="title"/>
          </p:nvPr>
        </p:nvSpPr>
        <p:spPr>
          <a:xfrm>
            <a:off x="838200" y="365128"/>
            <a:ext cx="10515600" cy="903836"/>
          </a:xfrm>
        </p:spPr>
        <p:txBody>
          <a:bodyPr>
            <a:noAutofit/>
          </a:bodyPr>
          <a:lstStyle/>
          <a:p>
            <a:r>
              <a:rPr lang="es-PE" sz="2800" b="1" i="1" dirty="0">
                <a:solidFill>
                  <a:srgbClr val="0070C0"/>
                </a:solidFill>
              </a:rPr>
              <a:t>Ejercicio</a:t>
            </a:r>
            <a:br>
              <a:rPr lang="es-PE" sz="2800" b="1" i="1" dirty="0">
                <a:solidFill>
                  <a:srgbClr val="0070C0"/>
                </a:solidFill>
              </a:rPr>
            </a:br>
            <a:r>
              <a:rPr lang="es-PE" sz="2800" b="1" i="1" dirty="0">
                <a:solidFill>
                  <a:srgbClr val="0070C0"/>
                </a:solidFill>
              </a:rPr>
              <a:t>Coloque los puntos y comas, y comas que hagan falta.</a:t>
            </a:r>
            <a:endParaRPr lang="en-US" sz="2800" b="1" i="1" dirty="0">
              <a:solidFill>
                <a:srgbClr val="0070C0"/>
              </a:solidFill>
            </a:endParaRPr>
          </a:p>
        </p:txBody>
      </p:sp>
      <p:sp>
        <p:nvSpPr>
          <p:cNvPr id="3" name="Content Placeholder 2">
            <a:extLst>
              <a:ext uri="{FF2B5EF4-FFF2-40B4-BE49-F238E27FC236}">
                <a16:creationId xmlns:a16="http://schemas.microsoft.com/office/drawing/2014/main" id="{E0B39E2A-D447-4FC0-8717-C276C8E5E5E6}"/>
              </a:ext>
            </a:extLst>
          </p:cNvPr>
          <p:cNvSpPr>
            <a:spLocks noGrp="1"/>
          </p:cNvSpPr>
          <p:nvPr>
            <p:ph idx="1"/>
          </p:nvPr>
        </p:nvSpPr>
        <p:spPr>
          <a:xfrm>
            <a:off x="838200" y="1427584"/>
            <a:ext cx="10515600" cy="5065288"/>
          </a:xfrm>
        </p:spPr>
        <p:txBody>
          <a:bodyPr>
            <a:normAutofit/>
          </a:bodyPr>
          <a:lstStyle/>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No todas las oraciones son sencillas algunas de ellas son muy complicadas.</a:t>
            </a: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Durante la revisión del escrito se debe agregar o quitar párrafos reforzar las oraciones centrales agregar o quitar datos ejemplos y cifras cambiar el orden de la presentación y juzgar la división en capítulos.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Los productos serán entregados la próxima semana por lo tanto no es necesario que se solicite mercadería adicional al segundo proveedor.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La reparación de la máquina de cortado fue realizada en julio del año pasado</a:t>
            </a:r>
            <a:r>
              <a:rPr lang="es-ES_tradnl" sz="1600" b="1" dirty="0">
                <a:effectLst/>
                <a:latin typeface="Arial" panose="020B0604020202020204" pitchFamily="34" charset="0"/>
                <a:ea typeface="Times New Roman" panose="02020603050405020304" pitchFamily="18" charset="0"/>
                <a:cs typeface="Arial" panose="020B0604020202020204" pitchFamily="34" charset="0"/>
              </a:rPr>
              <a:t> </a:t>
            </a:r>
            <a:r>
              <a:rPr lang="es-ES_tradnl" sz="1600" dirty="0">
                <a:effectLst/>
                <a:latin typeface="Arial" panose="020B0604020202020204" pitchFamily="34" charset="0"/>
                <a:ea typeface="Times New Roman" panose="02020603050405020304" pitchFamily="18" charset="0"/>
                <a:cs typeface="Arial" panose="020B0604020202020204" pitchFamily="34" charset="0"/>
              </a:rPr>
              <a:t>sin embargo continuaron presentándose fallas que obligaron a detener la producción hasta en cinco ocasiones.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En el análisis financiero se ha </a:t>
            </a:r>
            <a:r>
              <a:rPr lang="es-ES_tradnl" sz="1600" dirty="0">
                <a:latin typeface="Arial" panose="020B0604020202020204" pitchFamily="34" charset="0"/>
                <a:ea typeface="Times New Roman" panose="02020603050405020304" pitchFamily="18" charset="0"/>
                <a:cs typeface="Arial" panose="020B0604020202020204" pitchFamily="34" charset="0"/>
              </a:rPr>
              <a:t>de</a:t>
            </a:r>
            <a:r>
              <a:rPr lang="es-ES_tradnl" sz="1600" dirty="0">
                <a:effectLst/>
                <a:latin typeface="Arial" panose="020B0604020202020204" pitchFamily="34" charset="0"/>
                <a:ea typeface="Times New Roman" panose="02020603050405020304" pitchFamily="18" charset="0"/>
                <a:cs typeface="Arial" panose="020B0604020202020204" pitchFamily="34" charset="0"/>
              </a:rPr>
              <a:t>terminado que el proyecto ha alcanzado un superávit mayor al esperado por consiguiente esta gerencia recomendará incorporar el servicio a la cartera a partir del próximo año.</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Si bien algunos consideraban que la ética y los principios eran un obstáculo o lastre para los negocios, la realidad contemporánea nos ha dado una lección hoy nos damos cuenta de que son un factor clave para la viabilidad de un negocio en el largo plazo.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La ampliación se realizará en </a:t>
            </a:r>
            <a:r>
              <a:rPr lang="es-ES_tradnl" sz="1600">
                <a:effectLst/>
                <a:latin typeface="Arial" panose="020B0604020202020204" pitchFamily="34" charset="0"/>
                <a:ea typeface="Times New Roman" panose="02020603050405020304" pitchFamily="18" charset="0"/>
                <a:cs typeface="Arial" panose="020B0604020202020204" pitchFamily="34" charset="0"/>
              </a:rPr>
              <a:t>tres etapas </a:t>
            </a:r>
            <a:r>
              <a:rPr lang="es-ES_tradnl" sz="1600" dirty="0">
                <a:effectLst/>
                <a:latin typeface="Arial" panose="020B0604020202020204" pitchFamily="34" charset="0"/>
                <a:ea typeface="Times New Roman" panose="02020603050405020304" pitchFamily="18" charset="0"/>
                <a:cs typeface="Arial" panose="020B0604020202020204" pitchFamily="34" charset="0"/>
              </a:rPr>
              <a:t>cada una de ellas ha sido cuidadosamente planificada con las áreas de Producción y Logística.</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93CE25-945F-43C8-B587-D23F2AA7685E}"/>
              </a:ext>
            </a:extLst>
          </p:cNvPr>
          <p:cNvSpPr>
            <a:spLocks noGrp="1"/>
          </p:cNvSpPr>
          <p:nvPr>
            <p:ph type="sldNum" sz="quarter" idx="12"/>
          </p:nvPr>
        </p:nvSpPr>
        <p:spPr/>
        <p:txBody>
          <a:bodyPr/>
          <a:lstStyle/>
          <a:p>
            <a:fld id="{C6B7C11F-B750-4C70-A60F-C534C4650313}" type="slidenum">
              <a:rPr lang="es-PE" smtClean="0"/>
              <a:t>40</a:t>
            </a:fld>
            <a:endParaRPr lang="es-PE"/>
          </a:p>
        </p:txBody>
      </p:sp>
    </p:spTree>
    <p:extLst>
      <p:ext uri="{BB962C8B-B14F-4D97-AF65-F5344CB8AC3E}">
        <p14:creationId xmlns:p14="http://schemas.microsoft.com/office/powerpoint/2010/main" val="4001050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6763" y="692150"/>
            <a:ext cx="7620000" cy="1143000"/>
          </a:xfrm>
        </p:spPr>
        <p:txBody>
          <a:bodyPr rtlCol="0">
            <a:normAutofit/>
          </a:bodyPr>
          <a:lstStyle/>
          <a:p>
            <a:pPr eaLnBrk="1" fontAlgn="auto" hangingPunct="1">
              <a:spcAft>
                <a:spcPts val="0"/>
              </a:spcAft>
              <a:defRPr/>
            </a:pPr>
            <a:r>
              <a:rPr lang="es-ES" b="1" dirty="0">
                <a:solidFill>
                  <a:schemeClr val="accent1">
                    <a:lumMod val="50000"/>
                  </a:schemeClr>
                </a:solidFill>
              </a:rPr>
              <a:t>El punto seguido</a:t>
            </a:r>
          </a:p>
        </p:txBody>
      </p:sp>
      <p:sp>
        <p:nvSpPr>
          <p:cNvPr id="63491" name="Rectangle 3"/>
          <p:cNvSpPr>
            <a:spLocks noGrp="1" noChangeArrowheads="1"/>
          </p:cNvSpPr>
          <p:nvPr>
            <p:ph idx="1"/>
          </p:nvPr>
        </p:nvSpPr>
        <p:spPr>
          <a:xfrm>
            <a:off x="911225" y="2565400"/>
            <a:ext cx="10514013" cy="3835400"/>
          </a:xfrm>
        </p:spPr>
        <p:txBody>
          <a:bodyPr rtlCol="0">
            <a:normAutofit/>
          </a:bodyPr>
          <a:lstStyle/>
          <a:p>
            <a:pPr eaLnBrk="1" fontAlgn="auto" hangingPunct="1">
              <a:spcAft>
                <a:spcPts val="0"/>
              </a:spcAft>
              <a:defRPr/>
            </a:pPr>
            <a:r>
              <a:rPr lang="es-PE" dirty="0"/>
              <a:t>Utilícelo con frecuencia.</a:t>
            </a:r>
          </a:p>
          <a:p>
            <a:pPr eaLnBrk="1" fontAlgn="auto" hangingPunct="1">
              <a:spcAft>
                <a:spcPts val="0"/>
              </a:spcAft>
              <a:defRPr/>
            </a:pPr>
            <a:endParaRPr lang="es-PE" dirty="0"/>
          </a:p>
          <a:p>
            <a:pPr eaLnBrk="1" fontAlgn="auto" hangingPunct="1">
              <a:spcAft>
                <a:spcPts val="0"/>
              </a:spcAft>
              <a:defRPr/>
            </a:pPr>
            <a:r>
              <a:rPr lang="es-PE" dirty="0"/>
              <a:t>Cada oración es una idea.  </a:t>
            </a:r>
            <a:r>
              <a:rPr lang="es-PE" b="1" dirty="0">
                <a:solidFill>
                  <a:srgbClr val="C00000"/>
                </a:solidFill>
              </a:rPr>
              <a:t>Terminada la idea, coloque punto seguido.</a:t>
            </a:r>
          </a:p>
          <a:p>
            <a:pPr marL="114297" indent="0" eaLnBrk="1" fontAlgn="auto" hangingPunct="1">
              <a:spcAft>
                <a:spcPts val="0"/>
              </a:spcAft>
              <a:buFont typeface="Arial" panose="020B0604020202020204" pitchFamily="34" charset="0"/>
              <a:buNone/>
              <a:defRPr/>
            </a:pPr>
            <a:r>
              <a:rPr lang="es-PE" dirty="0"/>
              <a:t> </a:t>
            </a:r>
          </a:p>
          <a:p>
            <a:pPr eaLnBrk="1" fontAlgn="auto" hangingPunct="1">
              <a:spcAft>
                <a:spcPts val="0"/>
              </a:spcAft>
              <a:defRPr/>
            </a:pPr>
            <a:r>
              <a:rPr lang="es-PE" dirty="0"/>
              <a:t>Se recomienda oraciones de no más de </a:t>
            </a:r>
            <a:r>
              <a:rPr lang="es-PE" b="1" dirty="0">
                <a:solidFill>
                  <a:srgbClr val="C00000"/>
                </a:solidFill>
              </a:rPr>
              <a:t>2.5 líneas en promedio</a:t>
            </a:r>
            <a:r>
              <a:rPr lang="es-PE" dirty="0"/>
              <a:t>, intercalando oraciones cortas con otras de mayor longitud.  Esto ayuda a hacer más ligera la lectura.</a:t>
            </a:r>
            <a:endParaRPr lang="es-ES" dirty="0"/>
          </a:p>
        </p:txBody>
      </p:sp>
      <p:pic>
        <p:nvPicPr>
          <p:cNvPr id="46084"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336550"/>
            <a:ext cx="33401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EA10EB58-EE6C-469F-AA75-20B2B090EC79}"/>
              </a:ext>
            </a:extLst>
          </p:cNvPr>
          <p:cNvSpPr>
            <a:spLocks noGrp="1"/>
          </p:cNvSpPr>
          <p:nvPr>
            <p:ph type="sldNum" sz="quarter" idx="12"/>
          </p:nvPr>
        </p:nvSpPr>
        <p:spPr/>
        <p:txBody>
          <a:bodyPr/>
          <a:lstStyle/>
          <a:p>
            <a:fld id="{C6B7C11F-B750-4C70-A60F-C534C4650313}" type="slidenum">
              <a:rPr lang="es-PE" smtClean="0"/>
              <a:t>41</a:t>
            </a:fld>
            <a:endParaRPr lang="es-PE"/>
          </a:p>
        </p:txBody>
      </p:sp>
    </p:spTree>
    <p:extLst>
      <p:ext uri="{BB962C8B-B14F-4D97-AF65-F5344CB8AC3E}">
        <p14:creationId xmlns:p14="http://schemas.microsoft.com/office/powerpoint/2010/main" val="283810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8AD1E-BB7A-45BD-953E-146CB21E4675}"/>
              </a:ext>
            </a:extLst>
          </p:cNvPr>
          <p:cNvSpPr>
            <a:spLocks noGrp="1"/>
          </p:cNvSpPr>
          <p:nvPr>
            <p:ph idx="1"/>
          </p:nvPr>
        </p:nvSpPr>
        <p:spPr>
          <a:xfrm>
            <a:off x="838200" y="1408922"/>
            <a:ext cx="10515600" cy="5150498"/>
          </a:xfrm>
        </p:spPr>
        <p:txBody>
          <a:bodyPr>
            <a:normAutofit lnSpcReduction="10000"/>
          </a:bodyPr>
          <a:lstStyle/>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Téngase presente que el éxito de una entrevista de selección de personal depende en gran parte del conocimiento que el entrevistador tenga del trabajo para el cual selecciona y es por esa razón que muchas veces los mejores entrevistadores resultan ser aquellos supervisores que han desempeñado las labores que deberá cumplir el candidato al empleo.</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La cantidad y calidad de los recursos humanos presentan el principal escollo para la adecuada combinación de los demás factores de producción, lo que conlleva a hacer  evidente que el momento histórico que vive el país ha transformado los recursos humanos en la variable más sensible y determinante en el proceso de desarrollo.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Por su propia inercia, un proceso económico así concebido plantea la necesidad de una demanda y un ahorro en simultánea expansión, por lo cual la mejor distribución del ingreso se presenta no solo como un factor de las más elemental justicia social, sino también como un elemento imprescindible para mantener el vigor del desarrollo económico.</a:t>
            </a:r>
            <a:endParaRPr lang="en-US" sz="3200" dirty="0"/>
          </a:p>
        </p:txBody>
      </p:sp>
      <p:sp>
        <p:nvSpPr>
          <p:cNvPr id="4" name="Slide Number Placeholder 3">
            <a:extLst>
              <a:ext uri="{FF2B5EF4-FFF2-40B4-BE49-F238E27FC236}">
                <a16:creationId xmlns:a16="http://schemas.microsoft.com/office/drawing/2014/main" id="{B1508831-94D7-4163-9787-9BA06862BD29}"/>
              </a:ext>
            </a:extLst>
          </p:cNvPr>
          <p:cNvSpPr>
            <a:spLocks noGrp="1"/>
          </p:cNvSpPr>
          <p:nvPr>
            <p:ph type="sldNum" sz="quarter" idx="12"/>
          </p:nvPr>
        </p:nvSpPr>
        <p:spPr/>
        <p:txBody>
          <a:bodyPr/>
          <a:lstStyle/>
          <a:p>
            <a:fld id="{C6B7C11F-B750-4C70-A60F-C534C4650313}" type="slidenum">
              <a:rPr lang="es-PE" smtClean="0"/>
              <a:t>42</a:t>
            </a:fld>
            <a:endParaRPr lang="es-PE"/>
          </a:p>
        </p:txBody>
      </p:sp>
      <p:sp>
        <p:nvSpPr>
          <p:cNvPr id="5" name="Title 1">
            <a:extLst>
              <a:ext uri="{FF2B5EF4-FFF2-40B4-BE49-F238E27FC236}">
                <a16:creationId xmlns:a16="http://schemas.microsoft.com/office/drawing/2014/main" id="{ADF8B124-73EE-457D-9BE8-224C4B5FCAB4}"/>
              </a:ext>
            </a:extLst>
          </p:cNvPr>
          <p:cNvSpPr>
            <a:spLocks noGrp="1"/>
          </p:cNvSpPr>
          <p:nvPr>
            <p:ph type="title"/>
          </p:nvPr>
        </p:nvSpPr>
        <p:spPr>
          <a:xfrm>
            <a:off x="838200" y="365125"/>
            <a:ext cx="10515600" cy="586597"/>
          </a:xfrm>
        </p:spPr>
        <p:txBody>
          <a:bodyPr>
            <a:noAutofit/>
          </a:bodyPr>
          <a:lstStyle/>
          <a:p>
            <a:r>
              <a:rPr lang="es-PE" sz="2800" b="1" i="1" dirty="0">
                <a:solidFill>
                  <a:srgbClr val="0070C0"/>
                </a:solidFill>
              </a:rPr>
              <a:t>Ejercicio</a:t>
            </a:r>
            <a:br>
              <a:rPr lang="es-PE" sz="2800" b="1" i="1" dirty="0">
                <a:solidFill>
                  <a:srgbClr val="0070C0"/>
                </a:solidFill>
              </a:rPr>
            </a:br>
            <a:r>
              <a:rPr lang="es-PE" sz="2800" b="1" i="1" dirty="0">
                <a:solidFill>
                  <a:srgbClr val="0070C0"/>
                </a:solidFill>
              </a:rPr>
              <a:t>Coloque los puntos seguidos que hagan falta.</a:t>
            </a:r>
            <a:endParaRPr lang="en-US" sz="2800" b="1" i="1" dirty="0">
              <a:solidFill>
                <a:srgbClr val="0070C0"/>
              </a:solidFill>
            </a:endParaRPr>
          </a:p>
        </p:txBody>
      </p:sp>
    </p:spTree>
    <p:extLst>
      <p:ext uri="{BB962C8B-B14F-4D97-AF65-F5344CB8AC3E}">
        <p14:creationId xmlns:p14="http://schemas.microsoft.com/office/powerpoint/2010/main" val="408048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3B35-1179-4805-82BC-6D33FC412AEA}"/>
              </a:ext>
            </a:extLst>
          </p:cNvPr>
          <p:cNvSpPr>
            <a:spLocks noGrp="1"/>
          </p:cNvSpPr>
          <p:nvPr>
            <p:ph type="title"/>
          </p:nvPr>
        </p:nvSpPr>
        <p:spPr>
          <a:xfrm>
            <a:off x="838200" y="365127"/>
            <a:ext cx="10515600" cy="549273"/>
          </a:xfrm>
        </p:spPr>
        <p:txBody>
          <a:bodyPr vert="horz" lIns="91440" tIns="45720" rIns="91440" bIns="45720" rtlCol="0" anchor="ctr">
            <a:noAutofit/>
          </a:bodyPr>
          <a:lstStyle/>
          <a:p>
            <a:r>
              <a:rPr lang="en-US" sz="2800" b="1" dirty="0" err="1">
                <a:solidFill>
                  <a:schemeClr val="accent5"/>
                </a:solidFill>
              </a:rPr>
              <a:t>Mejoremos</a:t>
            </a:r>
            <a:r>
              <a:rPr lang="en-US" sz="2800" b="1" dirty="0">
                <a:solidFill>
                  <a:schemeClr val="accent5"/>
                </a:solidFill>
              </a:rPr>
              <a:t> la </a:t>
            </a:r>
            <a:r>
              <a:rPr lang="en-US" sz="2800" b="1" dirty="0" err="1">
                <a:solidFill>
                  <a:schemeClr val="accent5"/>
                </a:solidFill>
              </a:rPr>
              <a:t>redacción</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FAFF89A1-66AF-45FD-BE63-994E9E3A0E99}"/>
              </a:ext>
            </a:extLst>
          </p:cNvPr>
          <p:cNvSpPr>
            <a:spLocks noGrp="1"/>
          </p:cNvSpPr>
          <p:nvPr>
            <p:ph idx="1"/>
          </p:nvPr>
        </p:nvSpPr>
        <p:spPr>
          <a:xfrm>
            <a:off x="970280" y="1541145"/>
            <a:ext cx="10515600" cy="4351338"/>
          </a:xfrm>
        </p:spPr>
        <p:txBody>
          <a:bodyPr>
            <a:normAutofit/>
          </a:bodyPr>
          <a:lstStyle/>
          <a:p>
            <a:pPr marL="0" indent="0">
              <a:buNone/>
            </a:pPr>
            <a:r>
              <a:rPr lang="es-PE" sz="2800" dirty="0"/>
              <a:t>Realizar cambios para restringir el sistema de Visa </a:t>
            </a:r>
            <a:r>
              <a:rPr lang="es-PE" sz="2800" dirty="0" err="1"/>
              <a:t>Delivery</a:t>
            </a:r>
            <a:r>
              <a:rPr lang="es-PE" sz="2800" dirty="0"/>
              <a:t> solo en los locales que requieren este sistema incrementando los arqueos de las operaciones de los locales e interponiendo la denuncia penal a los trabajadores identificados como responsables de los fraudes.</a:t>
            </a:r>
            <a:endParaRPr lang="en-US" sz="2800" dirty="0"/>
          </a:p>
          <a:p>
            <a:endParaRPr lang="en-US" dirty="0"/>
          </a:p>
          <a:p>
            <a:pPr marL="0" indent="0">
              <a:buNone/>
            </a:pPr>
            <a:br>
              <a:rPr lang="es-PE" sz="2800" dirty="0"/>
            </a:br>
            <a:endParaRPr lang="en-US" sz="2800" dirty="0"/>
          </a:p>
          <a:p>
            <a:pPr marL="0" indent="0">
              <a:buNone/>
            </a:pPr>
            <a:endParaRPr lang="en-US" dirty="0"/>
          </a:p>
        </p:txBody>
      </p:sp>
      <p:sp>
        <p:nvSpPr>
          <p:cNvPr id="4" name="Slide Number Placeholder 3">
            <a:extLst>
              <a:ext uri="{FF2B5EF4-FFF2-40B4-BE49-F238E27FC236}">
                <a16:creationId xmlns:a16="http://schemas.microsoft.com/office/drawing/2014/main" id="{DDBED4E5-0A4E-43C6-AFD0-AE0F34CBEEBD}"/>
              </a:ext>
            </a:extLst>
          </p:cNvPr>
          <p:cNvSpPr>
            <a:spLocks noGrp="1"/>
          </p:cNvSpPr>
          <p:nvPr>
            <p:ph type="sldNum" sz="quarter" idx="12"/>
          </p:nvPr>
        </p:nvSpPr>
        <p:spPr/>
        <p:txBody>
          <a:bodyPr/>
          <a:lstStyle/>
          <a:p>
            <a:fld id="{C6B7C11F-B750-4C70-A60F-C534C4650313}" type="slidenum">
              <a:rPr lang="es-PE" smtClean="0"/>
              <a:t>43</a:t>
            </a:fld>
            <a:endParaRPr lang="es-PE"/>
          </a:p>
        </p:txBody>
      </p:sp>
    </p:spTree>
    <p:extLst>
      <p:ext uri="{BB962C8B-B14F-4D97-AF65-F5344CB8AC3E}">
        <p14:creationId xmlns:p14="http://schemas.microsoft.com/office/powerpoint/2010/main" val="147181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4B47-43BE-452F-80DD-4AD5E21CCC59}"/>
              </a:ext>
            </a:extLst>
          </p:cNvPr>
          <p:cNvSpPr>
            <a:spLocks noGrp="1"/>
          </p:cNvSpPr>
          <p:nvPr>
            <p:ph type="title"/>
          </p:nvPr>
        </p:nvSpPr>
        <p:spPr>
          <a:xfrm>
            <a:off x="838200" y="365127"/>
            <a:ext cx="10515600" cy="488313"/>
          </a:xfrm>
        </p:spPr>
        <p:txBody>
          <a:bodyPr vert="horz" lIns="91440" tIns="45720" rIns="91440" bIns="45720" rtlCol="0" anchor="ctr">
            <a:noAutofit/>
          </a:bodyPr>
          <a:lstStyle/>
          <a:p>
            <a:r>
              <a:rPr lang="es-PE" sz="2800" b="1" dirty="0">
                <a:solidFill>
                  <a:schemeClr val="accent5"/>
                </a:solidFill>
              </a:rPr>
              <a:t>Mejoremos la redacción </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F0E0E02F-CDE4-4005-A73D-D2AE6935402E}"/>
              </a:ext>
            </a:extLst>
          </p:cNvPr>
          <p:cNvSpPr>
            <a:spLocks noGrp="1"/>
          </p:cNvSpPr>
          <p:nvPr>
            <p:ph idx="1"/>
          </p:nvPr>
        </p:nvSpPr>
        <p:spPr/>
        <p:txBody>
          <a:bodyPr>
            <a:normAutofit/>
          </a:bodyPr>
          <a:lstStyle/>
          <a:p>
            <a:pPr marL="0" indent="0">
              <a:buNone/>
            </a:pPr>
            <a:r>
              <a:rPr lang="es-MX" sz="2800" dirty="0">
                <a:effectLst/>
                <a:ea typeface="Times New Roman" panose="02020603050405020304" pitchFamily="18" charset="0"/>
                <a:cs typeface="Times New Roman" panose="02020603050405020304" pitchFamily="18" charset="0"/>
              </a:rPr>
              <a:t>Se procedió a validar el reporte de las operaciones realizadas con </a:t>
            </a:r>
            <a:r>
              <a:rPr lang="es-MX" sz="2800" dirty="0" err="1">
                <a:effectLst/>
                <a:ea typeface="Times New Roman" panose="02020603050405020304" pitchFamily="18" charset="0"/>
                <a:cs typeface="Times New Roman" panose="02020603050405020304" pitchFamily="18" charset="0"/>
              </a:rPr>
              <a:t>VisaNet</a:t>
            </a:r>
            <a:r>
              <a:rPr lang="es-MX" sz="2800" dirty="0">
                <a:effectLst/>
                <a:ea typeface="Times New Roman" panose="02020603050405020304" pitchFamily="18" charset="0"/>
                <a:cs typeface="Times New Roman" panose="02020603050405020304" pitchFamily="18" charset="0"/>
              </a:rPr>
              <a:t>, encontrando que el importe de S/ 483.50 si existe, pero corresponde a otra venta, lo que evidencia que el Director Técnico  Juan López, con la finalidad de crear confusión registraba dos veces un mismo </a:t>
            </a:r>
            <a:r>
              <a:rPr lang="es-MX" sz="2800" dirty="0" err="1">
                <a:effectLst/>
                <a:ea typeface="Times New Roman" panose="02020603050405020304" pitchFamily="18" charset="0"/>
                <a:cs typeface="Times New Roman" panose="02020603050405020304" pitchFamily="18" charset="0"/>
              </a:rPr>
              <a:t>voucher</a:t>
            </a:r>
            <a:r>
              <a:rPr lang="es-MX" sz="2800" dirty="0">
                <a:effectLst/>
                <a:ea typeface="Times New Roman" panose="02020603050405020304" pitchFamily="18" charset="0"/>
                <a:cs typeface="Times New Roman" panose="02020603050405020304" pitchFamily="18" charset="0"/>
              </a:rPr>
              <a:t>.</a:t>
            </a:r>
          </a:p>
          <a:p>
            <a:pPr marL="0" indent="0">
              <a:buNone/>
            </a:pPr>
            <a:endParaRPr lang="es-MX" dirty="0">
              <a:ea typeface="Times New Roman" panose="02020603050405020304" pitchFamily="18" charset="0"/>
              <a:cs typeface="Times New Roman" panose="02020603050405020304" pitchFamily="18" charset="0"/>
            </a:endParaRPr>
          </a:p>
          <a:p>
            <a:pPr marL="0" indent="0">
              <a:buNone/>
            </a:pPr>
            <a:endParaRPr lang="es-ES" sz="2800" dirty="0">
              <a:effectLst/>
              <a:ea typeface="Times New Roman" panose="02020603050405020304" pitchFamily="18" charset="0"/>
              <a:cs typeface="Times New Roman" panose="02020603050405020304" pitchFamily="18" charset="0"/>
            </a:endParaRPr>
          </a:p>
          <a:p>
            <a:pPr marL="0" indent="0">
              <a:buNone/>
            </a:pPr>
            <a:endParaRPr lang="es-MX" dirty="0">
              <a:ea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805EB80-A4F6-497E-9B54-FE466B5140A8}"/>
              </a:ext>
            </a:extLst>
          </p:cNvPr>
          <p:cNvSpPr>
            <a:spLocks noGrp="1"/>
          </p:cNvSpPr>
          <p:nvPr>
            <p:ph type="sldNum" sz="quarter" idx="12"/>
          </p:nvPr>
        </p:nvSpPr>
        <p:spPr/>
        <p:txBody>
          <a:bodyPr/>
          <a:lstStyle/>
          <a:p>
            <a:fld id="{C6B7C11F-B750-4C70-A60F-C534C4650313}" type="slidenum">
              <a:rPr lang="es-PE" smtClean="0"/>
              <a:t>44</a:t>
            </a:fld>
            <a:endParaRPr lang="es-PE" dirty="0"/>
          </a:p>
        </p:txBody>
      </p:sp>
    </p:spTree>
    <p:extLst>
      <p:ext uri="{BB962C8B-B14F-4D97-AF65-F5344CB8AC3E}">
        <p14:creationId xmlns:p14="http://schemas.microsoft.com/office/powerpoint/2010/main" val="3636251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s-ES_tradnl"/>
              <a:t>El párrafo</a:t>
            </a:r>
          </a:p>
        </p:txBody>
      </p:sp>
      <p:sp>
        <p:nvSpPr>
          <p:cNvPr id="47107" name="Rectangle 3"/>
          <p:cNvSpPr>
            <a:spLocks noGrp="1" noChangeArrowheads="1"/>
          </p:cNvSpPr>
          <p:nvPr>
            <p:ph idx="1"/>
          </p:nvPr>
        </p:nvSpPr>
        <p:spPr>
          <a:xfrm>
            <a:off x="978160" y="1818969"/>
            <a:ext cx="10729913" cy="4673904"/>
          </a:xfrm>
        </p:spPr>
        <p:txBody>
          <a:bodyPr>
            <a:normAutofit fontScale="92500"/>
          </a:bodyPr>
          <a:lstStyle/>
          <a:p>
            <a:pPr eaLnBrk="1" hangingPunct="1"/>
            <a:r>
              <a:rPr lang="es-ES_tradnl" sz="2600" dirty="0"/>
              <a:t>Un párrafo tiene una </a:t>
            </a:r>
            <a:r>
              <a:rPr lang="es-ES_tradnl" sz="2600" b="1" dirty="0">
                <a:solidFill>
                  <a:srgbClr val="FF0000"/>
                </a:solidFill>
              </a:rPr>
              <a:t>idea tópico</a:t>
            </a:r>
            <a:r>
              <a:rPr lang="es-ES_tradnl" sz="2600" dirty="0"/>
              <a:t>  y algunas otras oraciones </a:t>
            </a:r>
            <a:r>
              <a:rPr lang="es-ES_tradnl" sz="2600" dirty="0" err="1"/>
              <a:t>sustentatorias</a:t>
            </a:r>
            <a:r>
              <a:rPr lang="es-ES_tradnl" sz="2600" dirty="0"/>
              <a:t>, que amplían, presentan ejemplos u otros datos.</a:t>
            </a:r>
          </a:p>
          <a:p>
            <a:pPr eaLnBrk="1" hangingPunct="1"/>
            <a:endParaRPr lang="es-ES_tradnl" sz="2600" dirty="0"/>
          </a:p>
          <a:p>
            <a:pPr eaLnBrk="1" hangingPunct="1"/>
            <a:r>
              <a:rPr lang="es-ES_tradnl" sz="2600" dirty="0"/>
              <a:t>Trate al párrafo como una  </a:t>
            </a:r>
            <a:r>
              <a:rPr lang="es-ES_tradnl" sz="2600" dirty="0">
                <a:solidFill>
                  <a:srgbClr val="CC0000"/>
                </a:solidFill>
              </a:rPr>
              <a:t>unidad de pensamiento</a:t>
            </a:r>
            <a:r>
              <a:rPr lang="es-ES_tradnl" sz="2600" dirty="0"/>
              <a:t>.</a:t>
            </a:r>
          </a:p>
          <a:p>
            <a:pPr eaLnBrk="1" hangingPunct="1"/>
            <a:endParaRPr lang="es-ES_tradnl" sz="2600" dirty="0"/>
          </a:p>
          <a:p>
            <a:pPr eaLnBrk="1" hangingPunct="1"/>
            <a:r>
              <a:rPr lang="es-ES_tradnl" sz="2600" dirty="0">
                <a:solidFill>
                  <a:srgbClr val="CC0000"/>
                </a:solidFill>
              </a:rPr>
              <a:t>Enlace</a:t>
            </a:r>
            <a:r>
              <a:rPr lang="es-ES_tradnl" sz="2600" dirty="0"/>
              <a:t> los párrafos</a:t>
            </a:r>
          </a:p>
          <a:p>
            <a:pPr marL="457189" lvl="1" indent="0">
              <a:buNone/>
            </a:pPr>
            <a:r>
              <a:rPr lang="es-ES_tradnl" sz="2200" dirty="0"/>
              <a:t>a) Utilice frases de enlace o cláusulas que ayuden a conectar las ideas.</a:t>
            </a:r>
          </a:p>
          <a:p>
            <a:pPr marL="457189" lvl="1" indent="0">
              <a:buNone/>
            </a:pPr>
            <a:r>
              <a:rPr lang="es-ES_tradnl" sz="2200" dirty="0"/>
              <a:t>b) Mencione el tema del que viene hablando con las mismas palabras o frases (no utilice sinónimos).</a:t>
            </a:r>
          </a:p>
          <a:p>
            <a:pPr marL="457189" lvl="1" indent="0">
              <a:buNone/>
            </a:pPr>
            <a:r>
              <a:rPr lang="es-ES_tradnl" sz="2200" dirty="0"/>
              <a:t>Nota: Si va a cambiar de tema, avísele al lector con una frase como “Otro aspecto a tratar es…”</a:t>
            </a:r>
          </a:p>
          <a:p>
            <a:pPr marL="457189" lvl="1" indent="0">
              <a:buNone/>
            </a:pPr>
            <a:endParaRPr lang="es-ES_tradnl" sz="2200" dirty="0"/>
          </a:p>
          <a:p>
            <a:pPr eaLnBrk="1" hangingPunct="1"/>
            <a:r>
              <a:rPr lang="es-ES_tradnl" sz="2600" dirty="0"/>
              <a:t>Longitud recomendable:  Entre 5 a 9 líneas, preferentemente.</a:t>
            </a:r>
          </a:p>
          <a:p>
            <a:pPr eaLnBrk="1" hangingPunct="1"/>
            <a:endParaRPr lang="es-ES_tradnl" sz="2600" dirty="0"/>
          </a:p>
          <a:p>
            <a:pPr eaLnBrk="1" hangingPunct="1"/>
            <a:endParaRPr lang="es-ES_tradnl" sz="2600" dirty="0"/>
          </a:p>
        </p:txBody>
      </p:sp>
      <p:sp>
        <p:nvSpPr>
          <p:cNvPr id="2" name="Marcador de número de diapositiva 1">
            <a:extLst>
              <a:ext uri="{FF2B5EF4-FFF2-40B4-BE49-F238E27FC236}">
                <a16:creationId xmlns:a16="http://schemas.microsoft.com/office/drawing/2014/main" id="{D688CA25-1DB0-403D-A42F-BA83ACFAF9F7}"/>
              </a:ext>
            </a:extLst>
          </p:cNvPr>
          <p:cNvSpPr>
            <a:spLocks noGrp="1"/>
          </p:cNvSpPr>
          <p:nvPr>
            <p:ph type="sldNum" sz="quarter" idx="12"/>
          </p:nvPr>
        </p:nvSpPr>
        <p:spPr/>
        <p:txBody>
          <a:bodyPr/>
          <a:lstStyle/>
          <a:p>
            <a:fld id="{C6B7C11F-B750-4C70-A60F-C534C4650313}" type="slidenum">
              <a:rPr lang="es-PE" smtClean="0"/>
              <a:t>45</a:t>
            </a:fld>
            <a:endParaRPr lang="es-PE"/>
          </a:p>
        </p:txBody>
      </p:sp>
    </p:spTree>
    <p:extLst>
      <p:ext uri="{BB962C8B-B14F-4D97-AF65-F5344CB8AC3E}">
        <p14:creationId xmlns:p14="http://schemas.microsoft.com/office/powerpoint/2010/main" val="3595529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4F8-FE80-4621-93FA-C567F29C2D85}"/>
              </a:ext>
            </a:extLst>
          </p:cNvPr>
          <p:cNvSpPr>
            <a:spLocks noGrp="1"/>
          </p:cNvSpPr>
          <p:nvPr>
            <p:ph type="title"/>
          </p:nvPr>
        </p:nvSpPr>
        <p:spPr>
          <a:xfrm>
            <a:off x="655320" y="429030"/>
            <a:ext cx="2834640" cy="5457589"/>
          </a:xfrm>
        </p:spPr>
        <p:txBody>
          <a:bodyPr anchor="ctr">
            <a:normAutofit/>
          </a:bodyPr>
          <a:lstStyle/>
          <a:p>
            <a:r>
              <a:rPr lang="en-US" sz="4000" dirty="0"/>
              <a:t>La </a:t>
            </a:r>
            <a:r>
              <a:rPr lang="en-US" sz="4000" dirty="0" err="1"/>
              <a:t>coherencia</a:t>
            </a:r>
            <a:r>
              <a:rPr lang="en-US" sz="4000" dirty="0"/>
              <a:t> </a:t>
            </a:r>
            <a:r>
              <a:rPr lang="en-US" sz="4000" dirty="0" err="1"/>
              <a:t>estructural</a:t>
            </a:r>
            <a:endParaRPr lang="en-US" sz="4000" dirty="0"/>
          </a:p>
        </p:txBody>
      </p:sp>
      <p:sp>
        <p:nvSpPr>
          <p:cNvPr id="4" name="Slide Number Placeholder 3">
            <a:extLst>
              <a:ext uri="{FF2B5EF4-FFF2-40B4-BE49-F238E27FC236}">
                <a16:creationId xmlns:a16="http://schemas.microsoft.com/office/drawing/2014/main" id="{F19F26B5-16E5-43A0-A526-07035BE17B5F}"/>
              </a:ext>
            </a:extLst>
          </p:cNvPr>
          <p:cNvSpPr>
            <a:spLocks noGrp="1"/>
          </p:cNvSpPr>
          <p:nvPr>
            <p:ph type="sldNum" sz="quarter" idx="12"/>
          </p:nvPr>
        </p:nvSpPr>
        <p:spPr>
          <a:xfrm>
            <a:off x="8793480" y="6356350"/>
            <a:ext cx="2743200" cy="365125"/>
          </a:xfrm>
        </p:spPr>
        <p:txBody>
          <a:bodyPr>
            <a:normAutofit/>
          </a:bodyPr>
          <a:lstStyle/>
          <a:p>
            <a:pPr>
              <a:spcAft>
                <a:spcPts val="600"/>
              </a:spcAft>
            </a:pPr>
            <a:fld id="{C6B7C11F-B750-4C70-A60F-C534C4650313}" type="slidenum">
              <a:rPr lang="es-PE">
                <a:solidFill>
                  <a:schemeClr val="tx1">
                    <a:lumMod val="50000"/>
                    <a:lumOff val="50000"/>
                  </a:schemeClr>
                </a:solidFill>
              </a:rPr>
              <a:pPr>
                <a:spcAft>
                  <a:spcPts val="600"/>
                </a:spcAft>
              </a:pPr>
              <a:t>46</a:t>
            </a:fld>
            <a:endParaRPr lang="es-PE">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785A4735-9699-40C6-ABC5-FD47386194EA}"/>
              </a:ext>
            </a:extLst>
          </p:cNvPr>
          <p:cNvGraphicFramePr>
            <a:graphicFrameLocks noGrp="1"/>
          </p:cNvGraphicFramePr>
          <p:nvPr>
            <p:ph idx="1"/>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52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415600" y="1978090"/>
            <a:ext cx="11360800"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1. Utilice un “asunto” (subject) que identifique el motivo.</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Utilice dos o tres palabras claves para facilitar que se conozca el tema y se facilite su búsqueda.</a:t>
            </a:r>
          </a:p>
          <a:p>
            <a:pPr marL="0"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Recomendable:	Avance del Proyecto de implementación de la PR432</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No recomendable:	Proyecto PR432         (no indica el motivo)</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52396" indent="0">
              <a:buNone/>
            </a:pPr>
            <a:endParaRPr lang="en-US" sz="2133" dirty="0"/>
          </a:p>
        </p:txBody>
      </p:sp>
    </p:spTree>
    <p:extLst>
      <p:ext uri="{BB962C8B-B14F-4D97-AF65-F5344CB8AC3E}">
        <p14:creationId xmlns:p14="http://schemas.microsoft.com/office/powerpoint/2010/main" val="270526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415600" y="1978090"/>
            <a:ext cx="11360800"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2. Utilice un saludo respetuoso.</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El saludo debe ser respetuoso, porque la cortesía en el mundo empresarial facilita las transacciones y fortalece la credibilidad. </a:t>
            </a:r>
          </a:p>
          <a:p>
            <a:pPr marL="0"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señores: 			Estimado Sr. Gonzales: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Estimada Laura,			Buenos días,</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Buenas tardes, Laura,		Estimado Dr. Castro:</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Estimada Sra. Laura:			César, </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Juan y Laura: 		Buen día, Juan y Laura, </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Jefes de Agencia:</a:t>
            </a:r>
          </a:p>
          <a:p>
            <a:pPr marL="143083"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52396" indent="0">
              <a:buNone/>
            </a:pPr>
            <a:endParaRPr lang="en-US" sz="2133" dirty="0"/>
          </a:p>
        </p:txBody>
      </p:sp>
    </p:spTree>
    <p:extLst>
      <p:ext uri="{BB962C8B-B14F-4D97-AF65-F5344CB8AC3E}">
        <p14:creationId xmlns:p14="http://schemas.microsoft.com/office/powerpoint/2010/main" val="3593570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1107232" y="2164702"/>
            <a:ext cx="10432792"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3. Ordene sus ideas antes de redactar.</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s-PE" sz="2133" dirty="0">
                <a:latin typeface="Arial" panose="020B0604020202020204" pitchFamily="34" charset="0"/>
                <a:ea typeface="Calibri" panose="020F0502020204030204" pitchFamily="34" charset="0"/>
                <a:cs typeface="Times New Roman" panose="02020603050405020304" pitchFamily="18" charset="0"/>
              </a:rPr>
              <a:t> </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s-PE" sz="2133" dirty="0">
                <a:latin typeface="Arial" panose="020B0604020202020204" pitchFamily="34" charset="0"/>
                <a:ea typeface="Calibri" panose="020F0502020204030204" pitchFamily="34" charset="0"/>
                <a:cs typeface="Times New Roman" panose="02020603050405020304" pitchFamily="18" charset="0"/>
              </a:rPr>
              <a:t>Aclare cuál es el contenido del mensaje. Identifique las ideas previamente.</a:t>
            </a:r>
          </a:p>
          <a:p>
            <a:pPr marL="0" indent="0" algn="just">
              <a:spcBef>
                <a:spcPts val="0"/>
              </a:spcBef>
              <a:buNone/>
            </a:pPr>
            <a:endParaRPr lang="es-ES_tradnl" sz="2133"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Comience colocando en el primer párrafo el motivo por el cual debe escribir el mensaje: </a:t>
            </a:r>
          </a:p>
          <a:p>
            <a:pPr marL="0" indent="0" algn="just">
              <a:spcBef>
                <a:spcPts val="0"/>
              </a:spcBef>
              <a:buNone/>
            </a:pPr>
            <a:endParaRPr lang="es-ES_tradnl" sz="2133"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“A través del presente, le </a:t>
            </a:r>
            <a:r>
              <a:rPr lang="es-ES_tradnl" sz="2133" dirty="0">
                <a:solidFill>
                  <a:srgbClr val="0070C0"/>
                </a:solidFill>
                <a:latin typeface="Arial" panose="020B0604020202020204" pitchFamily="34" charset="0"/>
                <a:ea typeface="Times New Roman" panose="02020603050405020304" pitchFamily="18" charset="0"/>
                <a:cs typeface="Arial" panose="020B0604020202020204" pitchFamily="34" charset="0"/>
              </a:rPr>
              <a:t>informo</a:t>
            </a:r>
            <a:r>
              <a:rPr lang="es-ES_tradnl" sz="2133" dirty="0">
                <a:latin typeface="Arial" panose="020B0604020202020204" pitchFamily="34" charset="0"/>
                <a:ea typeface="Times New Roman" panose="02020603050405020304" pitchFamily="18" charset="0"/>
                <a:cs typeface="Arial" panose="020B0604020202020204" pitchFamily="34" charset="0"/>
              </a:rPr>
              <a:t> que… (mensaje para informar);  </a:t>
            </a: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“Te </a:t>
            </a:r>
            <a:r>
              <a:rPr lang="es-ES_tradnl" sz="2133" dirty="0">
                <a:solidFill>
                  <a:srgbClr val="0070C0"/>
                </a:solidFill>
                <a:latin typeface="Arial" panose="020B0604020202020204" pitchFamily="34" charset="0"/>
                <a:ea typeface="Times New Roman" panose="02020603050405020304" pitchFamily="18" charset="0"/>
                <a:cs typeface="Arial" panose="020B0604020202020204" pitchFamily="34" charset="0"/>
              </a:rPr>
              <a:t>solicito</a:t>
            </a:r>
            <a:r>
              <a:rPr lang="es-ES_tradnl" sz="2133" dirty="0">
                <a:latin typeface="Arial" panose="020B0604020202020204" pitchFamily="34" charset="0"/>
                <a:ea typeface="Times New Roman" panose="02020603050405020304" pitchFamily="18" charset="0"/>
                <a:cs typeface="Arial" panose="020B0604020202020204" pitchFamily="34" charset="0"/>
              </a:rPr>
              <a:t> la siguiente información para…” (mensaje de solicitud). </a:t>
            </a:r>
          </a:p>
          <a:p>
            <a:pPr marL="152396" indent="0">
              <a:buNone/>
            </a:pPr>
            <a:endParaRPr lang="en-US" sz="1867" dirty="0"/>
          </a:p>
        </p:txBody>
      </p:sp>
    </p:spTree>
    <p:extLst>
      <p:ext uri="{BB962C8B-B14F-4D97-AF65-F5344CB8AC3E}">
        <p14:creationId xmlns:p14="http://schemas.microsoft.com/office/powerpoint/2010/main" val="12757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_tradnl" b="1">
                <a:solidFill>
                  <a:srgbClr val="002060"/>
                </a:solidFill>
              </a:rPr>
              <a:t>Una cosa es hablar y otra es escribir</a:t>
            </a:r>
            <a:endParaRPr lang="es-PE" b="1">
              <a:solidFill>
                <a:srgbClr val="002060"/>
              </a:solidFill>
            </a:endParaRPr>
          </a:p>
        </p:txBody>
      </p:sp>
      <p:sp>
        <p:nvSpPr>
          <p:cNvPr id="3" name="2 Marcador de contenido"/>
          <p:cNvSpPr>
            <a:spLocks noGrp="1"/>
          </p:cNvSpPr>
          <p:nvPr>
            <p:ph idx="1"/>
          </p:nvPr>
        </p:nvSpPr>
        <p:spPr>
          <a:xfrm>
            <a:off x="838200" y="1484313"/>
            <a:ext cx="10515600" cy="5113337"/>
          </a:xfrm>
        </p:spPr>
        <p:txBody>
          <a:bodyPr rtlCol="0">
            <a:normAutofit fontScale="92500" lnSpcReduction="10000"/>
          </a:bodyPr>
          <a:lstStyle/>
          <a:p>
            <a:pPr eaLnBrk="1" fontAlgn="auto" hangingPunct="1">
              <a:spcAft>
                <a:spcPts val="0"/>
              </a:spcAft>
              <a:defRPr/>
            </a:pPr>
            <a:r>
              <a:rPr lang="es-PE" sz="2400" dirty="0">
                <a:solidFill>
                  <a:srgbClr val="002060"/>
                </a:solidFill>
              </a:rPr>
              <a:t>Ejemplo de redacción al estilo “como habla”:</a:t>
            </a:r>
          </a:p>
          <a:p>
            <a:pPr marL="0" indent="0" eaLnBrk="1" fontAlgn="auto" hangingPunct="1">
              <a:spcAft>
                <a:spcPts val="0"/>
              </a:spcAft>
              <a:buFont typeface="Arial" panose="020B0604020202020204" pitchFamily="34" charset="0"/>
              <a:buNone/>
              <a:defRPr/>
            </a:pPr>
            <a:endParaRPr lang="es-PE" sz="3900" dirty="0"/>
          </a:p>
          <a:p>
            <a:pPr marL="0" indent="0" eaLnBrk="1" fontAlgn="auto" hangingPunct="1">
              <a:spcAft>
                <a:spcPts val="0"/>
              </a:spcAft>
              <a:buFont typeface="Arial" panose="020B0604020202020204" pitchFamily="34" charset="0"/>
              <a:buNone/>
              <a:defRPr/>
            </a:pPr>
            <a:r>
              <a:rPr lang="es-PE" sz="2600" dirty="0"/>
              <a:t>De acuerdo a los resultados de los clientes están muy conformes con nuestro servicio como tal, pero la mayor observación por parte de ellos se da acerca de los tiempos de atención, mencionando que son muy largos, quiere decir que el consultor requiere pasar más horas de las planeadas en el local del cliente solucionando sus problemas.</a:t>
            </a:r>
          </a:p>
          <a:p>
            <a:pPr marL="0" indent="0" eaLnBrk="1" fontAlgn="auto" hangingPunct="1">
              <a:spcAft>
                <a:spcPts val="0"/>
              </a:spcAft>
              <a:buFont typeface="Arial" panose="020B0604020202020204" pitchFamily="34" charset="0"/>
              <a:buNone/>
              <a:defRPr/>
            </a:pPr>
            <a:endParaRPr lang="es-ES_tradnl" sz="2600" dirty="0"/>
          </a:p>
          <a:p>
            <a:pPr marL="0" indent="0" eaLnBrk="1" fontAlgn="auto" hangingPunct="1">
              <a:spcAft>
                <a:spcPts val="0"/>
              </a:spcAft>
              <a:buFont typeface="Arial" panose="020B0604020202020204" pitchFamily="34" charset="0"/>
              <a:buNone/>
              <a:defRPr/>
            </a:pPr>
            <a:r>
              <a:rPr lang="es-ES_tradnl" sz="3000" b="1" dirty="0">
                <a:solidFill>
                  <a:srgbClr val="002060"/>
                </a:solidFill>
              </a:rPr>
              <a:t>Texto mejorado:</a:t>
            </a:r>
          </a:p>
          <a:p>
            <a:pPr marL="0" indent="0" eaLnBrk="1" fontAlgn="auto" hangingPunct="1">
              <a:spcAft>
                <a:spcPts val="0"/>
              </a:spcAft>
              <a:buFont typeface="Arial" panose="020B0604020202020204" pitchFamily="34" charset="0"/>
              <a:buNone/>
              <a:defRPr/>
            </a:pPr>
            <a:r>
              <a:rPr lang="es-ES_tradnl" sz="2600" dirty="0"/>
              <a:t>De acuerdo con los resultados, los clientes se encuentran “muy conformes” con nuestros servicios.  Sin embargo, la observación más frecuente se refiere a los excesivos tiempos de atención,  lo cual implica que los consultores permanecen en el local del cliente  más horas de las planeadas.</a:t>
            </a:r>
            <a:endParaRPr lang="es-PE" sz="2600" dirty="0"/>
          </a:p>
        </p:txBody>
      </p:sp>
      <p:sp>
        <p:nvSpPr>
          <p:cNvPr id="2" name="Marcador de número de diapositiva 1">
            <a:extLst>
              <a:ext uri="{FF2B5EF4-FFF2-40B4-BE49-F238E27FC236}">
                <a16:creationId xmlns:a16="http://schemas.microsoft.com/office/drawing/2014/main" id="{3AFFF55C-2691-4F5F-8162-53B6493CC12D}"/>
              </a:ext>
            </a:extLst>
          </p:cNvPr>
          <p:cNvSpPr>
            <a:spLocks noGrp="1"/>
          </p:cNvSpPr>
          <p:nvPr>
            <p:ph type="sldNum" sz="quarter" idx="12"/>
          </p:nvPr>
        </p:nvSpPr>
        <p:spPr/>
        <p:txBody>
          <a:bodyPr/>
          <a:lstStyle/>
          <a:p>
            <a:fld id="{C6B7C11F-B750-4C70-A60F-C534C4650313}" type="slidenum">
              <a:rPr lang="es-PE" smtClean="0"/>
              <a:t>5</a:t>
            </a:fld>
            <a:endParaRPr lang="es-PE"/>
          </a:p>
        </p:txBody>
      </p:sp>
    </p:spTree>
    <p:extLst>
      <p:ext uri="{BB962C8B-B14F-4D97-AF65-F5344CB8AC3E}">
        <p14:creationId xmlns:p14="http://schemas.microsoft.com/office/powerpoint/2010/main" val="3341704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a:xfrm>
            <a:off x="527567" y="319669"/>
            <a:ext cx="11360800" cy="763600"/>
          </a:xfrm>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527567" y="1461962"/>
            <a:ext cx="11360800" cy="3934077"/>
          </a:xfrm>
        </p:spPr>
        <p:txBody>
          <a:bodyPr>
            <a:normAutofit fontScale="92500" lnSpcReduction="20000"/>
          </a:bodyPr>
          <a:lstStyle/>
          <a:p>
            <a:pPr marL="457189" algn="just">
              <a:buAutoNum type="arabicPeriod" startAt="4"/>
            </a:pPr>
            <a:r>
              <a:rPr lang="es-PE" sz="2133" b="1" dirty="0">
                <a:latin typeface="Arial" panose="020B0604020202020204" pitchFamily="34" charset="0"/>
                <a:ea typeface="Calibri" panose="020F0502020204030204" pitchFamily="34" charset="0"/>
                <a:cs typeface="Times New Roman" panose="02020603050405020304" pitchFamily="18" charset="0"/>
              </a:rPr>
              <a:t>Mantenga un tratamiento cortés y cordial.  Nunca se moleste por email.</a:t>
            </a:r>
          </a:p>
          <a:p>
            <a:pPr marL="457189" algn="just">
              <a:buAutoNum type="arabicPeriod" startAt="4"/>
            </a:pPr>
            <a:endParaRPr lang="es-PE" sz="2133" b="1" dirty="0">
              <a:latin typeface="Arial" panose="020B0604020202020204" pitchFamily="34" charset="0"/>
              <a:ea typeface="Calibri" panose="020F0502020204030204" pitchFamily="34" charset="0"/>
              <a:cs typeface="Times New Roman" panose="02020603050405020304" pitchFamily="18" charset="0"/>
            </a:endParaRPr>
          </a:p>
          <a:p>
            <a:pPr marL="457189" algn="just">
              <a:buAutoNum type="arabicPeriod" startAt="4"/>
            </a:pPr>
            <a:r>
              <a:rPr lang="es-PE" sz="2133" b="1" dirty="0">
                <a:latin typeface="Arial" panose="020B0604020202020204" pitchFamily="34" charset="0"/>
                <a:ea typeface="Calibri" panose="020F0502020204030204" pitchFamily="34" charset="0"/>
                <a:cs typeface="Times New Roman" panose="02020603050405020304" pitchFamily="18" charset="0"/>
              </a:rPr>
              <a:t>Revise la redacción y la corrección idiomática.</a:t>
            </a:r>
          </a:p>
          <a:p>
            <a:pPr marL="457189" algn="just">
              <a:buAutoNum type="arabicPeriod" startAt="6"/>
            </a:pPr>
            <a:endParaRPr lang="es-PE" sz="2133" b="1" dirty="0">
              <a:latin typeface="Arial" panose="020B0604020202020204" pitchFamily="34" charset="0"/>
              <a:ea typeface="Calibri" panose="020F0502020204030204" pitchFamily="34" charset="0"/>
              <a:cs typeface="Times New Roman" panose="02020603050405020304" pitchFamily="18" charset="0"/>
            </a:endParaRPr>
          </a:p>
          <a:p>
            <a:pPr marL="457189" algn="just">
              <a:buAutoNum type="arabicPeriod" startAt="6"/>
            </a:pPr>
            <a:r>
              <a:rPr lang="es-PE" sz="2133" b="1" dirty="0">
                <a:latin typeface="Arial" panose="020B0604020202020204" pitchFamily="34" charset="0"/>
                <a:ea typeface="Calibri" panose="020F0502020204030204" pitchFamily="34" charset="0"/>
                <a:cs typeface="Times New Roman" panose="02020603050405020304" pitchFamily="18" charset="0"/>
              </a:rPr>
              <a:t>Al terminar no necesita una oración de despedida. </a:t>
            </a: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	</a:t>
            </a:r>
            <a:r>
              <a:rPr lang="es-ES_tradnl" sz="1600" dirty="0">
                <a:latin typeface="Arial" panose="020B0604020202020204" pitchFamily="34" charset="0"/>
                <a:ea typeface="Times New Roman" panose="02020603050405020304" pitchFamily="18" charset="0"/>
                <a:cs typeface="Arial" panose="020B0604020202020204" pitchFamily="34" charset="0"/>
              </a:rPr>
              <a:t>Bastará que finalice el mensaje con una frase protocolar:</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r>
              <a:rPr lang="es-ES_tradnl" sz="1600" dirty="0">
                <a:latin typeface="Arial" panose="020B0604020202020204" pitchFamily="34" charset="0"/>
                <a:ea typeface="Times New Roman" panose="02020603050405020304" pitchFamily="18" charset="0"/>
                <a:cs typeface="Arial" panose="020B0604020202020204" pitchFamily="34" charset="0"/>
              </a:rPr>
              <a:t>Saludos,		Saludos cordiales,</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r>
              <a:rPr lang="es-ES_tradnl" sz="1600" dirty="0">
                <a:latin typeface="Arial" panose="020B0604020202020204" pitchFamily="34" charset="0"/>
                <a:ea typeface="Times New Roman" panose="02020603050405020304" pitchFamily="18" charset="0"/>
                <a:cs typeface="Arial" panose="020B0604020202020204" pitchFamily="34" charset="0"/>
              </a:rPr>
              <a:t>Cordialmente,		Atentamente,</a:t>
            </a: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7. Conteste tan pronto como le sea posible.</a:t>
            </a:r>
          </a:p>
          <a:p>
            <a:pPr marL="0" indent="0" algn="just">
              <a:buNone/>
            </a:pPr>
            <a:endParaRPr lang="es-PE" sz="2133" b="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8. No abuse del correo electrónico.</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20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3EFF-D07E-442F-8CB4-E4AA0886DFE2}"/>
              </a:ext>
            </a:extLst>
          </p:cNvPr>
          <p:cNvSpPr>
            <a:spLocks noGrp="1"/>
          </p:cNvSpPr>
          <p:nvPr>
            <p:ph type="title"/>
          </p:nvPr>
        </p:nvSpPr>
        <p:spPr>
          <a:xfrm>
            <a:off x="838200" y="365127"/>
            <a:ext cx="10515600" cy="407033"/>
          </a:xfrm>
        </p:spPr>
        <p:txBody>
          <a:bodyPr>
            <a:noAutofit/>
          </a:bodyPr>
          <a:lstStyle/>
          <a:p>
            <a:r>
              <a:rPr lang="en-US" sz="2800" b="1" dirty="0" err="1">
                <a:solidFill>
                  <a:schemeClr val="accent5"/>
                </a:solidFill>
              </a:rPr>
              <a:t>Mejoremos</a:t>
            </a:r>
            <a:r>
              <a:rPr lang="en-US" sz="2800" b="1" dirty="0">
                <a:solidFill>
                  <a:schemeClr val="accent5"/>
                </a:solidFill>
              </a:rPr>
              <a:t> la </a:t>
            </a:r>
            <a:r>
              <a:rPr lang="en-US" sz="2800" b="1" dirty="0" err="1">
                <a:solidFill>
                  <a:schemeClr val="accent5"/>
                </a:solidFill>
              </a:rPr>
              <a:t>redacción</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B9C45A85-6095-4967-B471-9CB234EC012D}"/>
              </a:ext>
            </a:extLst>
          </p:cNvPr>
          <p:cNvSpPr>
            <a:spLocks noGrp="1"/>
          </p:cNvSpPr>
          <p:nvPr>
            <p:ph idx="1"/>
          </p:nvPr>
        </p:nvSpPr>
        <p:spPr/>
        <p:txBody>
          <a:bodyPr/>
          <a:lstStyle/>
          <a:p>
            <a:pPr marL="0" marR="0" lvl="0" indent="0">
              <a:lnSpc>
                <a:spcPct val="107000"/>
              </a:lnSpc>
              <a:spcBef>
                <a:spcPts val="0"/>
              </a:spcBef>
              <a:spcAft>
                <a:spcPts val="0"/>
              </a:spcAft>
              <a:buNone/>
            </a:pPr>
            <a:r>
              <a:rPr lang="es-MX" sz="1800" dirty="0">
                <a:latin typeface="Arial Narrow" panose="020B0606020202030204" pitchFamily="34" charset="0"/>
                <a:ea typeface="Calibri" panose="020F0502020204030204" pitchFamily="34" charset="0"/>
                <a:cs typeface="Times New Roman" panose="02020603050405020304" pitchFamily="18" charset="0"/>
              </a:rPr>
              <a:t>Estimada </a:t>
            </a:r>
            <a:r>
              <a:rPr lang="es-MX" sz="1800" dirty="0">
                <a:effectLst/>
                <a:latin typeface="Arial Narrow" panose="020B0606020202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s-MX" sz="1800" dirty="0">
                <a:effectLst/>
                <a:latin typeface="Arial Narrow" panose="020B0606020202030204" pitchFamily="34" charset="0"/>
                <a:ea typeface="Calibri" panose="020F0502020204030204" pitchFamily="34" charset="0"/>
                <a:cs typeface="Times New Roman" panose="02020603050405020304" pitchFamily="18" charset="0"/>
              </a:rPr>
              <a:t>Como te comenté por teléfono; debemos comenzar por la normalización y mejora de los procesos para lograr primero la calidad de los servicios, a partir de eso buscaríamos la reducción de costos y la innovación; que son los factores que nos dan mayor valor en el cumplimiento de la misión. Dime tú que opinas.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C36B0D2-1A60-4B86-B522-CCB24DF4398D}"/>
              </a:ext>
            </a:extLst>
          </p:cNvPr>
          <p:cNvSpPr>
            <a:spLocks noGrp="1"/>
          </p:cNvSpPr>
          <p:nvPr>
            <p:ph type="sldNum" sz="quarter" idx="12"/>
          </p:nvPr>
        </p:nvSpPr>
        <p:spPr/>
        <p:txBody>
          <a:bodyPr/>
          <a:lstStyle/>
          <a:p>
            <a:fld id="{C6B7C11F-B750-4C70-A60F-C534C4650313}" type="slidenum">
              <a:rPr lang="es-PE" smtClean="0"/>
              <a:t>51</a:t>
            </a:fld>
            <a:endParaRPr lang="es-PE"/>
          </a:p>
        </p:txBody>
      </p:sp>
    </p:spTree>
    <p:extLst>
      <p:ext uri="{BB962C8B-B14F-4D97-AF65-F5344CB8AC3E}">
        <p14:creationId xmlns:p14="http://schemas.microsoft.com/office/powerpoint/2010/main" val="2002553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754650" y="300477"/>
            <a:ext cx="8229600" cy="1066800"/>
          </a:xfrm>
        </p:spPr>
        <p:txBody>
          <a:bodyPr rtlCol="0">
            <a:normAutofit/>
          </a:bodyPr>
          <a:lstStyle/>
          <a:p>
            <a:pPr eaLnBrk="1" fontAlgn="auto" hangingPunct="1">
              <a:spcAft>
                <a:spcPts val="0"/>
              </a:spcAft>
              <a:defRPr/>
            </a:pPr>
            <a:r>
              <a:rPr lang="es-ES_tradnl" sz="4000" b="1" dirty="0">
                <a:solidFill>
                  <a:srgbClr val="0070C0"/>
                </a:solidFill>
              </a:rPr>
              <a:t>Dos tipos de revisiones, separadas.</a:t>
            </a:r>
            <a:endParaRPr lang="es-ES" sz="4000" b="1" dirty="0">
              <a:solidFill>
                <a:srgbClr val="0070C0"/>
              </a:solidFill>
            </a:endParaRPr>
          </a:p>
        </p:txBody>
      </p:sp>
      <p:sp>
        <p:nvSpPr>
          <p:cNvPr id="49155" name="Rectangle 5"/>
          <p:cNvSpPr>
            <a:spLocks noGrp="1" noChangeArrowheads="1"/>
          </p:cNvSpPr>
          <p:nvPr>
            <p:ph sz="half" idx="1"/>
          </p:nvPr>
        </p:nvSpPr>
        <p:spPr>
          <a:xfrm>
            <a:off x="0" y="1795483"/>
            <a:ext cx="5616575" cy="4471988"/>
          </a:xfrm>
        </p:spPr>
        <p:txBody>
          <a:bodyPr>
            <a:normAutofit lnSpcReduction="10000"/>
          </a:bodyPr>
          <a:lstStyle/>
          <a:p>
            <a:pPr lvl="1" algn="ctr">
              <a:lnSpc>
                <a:spcPct val="80000"/>
              </a:lnSpc>
              <a:buNone/>
            </a:pPr>
            <a:r>
              <a:rPr lang="es-ES_tradnl" altLang="es-PE" sz="2800" b="1" dirty="0">
                <a:solidFill>
                  <a:srgbClr val="0070C0"/>
                </a:solidFill>
              </a:rPr>
              <a:t>    Revisión del contenido o fondo</a:t>
            </a:r>
          </a:p>
          <a:p>
            <a:pPr lvl="2" eaLnBrk="1" hangingPunct="1">
              <a:lnSpc>
                <a:spcPct val="80000"/>
              </a:lnSpc>
            </a:pPr>
            <a:endParaRPr lang="es-ES_tradnl" altLang="es-PE" dirty="0"/>
          </a:p>
          <a:p>
            <a:pPr lvl="2" eaLnBrk="1" hangingPunct="1">
              <a:lnSpc>
                <a:spcPct val="80000"/>
              </a:lnSpc>
            </a:pPr>
            <a:endParaRPr lang="es-ES_tradnl" altLang="es-PE" dirty="0"/>
          </a:p>
          <a:p>
            <a:pPr lvl="2" eaLnBrk="1" hangingPunct="1">
              <a:lnSpc>
                <a:spcPct val="80000"/>
              </a:lnSpc>
              <a:spcBef>
                <a:spcPct val="0"/>
              </a:spcBef>
              <a:spcAft>
                <a:spcPts val="1200"/>
              </a:spcAft>
            </a:pPr>
            <a:r>
              <a:rPr lang="es-ES_tradnl" altLang="es-PE" dirty="0"/>
              <a:t>¿El mensaje es íntegro, completo?</a:t>
            </a:r>
          </a:p>
          <a:p>
            <a:pPr lvl="2" eaLnBrk="1" hangingPunct="1">
              <a:lnSpc>
                <a:spcPct val="80000"/>
              </a:lnSpc>
              <a:spcBef>
                <a:spcPct val="0"/>
              </a:spcBef>
              <a:spcAft>
                <a:spcPts val="1200"/>
              </a:spcAft>
            </a:pPr>
            <a:r>
              <a:rPr lang="es-ES_tradnl" altLang="es-PE" dirty="0"/>
              <a:t>¿Se comprende en sí mismo?</a:t>
            </a:r>
          </a:p>
          <a:p>
            <a:pPr lvl="2" eaLnBrk="1" hangingPunct="1">
              <a:lnSpc>
                <a:spcPct val="80000"/>
              </a:lnSpc>
              <a:spcBef>
                <a:spcPct val="0"/>
              </a:spcBef>
              <a:spcAft>
                <a:spcPts val="1200"/>
              </a:spcAft>
            </a:pPr>
            <a:r>
              <a:rPr lang="es-ES_tradnl" altLang="es-PE" dirty="0"/>
              <a:t>¿El orden es el adecuado?</a:t>
            </a:r>
          </a:p>
          <a:p>
            <a:pPr lvl="2" eaLnBrk="1" hangingPunct="1">
              <a:lnSpc>
                <a:spcPct val="80000"/>
              </a:lnSpc>
              <a:spcBef>
                <a:spcPct val="0"/>
              </a:spcBef>
              <a:spcAft>
                <a:spcPts val="1200"/>
              </a:spcAft>
            </a:pPr>
            <a:r>
              <a:rPr lang="es-ES_tradnl" altLang="es-PE" dirty="0"/>
              <a:t>¿Los gráficos son los adecuados y suficientes?</a:t>
            </a:r>
          </a:p>
          <a:p>
            <a:pPr lvl="2" eaLnBrk="1" hangingPunct="1">
              <a:lnSpc>
                <a:spcPct val="80000"/>
              </a:lnSpc>
              <a:spcBef>
                <a:spcPct val="0"/>
              </a:spcBef>
              <a:spcAft>
                <a:spcPts val="1200"/>
              </a:spcAft>
            </a:pPr>
            <a:r>
              <a:rPr lang="es-ES_tradnl" altLang="es-PE" dirty="0"/>
              <a:t>¿Los argumentos son sólidos?</a:t>
            </a:r>
          </a:p>
          <a:p>
            <a:pPr lvl="2" eaLnBrk="1" hangingPunct="1">
              <a:lnSpc>
                <a:spcPct val="80000"/>
              </a:lnSpc>
              <a:spcBef>
                <a:spcPct val="0"/>
              </a:spcBef>
              <a:spcAft>
                <a:spcPts val="1200"/>
              </a:spcAft>
            </a:pPr>
            <a:r>
              <a:rPr lang="es-ES_tradnl" altLang="es-PE" dirty="0"/>
              <a:t>¿Se llega a conclusiones y recomendaciones sólidas?</a:t>
            </a:r>
          </a:p>
          <a:p>
            <a:pPr lvl="2" eaLnBrk="1" hangingPunct="1">
              <a:lnSpc>
                <a:spcPct val="80000"/>
              </a:lnSpc>
              <a:spcBef>
                <a:spcPct val="0"/>
              </a:spcBef>
              <a:spcAft>
                <a:spcPts val="1200"/>
              </a:spcAft>
            </a:pPr>
            <a:r>
              <a:rPr lang="es-ES_tradnl" altLang="es-PE" dirty="0"/>
              <a:t>¿El destinatario podrá usar la información para lo que requiere?</a:t>
            </a:r>
          </a:p>
          <a:p>
            <a:pPr eaLnBrk="1" hangingPunct="1">
              <a:lnSpc>
                <a:spcPct val="80000"/>
              </a:lnSpc>
              <a:spcBef>
                <a:spcPct val="0"/>
              </a:spcBef>
              <a:spcAft>
                <a:spcPts val="1200"/>
              </a:spcAft>
            </a:pPr>
            <a:endParaRPr lang="es-ES" altLang="es-PE" sz="1800" dirty="0"/>
          </a:p>
        </p:txBody>
      </p:sp>
      <p:sp>
        <p:nvSpPr>
          <p:cNvPr id="49156" name="Rectangle 6"/>
          <p:cNvSpPr>
            <a:spLocks noGrp="1" noChangeArrowheads="1"/>
          </p:cNvSpPr>
          <p:nvPr>
            <p:ph sz="half" idx="2"/>
          </p:nvPr>
        </p:nvSpPr>
        <p:spPr>
          <a:xfrm>
            <a:off x="6464094" y="1795483"/>
            <a:ext cx="5040313" cy="4616450"/>
          </a:xfrm>
        </p:spPr>
        <p:txBody>
          <a:bodyPr>
            <a:normAutofit lnSpcReduction="10000"/>
          </a:bodyPr>
          <a:lstStyle/>
          <a:p>
            <a:pPr lvl="1" algn="ctr" eaLnBrk="1" hangingPunct="1">
              <a:lnSpc>
                <a:spcPct val="80000"/>
              </a:lnSpc>
              <a:buFont typeface="Wingdings" panose="05000000000000000000" pitchFamily="2" charset="2"/>
              <a:buNone/>
            </a:pPr>
            <a:r>
              <a:rPr lang="es-ES_tradnl" altLang="es-PE" sz="2800" b="1" dirty="0">
                <a:solidFill>
                  <a:srgbClr val="0070C0"/>
                </a:solidFill>
              </a:rPr>
              <a:t>     Revisión de forma</a:t>
            </a:r>
          </a:p>
          <a:p>
            <a:pPr lvl="2" eaLnBrk="1" hangingPunct="1">
              <a:lnSpc>
                <a:spcPct val="80000"/>
              </a:lnSpc>
            </a:pPr>
            <a:endParaRPr lang="es-ES_tradnl" altLang="es-PE" sz="1600" dirty="0"/>
          </a:p>
          <a:p>
            <a:pPr lvl="2" eaLnBrk="1" hangingPunct="1">
              <a:lnSpc>
                <a:spcPct val="80000"/>
              </a:lnSpc>
            </a:pPr>
            <a:endParaRPr lang="es-ES_tradnl" altLang="es-PE" sz="1600" dirty="0"/>
          </a:p>
          <a:p>
            <a:pPr lvl="2" eaLnBrk="1" hangingPunct="1">
              <a:lnSpc>
                <a:spcPct val="80000"/>
              </a:lnSpc>
              <a:spcBef>
                <a:spcPct val="0"/>
              </a:spcBef>
              <a:spcAft>
                <a:spcPts val="1200"/>
              </a:spcAft>
            </a:pPr>
            <a:r>
              <a:rPr lang="es-ES_tradnl" altLang="es-PE" dirty="0"/>
              <a:t>Extensión de oraciones y párrafos. Buena sintaxis.</a:t>
            </a:r>
          </a:p>
          <a:p>
            <a:pPr lvl="2" eaLnBrk="1" hangingPunct="1">
              <a:lnSpc>
                <a:spcPct val="80000"/>
              </a:lnSpc>
              <a:spcBef>
                <a:spcPct val="0"/>
              </a:spcBef>
              <a:spcAft>
                <a:spcPts val="1200"/>
              </a:spcAft>
            </a:pPr>
            <a:r>
              <a:rPr lang="es-ES_tradnl" altLang="es-PE" dirty="0"/>
              <a:t>Calidad de verbos.  </a:t>
            </a:r>
          </a:p>
          <a:p>
            <a:pPr lvl="2" eaLnBrk="1" hangingPunct="1">
              <a:lnSpc>
                <a:spcPct val="80000"/>
              </a:lnSpc>
              <a:spcBef>
                <a:spcPct val="0"/>
              </a:spcBef>
              <a:spcAft>
                <a:spcPts val="1200"/>
              </a:spcAft>
            </a:pPr>
            <a:r>
              <a:rPr lang="es-ES_tradnl" altLang="es-PE" dirty="0"/>
              <a:t>Brevedad y claridad en el lenguaje.  </a:t>
            </a:r>
          </a:p>
          <a:p>
            <a:pPr lvl="2" eaLnBrk="1" hangingPunct="1">
              <a:lnSpc>
                <a:spcPct val="80000"/>
              </a:lnSpc>
              <a:spcBef>
                <a:spcPct val="0"/>
              </a:spcBef>
              <a:spcAft>
                <a:spcPts val="1200"/>
              </a:spcAft>
            </a:pPr>
            <a:r>
              <a:rPr lang="es-ES_tradnl" altLang="es-PE" dirty="0"/>
              <a:t>Retirar modificadores innecesarios.</a:t>
            </a:r>
          </a:p>
          <a:p>
            <a:pPr lvl="2" eaLnBrk="1" hangingPunct="1">
              <a:lnSpc>
                <a:spcPct val="80000"/>
              </a:lnSpc>
              <a:spcBef>
                <a:spcPct val="0"/>
              </a:spcBef>
              <a:spcAft>
                <a:spcPts val="1200"/>
              </a:spcAft>
            </a:pPr>
            <a:r>
              <a:rPr lang="es-ES_tradnl" altLang="es-PE" dirty="0"/>
              <a:t>Signos de puntuación: coma, punto y coma. Puntos seguidos a tiempo.</a:t>
            </a:r>
          </a:p>
          <a:p>
            <a:pPr lvl="2" eaLnBrk="1" hangingPunct="1">
              <a:lnSpc>
                <a:spcPct val="80000"/>
              </a:lnSpc>
              <a:spcBef>
                <a:spcPct val="0"/>
              </a:spcBef>
              <a:spcAft>
                <a:spcPts val="1200"/>
              </a:spcAft>
            </a:pPr>
            <a:r>
              <a:rPr lang="es-ES_tradnl" altLang="es-PE" dirty="0"/>
              <a:t>Concordancia de género y número. En especial, revise pronombres.</a:t>
            </a:r>
          </a:p>
          <a:p>
            <a:pPr lvl="2" eaLnBrk="1" hangingPunct="1">
              <a:lnSpc>
                <a:spcPct val="80000"/>
              </a:lnSpc>
              <a:spcBef>
                <a:spcPct val="0"/>
              </a:spcBef>
              <a:spcAft>
                <a:spcPts val="1200"/>
              </a:spcAft>
            </a:pPr>
            <a:r>
              <a:rPr lang="es-ES_tradnl" altLang="es-PE" dirty="0"/>
              <a:t>Vocabulario acorde con el nivel.</a:t>
            </a:r>
          </a:p>
          <a:p>
            <a:pPr eaLnBrk="1" hangingPunct="1">
              <a:lnSpc>
                <a:spcPct val="80000"/>
              </a:lnSpc>
              <a:spcBef>
                <a:spcPct val="0"/>
              </a:spcBef>
              <a:spcAft>
                <a:spcPts val="1200"/>
              </a:spcAft>
            </a:pPr>
            <a:endParaRPr lang="es-ES" altLang="es-PE" sz="1800" dirty="0"/>
          </a:p>
        </p:txBody>
      </p:sp>
      <p:cxnSp>
        <p:nvCxnSpPr>
          <p:cNvPr id="3" name="Conector recto 2"/>
          <p:cNvCxnSpPr/>
          <p:nvPr/>
        </p:nvCxnSpPr>
        <p:spPr>
          <a:xfrm>
            <a:off x="6119813" y="1768475"/>
            <a:ext cx="0" cy="433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7A40D9B8-3C6D-4EA4-8BE6-EF497AAA4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B7C11F-B750-4C70-A60F-C534C4650313}" type="slidenum">
              <a:rPr kumimoji="0" lang="es-P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P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9 Imagen">
            <a:extLst>
              <a:ext uri="{FF2B5EF4-FFF2-40B4-BE49-F238E27FC236}">
                <a16:creationId xmlns:a16="http://schemas.microsoft.com/office/drawing/2014/main" id="{39B14EAE-ED21-48B3-AD39-CF38A813F8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82446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1311010" y="3774191"/>
            <a:ext cx="5037138" cy="1084262"/>
          </a:xfrm>
        </p:spPr>
        <p:txBody>
          <a:bodyPr rtlCol="0">
            <a:noAutofit/>
          </a:bodyPr>
          <a:lstStyle/>
          <a:p>
            <a:pPr eaLnBrk="1" fontAlgn="auto" hangingPunct="1">
              <a:spcAft>
                <a:spcPts val="0"/>
              </a:spcAft>
              <a:defRPr/>
            </a:pPr>
            <a:r>
              <a:rPr lang="es-ES_tradnl" sz="3600" dirty="0">
                <a:solidFill>
                  <a:schemeClr val="accent1">
                    <a:lumMod val="50000"/>
                  </a:schemeClr>
                </a:solidFill>
              </a:rPr>
              <a:t>La ortografía</a:t>
            </a:r>
            <a:br>
              <a:rPr lang="es-ES_tradnl" sz="3600" b="1" dirty="0">
                <a:solidFill>
                  <a:schemeClr val="accent1">
                    <a:lumMod val="50000"/>
                  </a:schemeClr>
                </a:solidFill>
              </a:rPr>
            </a:br>
            <a:endParaRPr lang="es-ES_tradnl" sz="3600" b="1" dirty="0">
              <a:solidFill>
                <a:schemeClr val="accent1">
                  <a:lumMod val="50000"/>
                </a:schemeClr>
              </a:solidFill>
            </a:endParaRPr>
          </a:p>
        </p:txBody>
      </p:sp>
      <p:sp>
        <p:nvSpPr>
          <p:cNvPr id="5123" name="Rectangle 1027"/>
          <p:cNvSpPr>
            <a:spLocks noGrp="1" noChangeArrowheads="1"/>
          </p:cNvSpPr>
          <p:nvPr>
            <p:ph idx="1"/>
          </p:nvPr>
        </p:nvSpPr>
        <p:spPr>
          <a:xfrm>
            <a:off x="1631950" y="4344146"/>
            <a:ext cx="7831138" cy="2891763"/>
          </a:xfrm>
        </p:spPr>
        <p:txBody>
          <a:bodyPr rtlCol="0">
            <a:normAutofit/>
          </a:bodyPr>
          <a:lstStyle/>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Cuide su ortografía.</a:t>
            </a:r>
          </a:p>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Recuerde la raíz de la palabra.</a:t>
            </a:r>
          </a:p>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Consulte la página Web de la Real Academia Española de la Lengua  </a:t>
            </a:r>
            <a:r>
              <a:rPr lang="es-ES_tradnl" sz="2400" b="1" i="1" dirty="0">
                <a:latin typeface="+mj-lt"/>
                <a:hlinkClick r:id="rId3"/>
              </a:rPr>
              <a:t>http://dle.rae.es/?w=diccionario</a:t>
            </a:r>
            <a:endParaRPr lang="es-ES_tradnl" sz="2400" b="1" i="1" dirty="0">
              <a:latin typeface="+mj-lt"/>
            </a:endParaRPr>
          </a:p>
          <a:p>
            <a:pPr marL="365751" indent="-256026" eaLnBrk="1" fontAlgn="auto" hangingPunct="1">
              <a:spcBef>
                <a:spcPts val="0"/>
              </a:spcBef>
              <a:spcAft>
                <a:spcPts val="1800"/>
              </a:spcAft>
              <a:buClr>
                <a:schemeClr val="accent3"/>
              </a:buClr>
              <a:buFont typeface="Georgia"/>
              <a:buChar char="•"/>
              <a:defRPr/>
            </a:pPr>
            <a:endParaRPr lang="es-ES_tradnl" sz="2000" i="1" dirty="0">
              <a:latin typeface="+mj-lt"/>
            </a:endParaRPr>
          </a:p>
          <a:p>
            <a:pPr marL="365751" indent="-256026" eaLnBrk="1" fontAlgn="auto" hangingPunct="1">
              <a:spcBef>
                <a:spcPts val="0"/>
              </a:spcBef>
              <a:spcAft>
                <a:spcPts val="1800"/>
              </a:spcAft>
              <a:buClr>
                <a:schemeClr val="accent3"/>
              </a:buClr>
              <a:buFont typeface="Arial" panose="020B0604020202020204" pitchFamily="34" charset="0"/>
              <a:buNone/>
              <a:defRPr/>
            </a:pPr>
            <a:endParaRPr lang="es-ES_tradnl" sz="2000" i="1" dirty="0">
              <a:latin typeface="+mj-lt"/>
            </a:endParaRPr>
          </a:p>
        </p:txBody>
      </p:sp>
      <p:pic>
        <p:nvPicPr>
          <p:cNvPr id="10244" name="Imagen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58423" y="3900903"/>
            <a:ext cx="2204519" cy="104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a:extLst>
              <a:ext uri="{FF2B5EF4-FFF2-40B4-BE49-F238E27FC236}">
                <a16:creationId xmlns:a16="http://schemas.microsoft.com/office/drawing/2014/main" id="{806F9E24-0A71-4701-AF17-A8CCF6A005D0}"/>
              </a:ext>
            </a:extLst>
          </p:cNvPr>
          <p:cNvSpPr txBox="1">
            <a:spLocks noChangeArrowheads="1"/>
          </p:cNvSpPr>
          <p:nvPr/>
        </p:nvSpPr>
        <p:spPr>
          <a:xfrm>
            <a:off x="1220522" y="1805580"/>
            <a:ext cx="5580063" cy="1102916"/>
          </a:xfrm>
          <a:prstGeom prst="rect">
            <a:avLst/>
          </a:prstGeom>
        </p:spPr>
        <p:txBody>
          <a:bodyPr vert="horz" lIns="91440" tIns="45720" rIns="91440" bIns="45720" rtlCol="0" anchor="ctr">
            <a:normAutofit fontScale="97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ES_tradnl" sz="3700" dirty="0">
                <a:solidFill>
                  <a:schemeClr val="accent1">
                    <a:lumMod val="50000"/>
                  </a:schemeClr>
                </a:solidFill>
              </a:rPr>
              <a:t>El</a:t>
            </a:r>
            <a:r>
              <a:rPr lang="es-ES_tradnl" sz="2400" b="1" dirty="0">
                <a:solidFill>
                  <a:schemeClr val="accent1">
                    <a:lumMod val="50000"/>
                  </a:schemeClr>
                </a:solidFill>
              </a:rPr>
              <a:t> </a:t>
            </a:r>
            <a:r>
              <a:rPr lang="es-ES_tradnl" sz="3700" dirty="0">
                <a:solidFill>
                  <a:schemeClr val="accent1">
                    <a:lumMod val="50000"/>
                  </a:schemeClr>
                </a:solidFill>
              </a:rPr>
              <a:t>vocabulario</a:t>
            </a:r>
            <a:br>
              <a:rPr lang="es-ES_tradnl" sz="2400" b="1" dirty="0">
                <a:solidFill>
                  <a:schemeClr val="accent1">
                    <a:lumMod val="50000"/>
                  </a:schemeClr>
                </a:solidFill>
              </a:rPr>
            </a:br>
            <a:endParaRPr lang="es-ES_tradnl" sz="2400" b="1" dirty="0">
              <a:solidFill>
                <a:schemeClr val="accent1">
                  <a:lumMod val="50000"/>
                </a:schemeClr>
              </a:solidFill>
            </a:endParaRPr>
          </a:p>
        </p:txBody>
      </p:sp>
      <p:sp>
        <p:nvSpPr>
          <p:cNvPr id="6" name="Rectangle 1027">
            <a:extLst>
              <a:ext uri="{FF2B5EF4-FFF2-40B4-BE49-F238E27FC236}">
                <a16:creationId xmlns:a16="http://schemas.microsoft.com/office/drawing/2014/main" id="{8890505D-5089-4613-A4AA-42E02D02795D}"/>
              </a:ext>
            </a:extLst>
          </p:cNvPr>
          <p:cNvSpPr txBox="1">
            <a:spLocks noChangeArrowheads="1"/>
          </p:cNvSpPr>
          <p:nvPr/>
        </p:nvSpPr>
        <p:spPr>
          <a:xfrm>
            <a:off x="1506319" y="2578659"/>
            <a:ext cx="8473017" cy="1007919"/>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51" indent="-256026">
              <a:spcBef>
                <a:spcPts val="0"/>
              </a:spcBef>
              <a:spcAft>
                <a:spcPts val="1800"/>
              </a:spcAft>
              <a:buClr>
                <a:schemeClr val="accent3"/>
              </a:buClr>
              <a:buFont typeface="Georgia"/>
              <a:buChar char="•"/>
              <a:defRPr/>
            </a:pPr>
            <a:r>
              <a:rPr lang="es-ES_tradnl" sz="2000" i="1" dirty="0">
                <a:latin typeface="+mj-lt"/>
              </a:rPr>
              <a:t>Ampliar el vocabulario a través de la lectura de textos bien escritos. </a:t>
            </a:r>
          </a:p>
          <a:p>
            <a:pPr marL="365751" indent="-256026">
              <a:spcBef>
                <a:spcPts val="0"/>
              </a:spcBef>
              <a:spcAft>
                <a:spcPts val="1800"/>
              </a:spcAft>
              <a:buClr>
                <a:schemeClr val="accent3"/>
              </a:buClr>
              <a:buFont typeface="Georgia"/>
              <a:buChar char="•"/>
              <a:defRPr/>
            </a:pPr>
            <a:r>
              <a:rPr lang="es-ES_tradnl" sz="2000" i="1" dirty="0">
                <a:latin typeface="+mj-lt"/>
              </a:rPr>
              <a:t>Especialmente, ampliar el repertorio en verbos.</a:t>
            </a:r>
          </a:p>
          <a:p>
            <a:pPr marL="109725" indent="0">
              <a:spcBef>
                <a:spcPts val="0"/>
              </a:spcBef>
              <a:spcAft>
                <a:spcPts val="1800"/>
              </a:spcAft>
              <a:buClr>
                <a:schemeClr val="accent3"/>
              </a:buClr>
              <a:buNone/>
              <a:defRPr/>
            </a:pPr>
            <a:endParaRPr lang="es-ES_tradnl" sz="2000" i="1" dirty="0">
              <a:latin typeface="+mj-lt"/>
            </a:endParaRPr>
          </a:p>
          <a:p>
            <a:pPr marL="365751" indent="-256026">
              <a:spcBef>
                <a:spcPts val="0"/>
              </a:spcBef>
              <a:spcAft>
                <a:spcPts val="1800"/>
              </a:spcAft>
              <a:buClr>
                <a:schemeClr val="accent3"/>
              </a:buClr>
              <a:buFont typeface="Arial" panose="020B0604020202020204" pitchFamily="34" charset="0"/>
              <a:buNone/>
              <a:defRPr/>
            </a:pPr>
            <a:endParaRPr lang="es-ES_tradnl" sz="2000" i="1" dirty="0">
              <a:latin typeface="+mj-lt"/>
            </a:endParaRPr>
          </a:p>
        </p:txBody>
      </p:sp>
      <p:sp>
        <p:nvSpPr>
          <p:cNvPr id="7" name="Rectangle 2">
            <a:extLst>
              <a:ext uri="{FF2B5EF4-FFF2-40B4-BE49-F238E27FC236}">
                <a16:creationId xmlns:a16="http://schemas.microsoft.com/office/drawing/2014/main" id="{83143782-C8CB-4D26-AE58-254B90151C54}"/>
              </a:ext>
            </a:extLst>
          </p:cNvPr>
          <p:cNvSpPr txBox="1">
            <a:spLocks noChangeArrowheads="1"/>
          </p:cNvSpPr>
          <p:nvPr/>
        </p:nvSpPr>
        <p:spPr>
          <a:xfrm>
            <a:off x="705620" y="339129"/>
            <a:ext cx="4464050" cy="152400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s-ES" sz="6000" b="1" dirty="0">
                <a:solidFill>
                  <a:srgbClr val="002060"/>
                </a:solidFill>
              </a:rPr>
              <a:t>La palabra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A350DC-0EAB-4AF0-9116-F8478BB620DB}"/>
              </a:ext>
            </a:extLst>
          </p:cNvPr>
          <p:cNvSpPr>
            <a:spLocks noGrp="1"/>
          </p:cNvSpPr>
          <p:nvPr>
            <p:ph type="sldNum" sz="quarter" idx="12"/>
          </p:nvPr>
        </p:nvSpPr>
        <p:spPr/>
        <p:txBody>
          <a:bodyPr/>
          <a:lstStyle/>
          <a:p>
            <a:fld id="{C6B7C11F-B750-4C70-A60F-C534C4650313}" type="slidenum">
              <a:rPr lang="es-PE" smtClean="0"/>
              <a:t>7</a:t>
            </a:fld>
            <a:endParaRPr lang="es-PE"/>
          </a:p>
        </p:txBody>
      </p:sp>
      <p:pic>
        <p:nvPicPr>
          <p:cNvPr id="5" name="Picture 4">
            <a:extLst>
              <a:ext uri="{FF2B5EF4-FFF2-40B4-BE49-F238E27FC236}">
                <a16:creationId xmlns:a16="http://schemas.microsoft.com/office/drawing/2014/main" id="{A98388F9-785A-4CAA-9D16-BAF2B6E97623}"/>
              </a:ext>
            </a:extLst>
          </p:cNvPr>
          <p:cNvPicPr>
            <a:picLocks noChangeAspect="1"/>
          </p:cNvPicPr>
          <p:nvPr/>
        </p:nvPicPr>
        <p:blipFill>
          <a:blip r:embed="rId2"/>
          <a:stretch>
            <a:fillRect/>
          </a:stretch>
        </p:blipFill>
        <p:spPr>
          <a:xfrm>
            <a:off x="818999" y="1844700"/>
            <a:ext cx="10534801" cy="3999323"/>
          </a:xfrm>
          <a:prstGeom prst="rect">
            <a:avLst/>
          </a:prstGeom>
        </p:spPr>
      </p:pic>
    </p:spTree>
    <p:extLst>
      <p:ext uri="{BB962C8B-B14F-4D97-AF65-F5344CB8AC3E}">
        <p14:creationId xmlns:p14="http://schemas.microsoft.com/office/powerpoint/2010/main" val="317198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0938" y="1663700"/>
            <a:ext cx="4176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ctrTitle"/>
          </p:nvPr>
        </p:nvSpPr>
        <p:spPr>
          <a:xfrm>
            <a:off x="915077" y="1905000"/>
            <a:ext cx="4464050" cy="1524000"/>
          </a:xfrm>
        </p:spPr>
        <p:txBody>
          <a:bodyPr/>
          <a:lstStyle/>
          <a:p>
            <a:pPr algn="l" eaLnBrk="1" hangingPunct="1"/>
            <a:r>
              <a:rPr lang="es-ES" sz="8000" b="1" dirty="0">
                <a:solidFill>
                  <a:srgbClr val="002060"/>
                </a:solidFill>
              </a:rPr>
              <a:t>La oración</a:t>
            </a:r>
          </a:p>
        </p:txBody>
      </p:sp>
      <p:sp>
        <p:nvSpPr>
          <p:cNvPr id="2" name="Marcador de número de diapositiva 1">
            <a:extLst>
              <a:ext uri="{FF2B5EF4-FFF2-40B4-BE49-F238E27FC236}">
                <a16:creationId xmlns:a16="http://schemas.microsoft.com/office/drawing/2014/main" id="{A31B5CCC-C970-4A5A-99D6-0DE21EDFF0FB}"/>
              </a:ext>
            </a:extLst>
          </p:cNvPr>
          <p:cNvSpPr>
            <a:spLocks noGrp="1"/>
          </p:cNvSpPr>
          <p:nvPr>
            <p:ph type="sldNum" sz="quarter" idx="12"/>
          </p:nvPr>
        </p:nvSpPr>
        <p:spPr/>
        <p:txBody>
          <a:bodyPr/>
          <a:lstStyle/>
          <a:p>
            <a:fld id="{C6B7C11F-B750-4C70-A60F-C534C4650313}" type="slidenum">
              <a:rPr lang="es-PE" smtClean="0"/>
              <a:t>8</a:t>
            </a:fld>
            <a:endParaRPr lang="es-PE"/>
          </a:p>
        </p:txBody>
      </p:sp>
      <p:pic>
        <p:nvPicPr>
          <p:cNvPr id="6" name="9 Imagen">
            <a:extLst>
              <a:ext uri="{FF2B5EF4-FFF2-40B4-BE49-F238E27FC236}">
                <a16:creationId xmlns:a16="http://schemas.microsoft.com/office/drawing/2014/main" id="{24D25672-E101-44BC-85CB-24755B7B1C9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380858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_tradnl" b="1">
                <a:solidFill>
                  <a:srgbClr val="002060"/>
                </a:solidFill>
              </a:rPr>
              <a:t>¿Qué es una oración?</a:t>
            </a:r>
          </a:p>
        </p:txBody>
      </p:sp>
      <p:sp>
        <p:nvSpPr>
          <p:cNvPr id="23555" name="Rectangle 3"/>
          <p:cNvSpPr>
            <a:spLocks noGrp="1" noChangeArrowheads="1"/>
          </p:cNvSpPr>
          <p:nvPr>
            <p:ph idx="1"/>
          </p:nvPr>
        </p:nvSpPr>
        <p:spPr>
          <a:xfrm>
            <a:off x="2343150" y="1970088"/>
            <a:ext cx="7867650" cy="4195762"/>
          </a:xfrm>
        </p:spPr>
        <p:txBody>
          <a:bodyPr/>
          <a:lstStyle/>
          <a:p>
            <a:pPr eaLnBrk="1" hangingPunct="1"/>
            <a:endParaRPr lang="es-ES_tradnl"/>
          </a:p>
          <a:p>
            <a:pPr eaLnBrk="1" hangingPunct="1">
              <a:buFont typeface="Wingdings" panose="05000000000000000000" pitchFamily="2" charset="2"/>
              <a:buNone/>
            </a:pPr>
            <a:r>
              <a:rPr lang="es-ES_tradnl" sz="2600"/>
              <a:t>El cliente           </a:t>
            </a:r>
            <a:r>
              <a:rPr lang="es-ES_tradnl" sz="2600">
                <a:solidFill>
                  <a:srgbClr val="CC0000"/>
                </a:solidFill>
              </a:rPr>
              <a:t>presentó</a:t>
            </a:r>
            <a:r>
              <a:rPr lang="es-ES_tradnl" sz="2600"/>
              <a:t> una solicitud.</a:t>
            </a:r>
          </a:p>
          <a:p>
            <a:pPr eaLnBrk="1" hangingPunct="1">
              <a:buFont typeface="Wingdings" panose="05000000000000000000" pitchFamily="2" charset="2"/>
              <a:buNone/>
            </a:pPr>
            <a:endParaRPr lang="es-ES_tradnl" sz="2600"/>
          </a:p>
          <a:p>
            <a:pPr eaLnBrk="1" hangingPunct="1">
              <a:buFont typeface="Wingdings" panose="05000000000000000000" pitchFamily="2" charset="2"/>
              <a:buNone/>
            </a:pPr>
            <a:r>
              <a:rPr lang="es-ES_tradnl" sz="2600"/>
              <a:t>Nosotros            </a:t>
            </a:r>
            <a:r>
              <a:rPr lang="es-ES_tradnl" sz="2600">
                <a:solidFill>
                  <a:srgbClr val="CC0000"/>
                </a:solidFill>
              </a:rPr>
              <a:t>estudiamos</a:t>
            </a:r>
            <a:r>
              <a:rPr lang="es-ES_tradnl" sz="2600"/>
              <a:t> redacción.</a:t>
            </a:r>
          </a:p>
          <a:p>
            <a:pPr eaLnBrk="1" hangingPunct="1">
              <a:buFont typeface="Wingdings" panose="05000000000000000000" pitchFamily="2" charset="2"/>
              <a:buNone/>
            </a:pPr>
            <a:endParaRPr lang="es-ES_tradnl" sz="2600"/>
          </a:p>
          <a:p>
            <a:pPr eaLnBrk="1" hangingPunct="1">
              <a:buFont typeface="Wingdings" panose="05000000000000000000" pitchFamily="2" charset="2"/>
              <a:buNone/>
            </a:pPr>
            <a:r>
              <a:rPr lang="es-ES_tradnl" sz="2600"/>
              <a:t>Las ventas         </a:t>
            </a:r>
            <a:r>
              <a:rPr lang="es-ES_tradnl" sz="2600">
                <a:solidFill>
                  <a:srgbClr val="CC0000"/>
                </a:solidFill>
              </a:rPr>
              <a:t>se han incrementado</a:t>
            </a:r>
            <a:r>
              <a:rPr lang="es-ES_tradnl" sz="2600"/>
              <a:t> en este año. </a:t>
            </a:r>
          </a:p>
          <a:p>
            <a:pPr algn="ctr" eaLnBrk="1" hangingPunct="1">
              <a:buFont typeface="Wingdings" panose="05000000000000000000" pitchFamily="2" charset="2"/>
              <a:buNone/>
            </a:pPr>
            <a:endParaRPr lang="es-ES_tradnl" sz="2600"/>
          </a:p>
        </p:txBody>
      </p:sp>
      <p:sp>
        <p:nvSpPr>
          <p:cNvPr id="23556" name="Line 4"/>
          <p:cNvSpPr>
            <a:spLocks noChangeShapeType="1"/>
          </p:cNvSpPr>
          <p:nvPr/>
        </p:nvSpPr>
        <p:spPr bwMode="auto">
          <a:xfrm>
            <a:off x="2351088" y="2286000"/>
            <a:ext cx="1905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3557" name="Line 5"/>
          <p:cNvSpPr>
            <a:spLocks noChangeShapeType="1"/>
          </p:cNvSpPr>
          <p:nvPr/>
        </p:nvSpPr>
        <p:spPr bwMode="auto">
          <a:xfrm flipV="1">
            <a:off x="4583113" y="2276475"/>
            <a:ext cx="54737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3558" name="Text Box 6"/>
          <p:cNvSpPr txBox="1">
            <a:spLocks noChangeArrowheads="1"/>
          </p:cNvSpPr>
          <p:nvPr/>
        </p:nvSpPr>
        <p:spPr bwMode="auto">
          <a:xfrm>
            <a:off x="2855913" y="1793875"/>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Sujeto</a:t>
            </a:r>
          </a:p>
        </p:txBody>
      </p:sp>
      <p:sp>
        <p:nvSpPr>
          <p:cNvPr id="23559" name="Text Box 7"/>
          <p:cNvSpPr txBox="1">
            <a:spLocks noChangeArrowheads="1"/>
          </p:cNvSpPr>
          <p:nvPr/>
        </p:nvSpPr>
        <p:spPr bwMode="auto">
          <a:xfrm>
            <a:off x="5448300" y="18288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Predicado</a:t>
            </a:r>
          </a:p>
        </p:txBody>
      </p:sp>
      <p:sp>
        <p:nvSpPr>
          <p:cNvPr id="2" name="Marcador de número de diapositiva 1">
            <a:extLst>
              <a:ext uri="{FF2B5EF4-FFF2-40B4-BE49-F238E27FC236}">
                <a16:creationId xmlns:a16="http://schemas.microsoft.com/office/drawing/2014/main" id="{6B1E13C9-0A22-43D2-AEB1-BF06FDE31BE6}"/>
              </a:ext>
            </a:extLst>
          </p:cNvPr>
          <p:cNvSpPr>
            <a:spLocks noGrp="1"/>
          </p:cNvSpPr>
          <p:nvPr>
            <p:ph type="sldNum" sz="quarter" idx="12"/>
          </p:nvPr>
        </p:nvSpPr>
        <p:spPr/>
        <p:txBody>
          <a:bodyPr/>
          <a:lstStyle/>
          <a:p>
            <a:fld id="{C6B7C11F-B750-4C70-A60F-C534C4650313}" type="slidenum">
              <a:rPr lang="es-PE" smtClean="0"/>
              <a:t>9</a:t>
            </a:fld>
            <a:endParaRPr lang="es-PE"/>
          </a:p>
        </p:txBody>
      </p:sp>
    </p:spTree>
    <p:extLst>
      <p:ext uri="{BB962C8B-B14F-4D97-AF65-F5344CB8AC3E}">
        <p14:creationId xmlns:p14="http://schemas.microsoft.com/office/powerpoint/2010/main" val="17467023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4474</Words>
  <Application>Microsoft Office PowerPoint</Application>
  <PresentationFormat>Panorámica</PresentationFormat>
  <Paragraphs>479</Paragraphs>
  <Slides>52</Slides>
  <Notes>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52</vt:i4>
      </vt:variant>
    </vt:vector>
  </HeadingPairs>
  <TitlesOfParts>
    <vt:vector size="62" baseType="lpstr">
      <vt:lpstr>Arial</vt:lpstr>
      <vt:lpstr>Arial Narrow</vt:lpstr>
      <vt:lpstr>Arial Unicode MS</vt:lpstr>
      <vt:lpstr>Calibri</vt:lpstr>
      <vt:lpstr>Calibri Light</vt:lpstr>
      <vt:lpstr>Georgia</vt:lpstr>
      <vt:lpstr>Times New Roman</vt:lpstr>
      <vt:lpstr>Wingdings</vt:lpstr>
      <vt:lpstr>Tema de Office</vt:lpstr>
      <vt:lpstr>Office Theme</vt:lpstr>
      <vt:lpstr>Curso: Redacción Eficaz Sesiones 1 y 2  </vt:lpstr>
      <vt:lpstr>¿Qué significa “comunicar”?</vt:lpstr>
      <vt:lpstr>La redacción profesional en la era digital</vt:lpstr>
      <vt:lpstr>Presentación de PowerPoint</vt:lpstr>
      <vt:lpstr>Una cosa es hablar y otra es escribir</vt:lpstr>
      <vt:lpstr>La ortografía </vt:lpstr>
      <vt:lpstr>Presentación de PowerPoint</vt:lpstr>
      <vt:lpstr>La oración</vt:lpstr>
      <vt:lpstr>¿Qué es una oración?</vt:lpstr>
      <vt:lpstr>El orden de las oraciones</vt:lpstr>
      <vt:lpstr>Presentación de PowerPoint</vt:lpstr>
      <vt:lpstr>Simplicidad</vt:lpstr>
      <vt:lpstr>Elementos de la oración</vt:lpstr>
      <vt:lpstr>Elementos de la oración</vt:lpstr>
      <vt:lpstr>Tipos de oraciones:</vt:lpstr>
      <vt:lpstr>Oración simple:</vt:lpstr>
      <vt:lpstr>Oración compleja</vt:lpstr>
      <vt:lpstr>Oración compuesta</vt:lpstr>
      <vt:lpstr>Presentación de PowerPoint</vt:lpstr>
      <vt:lpstr>Ejercicio Indique qué tipo de oración es cada una de las siguientes:</vt:lpstr>
      <vt:lpstr>El nexo simple “el cual”  es muy útil porque cumple función de pronombre al tiempo de unir las oraciones. </vt:lpstr>
      <vt:lpstr>La puntuación</vt:lpstr>
      <vt:lpstr>Caso 1: Coma enumerativa</vt:lpstr>
      <vt:lpstr>Caso 2: Coma para separar una expresión transicional o incidental que va antes de la oración.</vt:lpstr>
      <vt:lpstr>Caso 3: Coma para separar una cláusula subordinada que va antes de la oración.</vt:lpstr>
      <vt:lpstr>Caso 4: Coma para encerrar incisos, aclaraciones o cláusulas que están insertadas dentro de la oración, sin formar parte de ella.</vt:lpstr>
      <vt:lpstr>Caso 5: Coma para relacionar o unir dos ideas, formando una oración compuesta. </vt:lpstr>
      <vt:lpstr>Caso 6: Coma para separar un complemento adicional al final de la oración (uso opcional). </vt:lpstr>
      <vt:lpstr>Caso 7: Coma elíptica: reemplaza a un verbo elíptico (omitido).</vt:lpstr>
      <vt:lpstr>Caso 8: Coma para separar el vocativo de la oración. </vt:lpstr>
      <vt:lpstr>Resumen de usos de la coma</vt:lpstr>
      <vt:lpstr>Ejercicios de aplicación de la coma:</vt:lpstr>
      <vt:lpstr>Versatilidad de la cláusula subordinada</vt:lpstr>
      <vt:lpstr>Uso de coma con “y”</vt:lpstr>
      <vt:lpstr>Uso de coma con “y”</vt:lpstr>
      <vt:lpstr>Uso del punto y coma</vt:lpstr>
      <vt:lpstr>Punto y coma relacionador</vt:lpstr>
      <vt:lpstr>Presentación de PowerPoint</vt:lpstr>
      <vt:lpstr>Comparación de relacionadores que unen oraciones</vt:lpstr>
      <vt:lpstr>Ejercicio Coloque los puntos y comas, y comas que hagan falta.</vt:lpstr>
      <vt:lpstr>El punto seguido</vt:lpstr>
      <vt:lpstr>Ejercicio Coloque los puntos seguidos que hagan falta.</vt:lpstr>
      <vt:lpstr>Mejoremos la redacción</vt:lpstr>
      <vt:lpstr>Mejoremos la redacción </vt:lpstr>
      <vt:lpstr>El párrafo</vt:lpstr>
      <vt:lpstr>La coherencia estructural</vt:lpstr>
      <vt:lpstr>Redacción de correos electrónicos</vt:lpstr>
      <vt:lpstr>Redacción de correos electrónicos</vt:lpstr>
      <vt:lpstr>Redacción de correos electrónicos</vt:lpstr>
      <vt:lpstr>Redacción de correos electrónicos</vt:lpstr>
      <vt:lpstr>Mejoremos la redacción</vt:lpstr>
      <vt:lpstr>Dos tipos de revisiones, separadas.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Redacción de informes técnicos  Parte 2: Redacción Profesional</dc:title>
  <dc:creator>Ofelia Brown</dc:creator>
  <cp:lastModifiedBy>Alin Robert Castillo Medina</cp:lastModifiedBy>
  <cp:revision>60</cp:revision>
  <dcterms:created xsi:type="dcterms:W3CDTF">2021-01-21T20:26:15Z</dcterms:created>
  <dcterms:modified xsi:type="dcterms:W3CDTF">2021-11-10T00:15:37Z</dcterms:modified>
</cp:coreProperties>
</file>