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11A4F5-7BF5-4090-97BB-9312DCCB51B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408722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1A4F5-7BF5-4090-97BB-9312DCCB51B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378687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1A4F5-7BF5-4090-97BB-9312DCCB51B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342879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1A4F5-7BF5-4090-97BB-9312DCCB51B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75928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1A4F5-7BF5-4090-97BB-9312DCCB51B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202132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11A4F5-7BF5-4090-97BB-9312DCCB51B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250238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11A4F5-7BF5-4090-97BB-9312DCCB51B1}"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346410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11A4F5-7BF5-4090-97BB-9312DCCB51B1}"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18034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1A4F5-7BF5-4090-97BB-9312DCCB51B1}" type="datetimeFigureOut">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63770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1A4F5-7BF5-4090-97BB-9312DCCB51B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161188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1A4F5-7BF5-4090-97BB-9312DCCB51B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43316-DD8D-4CFB-A83C-F2E1AB637DCB}" type="slidenum">
              <a:rPr lang="en-US" smtClean="0"/>
              <a:t>‹#›</a:t>
            </a:fld>
            <a:endParaRPr lang="en-US"/>
          </a:p>
        </p:txBody>
      </p:sp>
    </p:spTree>
    <p:extLst>
      <p:ext uri="{BB962C8B-B14F-4D97-AF65-F5344CB8AC3E}">
        <p14:creationId xmlns:p14="http://schemas.microsoft.com/office/powerpoint/2010/main" val="245831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1A4F5-7BF5-4090-97BB-9312DCCB51B1}" type="datetimeFigureOut">
              <a:rPr lang="en-US" smtClean="0"/>
              <a:t>8/14/2016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3316-DD8D-4CFB-A83C-F2E1AB637DCB}" type="slidenum">
              <a:rPr lang="en-US" smtClean="0"/>
              <a:t>‹#›</a:t>
            </a:fld>
            <a:endParaRPr lang="en-US"/>
          </a:p>
        </p:txBody>
      </p:sp>
    </p:spTree>
    <p:extLst>
      <p:ext uri="{BB962C8B-B14F-4D97-AF65-F5344CB8AC3E}">
        <p14:creationId xmlns:p14="http://schemas.microsoft.com/office/powerpoint/2010/main" val="194556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4" y="27296"/>
            <a:ext cx="10515600" cy="1325563"/>
          </a:xfrm>
        </p:spPr>
        <p:txBody>
          <a:bodyPr/>
          <a:lstStyle/>
          <a:p>
            <a:r>
              <a:rPr lang="en-US" dirty="0" smtClean="0"/>
              <a:t>Views</a:t>
            </a:r>
            <a:endParaRPr lang="en-US" dirty="0"/>
          </a:p>
        </p:txBody>
      </p:sp>
      <p:sp>
        <p:nvSpPr>
          <p:cNvPr id="3" name="Content Placeholder 2"/>
          <p:cNvSpPr>
            <a:spLocks noGrp="1"/>
          </p:cNvSpPr>
          <p:nvPr>
            <p:ph idx="1"/>
          </p:nvPr>
        </p:nvSpPr>
        <p:spPr>
          <a:xfrm>
            <a:off x="630071" y="1230028"/>
            <a:ext cx="10877266" cy="5279953"/>
          </a:xfrm>
        </p:spPr>
        <p:txBody>
          <a:bodyPr>
            <a:normAutofit fontScale="92500" lnSpcReduction="10000"/>
          </a:bodyPr>
          <a:lstStyle/>
          <a:p>
            <a:r>
              <a:rPr lang="en-US" sz="3000" dirty="0" smtClean="0"/>
              <a:t>A View is like an SQL query </a:t>
            </a:r>
            <a:r>
              <a:rPr lang="en-US" sz="3000" dirty="0"/>
              <a:t>that is stored in the database with an associated name</a:t>
            </a:r>
            <a:r>
              <a:rPr lang="en-US" sz="3000" dirty="0" smtClean="0"/>
              <a:t>.</a:t>
            </a:r>
          </a:p>
          <a:p>
            <a:r>
              <a:rPr lang="en-US" sz="3000" dirty="0" smtClean="0"/>
              <a:t>It is kind of a virtual table which contains the result set of an SQL query.</a:t>
            </a:r>
          </a:p>
          <a:p>
            <a:r>
              <a:rPr lang="en-US" sz="3000" dirty="0"/>
              <a:t>A view can contain all rows of a table or </a:t>
            </a:r>
            <a:r>
              <a:rPr lang="en-US" sz="3000" dirty="0" smtClean="0"/>
              <a:t>selected </a:t>
            </a:r>
            <a:r>
              <a:rPr lang="en-US" sz="3000" dirty="0"/>
              <a:t>rows from a table. A view can be created from one or many </a:t>
            </a:r>
            <a:r>
              <a:rPr lang="en-US" sz="3000" dirty="0" smtClean="0"/>
              <a:t>tables depending on the written SQL query</a:t>
            </a:r>
            <a:r>
              <a:rPr lang="en-US" sz="3000" dirty="0" smtClean="0"/>
              <a:t>. </a:t>
            </a:r>
            <a:endParaRPr lang="en-US" sz="3000" dirty="0" smtClean="0"/>
          </a:p>
          <a:p>
            <a:r>
              <a:rPr lang="en-US" sz="3000" dirty="0" smtClean="0"/>
              <a:t>The basic syntax for creating a view is:</a:t>
            </a:r>
          </a:p>
          <a:p>
            <a:endParaRPr lang="en-US" sz="3000" dirty="0" smtClean="0"/>
          </a:p>
          <a:p>
            <a:endParaRPr lang="en-US" sz="3000" dirty="0"/>
          </a:p>
          <a:p>
            <a:endParaRPr lang="en-US" sz="3000" dirty="0" smtClean="0"/>
          </a:p>
          <a:p>
            <a:r>
              <a:rPr lang="en-US" sz="3000" dirty="0"/>
              <a:t>Advantages of using a view - </a:t>
            </a:r>
            <a:r>
              <a:rPr lang="en-US" sz="2500" i="1" dirty="0">
                <a:solidFill>
                  <a:schemeClr val="accent1">
                    <a:lumMod val="75000"/>
                  </a:schemeClr>
                </a:solidFill>
              </a:rPr>
              <a:t>http://stackoverflow.com/questions/4378068/when-to-use-a-view-instead-of-a-table</a:t>
            </a:r>
            <a:endParaRPr lang="en-US" sz="2500" i="1"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1456047" y="4174439"/>
            <a:ext cx="3593624" cy="1135721"/>
          </a:xfrm>
          <a:prstGeom prst="rect">
            <a:avLst/>
          </a:prstGeom>
        </p:spPr>
      </p:pic>
    </p:spTree>
    <p:extLst>
      <p:ext uri="{BB962C8B-B14F-4D97-AF65-F5344CB8AC3E}">
        <p14:creationId xmlns:p14="http://schemas.microsoft.com/office/powerpoint/2010/main" val="318336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6" y="529087"/>
            <a:ext cx="10857931" cy="5912656"/>
          </a:xfrm>
        </p:spPr>
        <p:txBody>
          <a:bodyPr/>
          <a:lstStyle/>
          <a:p>
            <a:pPr marL="0" indent="0">
              <a:buNone/>
            </a:pPr>
            <a:r>
              <a:rPr lang="en-US" u="sng" dirty="0" smtClean="0"/>
              <a:t>ALIAS</a:t>
            </a:r>
            <a:r>
              <a:rPr lang="en-US" dirty="0" smtClean="0"/>
              <a:t>:</a:t>
            </a:r>
          </a:p>
          <a:p>
            <a:r>
              <a:rPr lang="en-US" dirty="0" smtClean="0"/>
              <a:t>SQL aliases are used to give a temporary name to a database table, or a column in a table. </a:t>
            </a:r>
          </a:p>
          <a:p>
            <a:r>
              <a:rPr lang="en-US" dirty="0" smtClean="0"/>
              <a:t>The renaming is a temporary change and the actual table name or a column name does not change in the database.</a:t>
            </a:r>
          </a:p>
          <a:p>
            <a:r>
              <a:rPr lang="en-US" dirty="0" smtClean="0"/>
              <a:t>Basically aliases are used to make table names and column names more readable. </a:t>
            </a:r>
          </a:p>
          <a:p>
            <a:r>
              <a:rPr lang="en-US" dirty="0" smtClean="0"/>
              <a:t>The basic syntax to create an alias is:</a:t>
            </a:r>
          </a:p>
          <a:p>
            <a:pPr marL="0" indent="0">
              <a:buNone/>
            </a:pPr>
            <a:r>
              <a:rPr lang="en-US" dirty="0"/>
              <a:t>	</a:t>
            </a:r>
            <a:r>
              <a:rPr lang="en-US" u="sng" dirty="0" smtClean="0"/>
              <a:t>Table alias</a:t>
            </a:r>
            <a:r>
              <a:rPr lang="en-US" dirty="0" smtClean="0"/>
              <a:t>					</a:t>
            </a:r>
            <a:r>
              <a:rPr lang="en-US" u="sng" dirty="0" smtClean="0"/>
              <a:t>Column alias</a:t>
            </a:r>
          </a:p>
          <a:p>
            <a:pPr marL="0" indent="0">
              <a:buNone/>
            </a:pPr>
            <a:r>
              <a:rPr lang="en-US" dirty="0"/>
              <a:t>	</a:t>
            </a:r>
            <a:endParaRPr lang="en-US" dirty="0" smtClean="0"/>
          </a:p>
        </p:txBody>
      </p:sp>
      <p:pic>
        <p:nvPicPr>
          <p:cNvPr id="4" name="Picture 3"/>
          <p:cNvPicPr>
            <a:picLocks noChangeAspect="1"/>
          </p:cNvPicPr>
          <p:nvPr/>
        </p:nvPicPr>
        <p:blipFill>
          <a:blip r:embed="rId2"/>
          <a:stretch>
            <a:fillRect/>
          </a:stretch>
        </p:blipFill>
        <p:spPr>
          <a:xfrm>
            <a:off x="1276989" y="4869548"/>
            <a:ext cx="4025744" cy="835216"/>
          </a:xfrm>
          <a:prstGeom prst="rect">
            <a:avLst/>
          </a:prstGeom>
        </p:spPr>
      </p:pic>
      <p:pic>
        <p:nvPicPr>
          <p:cNvPr id="5" name="Picture 4"/>
          <p:cNvPicPr>
            <a:picLocks noChangeAspect="1"/>
          </p:cNvPicPr>
          <p:nvPr/>
        </p:nvPicPr>
        <p:blipFill>
          <a:blip r:embed="rId3"/>
          <a:stretch>
            <a:fillRect/>
          </a:stretch>
        </p:blipFill>
        <p:spPr>
          <a:xfrm>
            <a:off x="6900151" y="4869548"/>
            <a:ext cx="4274340" cy="835216"/>
          </a:xfrm>
          <a:prstGeom prst="rect">
            <a:avLst/>
          </a:prstGeom>
        </p:spPr>
      </p:pic>
    </p:spTree>
    <p:extLst>
      <p:ext uri="{BB962C8B-B14F-4D97-AF65-F5344CB8AC3E}">
        <p14:creationId xmlns:p14="http://schemas.microsoft.com/office/powerpoint/2010/main" val="239696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2" y="488143"/>
            <a:ext cx="10857932" cy="5871713"/>
          </a:xfrm>
        </p:spPr>
        <p:txBody>
          <a:bodyPr/>
          <a:lstStyle/>
          <a:p>
            <a:r>
              <a:rPr lang="en-US" dirty="0" smtClean="0"/>
              <a:t>Aliases can be applied on almost every SQL query that we write. Let us retrieve the name, course and grade details of all students who scored an ‘A’ and use table alias to make the query more readable:</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r>
              <a:rPr lang="en-US" dirty="0" smtClean="0"/>
              <a:t>We can also use column alias on the above query:</a:t>
            </a:r>
          </a:p>
          <a:p>
            <a:pPr marL="0" indent="0">
              <a:buNone/>
            </a:pPr>
            <a:r>
              <a:rPr lang="en-US" dirty="0"/>
              <a:t>	</a:t>
            </a:r>
            <a:r>
              <a:rPr lang="en-US" u="sng" dirty="0" smtClean="0"/>
              <a:t>QUERY</a:t>
            </a:r>
            <a:r>
              <a:rPr lang="en-US" dirty="0" smtClean="0"/>
              <a:t>						</a:t>
            </a:r>
          </a:p>
          <a:p>
            <a:pPr marL="0" indent="0">
              <a:buNone/>
            </a:pPr>
            <a:r>
              <a:rPr lang="en-US" dirty="0"/>
              <a:t>	</a:t>
            </a:r>
            <a:endParaRPr lang="en-US" dirty="0" smtClean="0"/>
          </a:p>
          <a:p>
            <a:pPr marL="0" indent="0">
              <a:buNone/>
            </a:pPr>
            <a:r>
              <a:rPr lang="en-US" dirty="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303928" y="2462781"/>
            <a:ext cx="3853587" cy="744443"/>
          </a:xfrm>
          <a:prstGeom prst="rect">
            <a:avLst/>
          </a:prstGeom>
        </p:spPr>
      </p:pic>
      <p:pic>
        <p:nvPicPr>
          <p:cNvPr id="5" name="Picture 4"/>
          <p:cNvPicPr>
            <a:picLocks noChangeAspect="1"/>
          </p:cNvPicPr>
          <p:nvPr/>
        </p:nvPicPr>
        <p:blipFill>
          <a:blip r:embed="rId3"/>
          <a:stretch>
            <a:fillRect/>
          </a:stretch>
        </p:blipFill>
        <p:spPr>
          <a:xfrm>
            <a:off x="7393959" y="2462781"/>
            <a:ext cx="3442364" cy="954902"/>
          </a:xfrm>
          <a:prstGeom prst="rect">
            <a:avLst/>
          </a:prstGeom>
        </p:spPr>
      </p:pic>
      <p:pic>
        <p:nvPicPr>
          <p:cNvPr id="6" name="Picture 5"/>
          <p:cNvPicPr>
            <a:picLocks noChangeAspect="1"/>
          </p:cNvPicPr>
          <p:nvPr/>
        </p:nvPicPr>
        <p:blipFill>
          <a:blip r:embed="rId4"/>
          <a:stretch>
            <a:fillRect/>
          </a:stretch>
        </p:blipFill>
        <p:spPr>
          <a:xfrm>
            <a:off x="4464096" y="4412518"/>
            <a:ext cx="6309881" cy="623506"/>
          </a:xfrm>
          <a:prstGeom prst="rect">
            <a:avLst/>
          </a:prstGeom>
        </p:spPr>
      </p:pic>
      <p:pic>
        <p:nvPicPr>
          <p:cNvPr id="7" name="Picture 6"/>
          <p:cNvPicPr>
            <a:picLocks noChangeAspect="1"/>
          </p:cNvPicPr>
          <p:nvPr/>
        </p:nvPicPr>
        <p:blipFill>
          <a:blip r:embed="rId5"/>
          <a:stretch>
            <a:fillRect/>
          </a:stretch>
        </p:blipFill>
        <p:spPr>
          <a:xfrm>
            <a:off x="4464096" y="5392321"/>
            <a:ext cx="3858195" cy="967535"/>
          </a:xfrm>
          <a:prstGeom prst="rect">
            <a:avLst/>
          </a:prstGeom>
        </p:spPr>
      </p:pic>
    </p:spTree>
    <p:extLst>
      <p:ext uri="{BB962C8B-B14F-4D97-AF65-F5344CB8AC3E}">
        <p14:creationId xmlns:p14="http://schemas.microsoft.com/office/powerpoint/2010/main" val="12203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488144"/>
            <a:ext cx="10967113" cy="5939952"/>
          </a:xfrm>
        </p:spPr>
        <p:txBody>
          <a:bodyPr/>
          <a:lstStyle/>
          <a:p>
            <a:pPr marL="0" indent="0">
              <a:buNone/>
            </a:pPr>
            <a:r>
              <a:rPr lang="en-US" u="sng" dirty="0" smtClean="0"/>
              <a:t>IS NULL and IS NOT NULL</a:t>
            </a:r>
            <a:r>
              <a:rPr lang="en-US" dirty="0" smtClean="0"/>
              <a:t>:</a:t>
            </a:r>
          </a:p>
          <a:p>
            <a:r>
              <a:rPr lang="en-US" dirty="0" smtClean="0"/>
              <a:t>Recall the NOT NULL constraint discussed during Day 4 of the course. NOT NULL constraint </a:t>
            </a:r>
            <a:r>
              <a:rPr lang="en-US" dirty="0"/>
              <a:t>ensures that all rows in </a:t>
            </a:r>
            <a:r>
              <a:rPr lang="en-US" dirty="0" smtClean="0"/>
              <a:t>a table </a:t>
            </a:r>
            <a:r>
              <a:rPr lang="en-US" dirty="0"/>
              <a:t>contain a definite value for the </a:t>
            </a:r>
            <a:r>
              <a:rPr lang="en-US" dirty="0" smtClean="0"/>
              <a:t>column, </a:t>
            </a:r>
            <a:r>
              <a:rPr lang="en-US" dirty="0"/>
              <a:t>which is specified as </a:t>
            </a:r>
            <a:r>
              <a:rPr lang="en-US" dirty="0" smtClean="0"/>
              <a:t>NOT NULL.</a:t>
            </a:r>
          </a:p>
          <a:p>
            <a:r>
              <a:rPr lang="en-US" dirty="0" smtClean="0"/>
              <a:t>The other columns, which are not specified with a NOT NULL constraint are allowed to contain NULL values within them. </a:t>
            </a:r>
          </a:p>
          <a:p>
            <a:r>
              <a:rPr lang="en-US" dirty="0" smtClean="0"/>
              <a:t>NULL values usually represent missing or unknown data. </a:t>
            </a:r>
          </a:p>
          <a:p>
            <a:r>
              <a:rPr lang="en-US" dirty="0" smtClean="0"/>
              <a:t>Let us consider the STUDENT table to contain few NULL values -</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145239" y="4313332"/>
            <a:ext cx="4679478" cy="2114764"/>
          </a:xfrm>
          <a:prstGeom prst="rect">
            <a:avLst/>
          </a:prstGeom>
        </p:spPr>
      </p:pic>
    </p:spTree>
    <p:extLst>
      <p:ext uri="{BB962C8B-B14F-4D97-AF65-F5344CB8AC3E}">
        <p14:creationId xmlns:p14="http://schemas.microsoft.com/office/powerpoint/2010/main" val="353649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474495"/>
            <a:ext cx="10967114" cy="6212908"/>
          </a:xfrm>
        </p:spPr>
        <p:txBody>
          <a:bodyPr/>
          <a:lstStyle/>
          <a:p>
            <a:r>
              <a:rPr lang="en-US" dirty="0" smtClean="0"/>
              <a:t>Now, how can we test for NULL values in a table? We cannot use comparison operators such as =,&lt;,&gt; etc. to test for NULL values. </a:t>
            </a:r>
          </a:p>
          <a:p>
            <a:r>
              <a:rPr lang="en-US" dirty="0" smtClean="0"/>
              <a:t>This is where IS NULL and IS NOT NULL operators come into picture. </a:t>
            </a:r>
          </a:p>
          <a:p>
            <a:r>
              <a:rPr lang="en-US" dirty="0" smtClean="0"/>
              <a:t>Let us fetch all the student records who don’t have any gpa recorded. This can be achieved using the IS NULL operator as shown below:</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r>
              <a:rPr lang="en-US" dirty="0" smtClean="0"/>
              <a:t>Similarly we can use IS NOT NULL to determine the not null values.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508148" y="3464942"/>
            <a:ext cx="2558885" cy="466537"/>
          </a:xfrm>
          <a:prstGeom prst="rect">
            <a:avLst/>
          </a:prstGeom>
        </p:spPr>
      </p:pic>
      <p:pic>
        <p:nvPicPr>
          <p:cNvPr id="5" name="Picture 4"/>
          <p:cNvPicPr>
            <a:picLocks noChangeAspect="1"/>
          </p:cNvPicPr>
          <p:nvPr/>
        </p:nvPicPr>
        <p:blipFill>
          <a:blip r:embed="rId3"/>
          <a:stretch>
            <a:fillRect/>
          </a:stretch>
        </p:blipFill>
        <p:spPr>
          <a:xfrm>
            <a:off x="7271412" y="3350454"/>
            <a:ext cx="3592205" cy="702322"/>
          </a:xfrm>
          <a:prstGeom prst="rect">
            <a:avLst/>
          </a:prstGeom>
        </p:spPr>
      </p:pic>
      <p:pic>
        <p:nvPicPr>
          <p:cNvPr id="6" name="Picture 5"/>
          <p:cNvPicPr>
            <a:picLocks noChangeAspect="1"/>
          </p:cNvPicPr>
          <p:nvPr/>
        </p:nvPicPr>
        <p:blipFill>
          <a:blip r:embed="rId4"/>
          <a:stretch>
            <a:fillRect/>
          </a:stretch>
        </p:blipFill>
        <p:spPr>
          <a:xfrm>
            <a:off x="1508148" y="5491659"/>
            <a:ext cx="2645508" cy="499707"/>
          </a:xfrm>
          <a:prstGeom prst="rect">
            <a:avLst/>
          </a:prstGeom>
        </p:spPr>
      </p:pic>
      <p:pic>
        <p:nvPicPr>
          <p:cNvPr id="7" name="Picture 6"/>
          <p:cNvPicPr>
            <a:picLocks noChangeAspect="1"/>
          </p:cNvPicPr>
          <p:nvPr/>
        </p:nvPicPr>
        <p:blipFill>
          <a:blip r:embed="rId5"/>
          <a:stretch>
            <a:fillRect/>
          </a:stretch>
        </p:blipFill>
        <p:spPr>
          <a:xfrm>
            <a:off x="7271412" y="5406054"/>
            <a:ext cx="3592205" cy="1170623"/>
          </a:xfrm>
          <a:prstGeom prst="rect">
            <a:avLst/>
          </a:prstGeom>
        </p:spPr>
      </p:pic>
    </p:spTree>
    <p:extLst>
      <p:ext uri="{BB962C8B-B14F-4D97-AF65-F5344CB8AC3E}">
        <p14:creationId xmlns:p14="http://schemas.microsoft.com/office/powerpoint/2010/main" val="24128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1" y="378962"/>
            <a:ext cx="10953465" cy="6226553"/>
          </a:xfrm>
        </p:spPr>
        <p:txBody>
          <a:bodyPr>
            <a:normAutofit/>
          </a:bodyPr>
          <a:lstStyle/>
          <a:p>
            <a:r>
              <a:rPr lang="en-US" dirty="0" smtClean="0"/>
              <a:t>Consider our STUDENTS and COURSES table. Suppose we are often interested in finding the names, identifiers and </a:t>
            </a:r>
            <a:r>
              <a:rPr lang="en-US" dirty="0" err="1" smtClean="0"/>
              <a:t>gpa’s</a:t>
            </a:r>
            <a:r>
              <a:rPr lang="en-US" dirty="0" smtClean="0"/>
              <a:t> of students who maintain their gpa of 3.5 and above. </a:t>
            </a:r>
          </a:p>
          <a:p>
            <a:r>
              <a:rPr lang="en-US" dirty="0" smtClean="0"/>
              <a:t>We can define a view for this purpose as shown below:</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r>
              <a:rPr lang="en-US" dirty="0" smtClean="0"/>
              <a:t>Once you execute the above query, a view will be created. In order to see the results, we need to query the view using:</a:t>
            </a:r>
          </a:p>
          <a:p>
            <a:pPr marL="0" indent="0">
              <a:buNone/>
            </a:pPr>
            <a:r>
              <a:rPr lang="en-US" dirty="0"/>
              <a:t>	</a:t>
            </a:r>
            <a:r>
              <a:rPr lang="en-US" sz="2600" i="1" dirty="0" smtClean="0">
                <a:solidFill>
                  <a:schemeClr val="accent1">
                    <a:lumMod val="75000"/>
                  </a:schemeClr>
                </a:solidFill>
              </a:rPr>
              <a:t>SELECT * FROM GPA-FILTER;</a:t>
            </a:r>
          </a:p>
          <a:p>
            <a:r>
              <a:rPr lang="en-US" dirty="0"/>
              <a:t>A view always shows up-to-date </a:t>
            </a:r>
            <a:r>
              <a:rPr lang="en-US" dirty="0" smtClean="0"/>
              <a:t>data. </a:t>
            </a:r>
            <a:r>
              <a:rPr lang="en-US" dirty="0"/>
              <a:t>The </a:t>
            </a:r>
            <a:r>
              <a:rPr lang="en-US" dirty="0" smtClean="0"/>
              <a:t>DBMS </a:t>
            </a:r>
            <a:r>
              <a:rPr lang="en-US" dirty="0"/>
              <a:t>recreates the data, using the view's SQL statement, every time a user queries a view.</a:t>
            </a:r>
            <a:endParaRPr lang="en-US" i="1" dirty="0"/>
          </a:p>
        </p:txBody>
      </p:sp>
      <p:pic>
        <p:nvPicPr>
          <p:cNvPr id="4" name="Picture 3"/>
          <p:cNvPicPr>
            <a:picLocks noChangeAspect="1"/>
          </p:cNvPicPr>
          <p:nvPr/>
        </p:nvPicPr>
        <p:blipFill>
          <a:blip r:embed="rId2"/>
          <a:stretch>
            <a:fillRect/>
          </a:stretch>
        </p:blipFill>
        <p:spPr>
          <a:xfrm>
            <a:off x="1427186" y="2763316"/>
            <a:ext cx="3140938" cy="1126296"/>
          </a:xfrm>
          <a:prstGeom prst="rect">
            <a:avLst/>
          </a:prstGeom>
        </p:spPr>
      </p:pic>
      <p:pic>
        <p:nvPicPr>
          <p:cNvPr id="5" name="Picture 4"/>
          <p:cNvPicPr>
            <a:picLocks noChangeAspect="1"/>
          </p:cNvPicPr>
          <p:nvPr/>
        </p:nvPicPr>
        <p:blipFill>
          <a:blip r:embed="rId3"/>
          <a:stretch>
            <a:fillRect/>
          </a:stretch>
        </p:blipFill>
        <p:spPr>
          <a:xfrm>
            <a:off x="7801402" y="2763316"/>
            <a:ext cx="2079578" cy="1135559"/>
          </a:xfrm>
          <a:prstGeom prst="rect">
            <a:avLst/>
          </a:prstGeom>
        </p:spPr>
      </p:pic>
    </p:spTree>
    <p:extLst>
      <p:ext uri="{BB962C8B-B14F-4D97-AF65-F5344CB8AC3E}">
        <p14:creationId xmlns:p14="http://schemas.microsoft.com/office/powerpoint/2010/main" val="241512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488144"/>
            <a:ext cx="10857931" cy="5885360"/>
          </a:xfrm>
        </p:spPr>
        <p:txBody>
          <a:bodyPr/>
          <a:lstStyle/>
          <a:p>
            <a:pPr marL="0" indent="0">
              <a:buNone/>
            </a:pPr>
            <a:r>
              <a:rPr lang="en-US" u="sng" dirty="0" smtClean="0"/>
              <a:t>Updating Views</a:t>
            </a:r>
            <a:r>
              <a:rPr lang="en-US" dirty="0" smtClean="0"/>
              <a:t>:</a:t>
            </a:r>
            <a:endParaRPr lang="en-US" dirty="0"/>
          </a:p>
          <a:p>
            <a:r>
              <a:rPr lang="en-US" dirty="0" smtClean="0"/>
              <a:t>There are certain restrictions while updating a view -</a:t>
            </a:r>
          </a:p>
          <a:p>
            <a:pPr marL="0" indent="0">
              <a:buNone/>
            </a:pPr>
            <a:r>
              <a:rPr lang="en-US" sz="2600" dirty="0"/>
              <a:t> </a:t>
            </a:r>
            <a:r>
              <a:rPr lang="en-US" sz="2600" dirty="0" smtClean="0"/>
              <a:t>   - The FROM clause should not contain multiple tables.</a:t>
            </a:r>
          </a:p>
          <a:p>
            <a:pPr marL="0" indent="0">
              <a:buNone/>
            </a:pPr>
            <a:r>
              <a:rPr lang="en-US" sz="2600" dirty="0" smtClean="0"/>
              <a:t>    - The SELECT clause should not contain set operators.</a:t>
            </a:r>
            <a:endParaRPr lang="en-US" sz="2600" dirty="0"/>
          </a:p>
          <a:p>
            <a:pPr marL="0" indent="0">
              <a:buNone/>
            </a:pPr>
            <a:r>
              <a:rPr lang="en-US" sz="2600" dirty="0" smtClean="0"/>
              <a:t>    - The SELECT clause should not contain aggregate functions, DISTINCT     keyword or ORDER BY clause (We will look into these in further sections).</a:t>
            </a:r>
          </a:p>
          <a:p>
            <a:pPr marL="0" indent="0">
              <a:buNone/>
            </a:pPr>
            <a:r>
              <a:rPr lang="en-US" sz="2600" dirty="0"/>
              <a:t> </a:t>
            </a:r>
            <a:r>
              <a:rPr lang="en-US" sz="2600" dirty="0" smtClean="0"/>
              <a:t>   - The WHERE clause should not contain subqueries and the SQL query should not contain GROUP BY or HAVING clause (Will be discussed in later sections).</a:t>
            </a:r>
          </a:p>
          <a:p>
            <a:r>
              <a:rPr lang="en-US" dirty="0" smtClean="0"/>
              <a:t>If a view satisfies all the above-mentioned rules, then we can update it. </a:t>
            </a:r>
          </a:p>
          <a:p>
            <a:r>
              <a:rPr lang="en-US" dirty="0" smtClean="0"/>
              <a:t>The syntax to UPDATE a view is similar to updating a table. </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1351411" y="5319926"/>
            <a:ext cx="7455007" cy="766976"/>
          </a:xfrm>
          <a:prstGeom prst="rect">
            <a:avLst/>
          </a:prstGeom>
        </p:spPr>
      </p:pic>
    </p:spTree>
    <p:extLst>
      <p:ext uri="{BB962C8B-B14F-4D97-AF65-F5344CB8AC3E}">
        <p14:creationId xmlns:p14="http://schemas.microsoft.com/office/powerpoint/2010/main" val="379673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5" y="365314"/>
            <a:ext cx="10967113" cy="5858065"/>
          </a:xfrm>
        </p:spPr>
        <p:txBody>
          <a:bodyPr/>
          <a:lstStyle/>
          <a:p>
            <a:r>
              <a:rPr lang="en-US" dirty="0" smtClean="0"/>
              <a:t>Let us update the gpa of John to 3.7 in our </a:t>
            </a:r>
            <a:r>
              <a:rPr lang="en-US" i="1" dirty="0" smtClean="0"/>
              <a:t>GPA-FILTER</a:t>
            </a:r>
            <a:r>
              <a:rPr lang="en-US" dirty="0" smtClean="0"/>
              <a:t> view:</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a:p>
          <a:p>
            <a:r>
              <a:rPr lang="en-US" dirty="0" smtClean="0"/>
              <a:t>This UPDATE query would ultimately update the base table STUDENTS and same would reflect in the view. So, if we query the STUDENTS table, we would get the below result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1507225" y="1611856"/>
            <a:ext cx="2492012" cy="790150"/>
          </a:xfrm>
          <a:prstGeom prst="rect">
            <a:avLst/>
          </a:prstGeom>
        </p:spPr>
      </p:pic>
      <p:pic>
        <p:nvPicPr>
          <p:cNvPr id="5" name="Picture 4"/>
          <p:cNvPicPr>
            <a:picLocks noChangeAspect="1"/>
          </p:cNvPicPr>
          <p:nvPr/>
        </p:nvPicPr>
        <p:blipFill>
          <a:blip r:embed="rId3"/>
          <a:stretch>
            <a:fillRect/>
          </a:stretch>
        </p:blipFill>
        <p:spPr>
          <a:xfrm>
            <a:off x="6855665" y="1611856"/>
            <a:ext cx="1874854" cy="992570"/>
          </a:xfrm>
          <a:prstGeom prst="rect">
            <a:avLst/>
          </a:prstGeom>
        </p:spPr>
      </p:pic>
      <p:pic>
        <p:nvPicPr>
          <p:cNvPr id="6" name="Picture 5"/>
          <p:cNvPicPr>
            <a:picLocks noChangeAspect="1"/>
          </p:cNvPicPr>
          <p:nvPr/>
        </p:nvPicPr>
        <p:blipFill>
          <a:blip r:embed="rId4"/>
          <a:stretch>
            <a:fillRect/>
          </a:stretch>
        </p:blipFill>
        <p:spPr>
          <a:xfrm>
            <a:off x="1227807" y="4936367"/>
            <a:ext cx="3050847" cy="263857"/>
          </a:xfrm>
          <a:prstGeom prst="rect">
            <a:avLst/>
          </a:prstGeom>
        </p:spPr>
      </p:pic>
      <p:pic>
        <p:nvPicPr>
          <p:cNvPr id="7" name="Picture 6"/>
          <p:cNvPicPr>
            <a:picLocks noChangeAspect="1"/>
          </p:cNvPicPr>
          <p:nvPr/>
        </p:nvPicPr>
        <p:blipFill>
          <a:blip r:embed="rId5"/>
          <a:stretch>
            <a:fillRect/>
          </a:stretch>
        </p:blipFill>
        <p:spPr>
          <a:xfrm>
            <a:off x="6557823" y="4813536"/>
            <a:ext cx="3896362" cy="1681713"/>
          </a:xfrm>
          <a:prstGeom prst="rect">
            <a:avLst/>
          </a:prstGeom>
        </p:spPr>
      </p:pic>
    </p:spTree>
    <p:extLst>
      <p:ext uri="{BB962C8B-B14F-4D97-AF65-F5344CB8AC3E}">
        <p14:creationId xmlns:p14="http://schemas.microsoft.com/office/powerpoint/2010/main" val="304212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45" y="378962"/>
            <a:ext cx="10898874" cy="6253850"/>
          </a:xfrm>
        </p:spPr>
        <p:txBody>
          <a:bodyPr>
            <a:normAutofit/>
          </a:bodyPr>
          <a:lstStyle/>
          <a:p>
            <a:pPr marL="0" indent="0">
              <a:buNone/>
            </a:pPr>
            <a:r>
              <a:rPr lang="en-US" u="sng" dirty="0" smtClean="0"/>
              <a:t>Inserting records into the View</a:t>
            </a:r>
            <a:r>
              <a:rPr lang="en-US" dirty="0" smtClean="0"/>
              <a:t>:</a:t>
            </a:r>
          </a:p>
          <a:p>
            <a:r>
              <a:rPr lang="en-US" dirty="0" smtClean="0"/>
              <a:t>Rows of data can be inserted into a view in a similar way how we insert records into a table. </a:t>
            </a:r>
          </a:p>
          <a:p>
            <a:r>
              <a:rPr lang="en-US" dirty="0" smtClean="0"/>
              <a:t>The same rules that apply to UPDATE command also applies for INSERT.</a:t>
            </a:r>
          </a:p>
          <a:p>
            <a:r>
              <a:rPr lang="en-US" dirty="0" smtClean="0"/>
              <a:t>The INSERT operation would ultimately update the STUDENTS table. An example to insert a new row through the view:</a:t>
            </a:r>
          </a:p>
          <a:p>
            <a:pPr marL="0" indent="0">
              <a:buNone/>
            </a:pPr>
            <a:endParaRPr lang="en-US" dirty="0" smtClean="0"/>
          </a:p>
          <a:p>
            <a:pPr marL="0" indent="0">
              <a:buNone/>
            </a:pPr>
            <a:r>
              <a:rPr lang="en-US" dirty="0" smtClean="0"/>
              <a:t>	</a:t>
            </a:r>
            <a:r>
              <a:rPr lang="en-US" u="sng" dirty="0" smtClean="0"/>
              <a:t>QUERY</a:t>
            </a:r>
            <a:r>
              <a:rPr lang="en-US" dirty="0" smtClean="0"/>
              <a:t>						</a:t>
            </a:r>
          </a:p>
          <a:p>
            <a:pPr marL="0" indent="0">
              <a:buNone/>
            </a:pPr>
            <a:endParaRPr lang="en-US" u="sng" dirty="0"/>
          </a:p>
          <a:p>
            <a:pPr marL="0" indent="0">
              <a:buNone/>
            </a:pPr>
            <a:endParaRPr lang="en-US" u="sng" dirty="0" smtClean="0"/>
          </a:p>
          <a:p>
            <a:pPr marL="0" indent="0">
              <a:buNone/>
            </a:pPr>
            <a:r>
              <a:rPr lang="en-US" dirty="0" smtClean="0"/>
              <a:t>	</a:t>
            </a:r>
            <a:r>
              <a:rPr lang="en-US" u="sng" dirty="0" smtClean="0"/>
              <a:t>RESULT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pic>
        <p:nvPicPr>
          <p:cNvPr id="6" name="Picture 5"/>
          <p:cNvPicPr>
            <a:picLocks noChangeAspect="1"/>
          </p:cNvPicPr>
          <p:nvPr/>
        </p:nvPicPr>
        <p:blipFill>
          <a:blip r:embed="rId2"/>
          <a:stretch>
            <a:fillRect/>
          </a:stretch>
        </p:blipFill>
        <p:spPr>
          <a:xfrm>
            <a:off x="7350702" y="4589283"/>
            <a:ext cx="3854110" cy="1909375"/>
          </a:xfrm>
          <a:prstGeom prst="rect">
            <a:avLst/>
          </a:prstGeom>
        </p:spPr>
      </p:pic>
      <p:pic>
        <p:nvPicPr>
          <p:cNvPr id="8" name="Picture 7"/>
          <p:cNvPicPr>
            <a:picLocks noChangeAspect="1"/>
          </p:cNvPicPr>
          <p:nvPr/>
        </p:nvPicPr>
        <p:blipFill>
          <a:blip r:embed="rId3"/>
          <a:stretch>
            <a:fillRect/>
          </a:stretch>
        </p:blipFill>
        <p:spPr>
          <a:xfrm>
            <a:off x="4557357" y="3508324"/>
            <a:ext cx="4511650" cy="472649"/>
          </a:xfrm>
          <a:prstGeom prst="rect">
            <a:avLst/>
          </a:prstGeom>
        </p:spPr>
      </p:pic>
      <p:pic>
        <p:nvPicPr>
          <p:cNvPr id="9" name="Picture 8"/>
          <p:cNvPicPr>
            <a:picLocks noChangeAspect="1"/>
          </p:cNvPicPr>
          <p:nvPr/>
        </p:nvPicPr>
        <p:blipFill>
          <a:blip r:embed="rId4"/>
          <a:stretch>
            <a:fillRect/>
          </a:stretch>
        </p:blipFill>
        <p:spPr>
          <a:xfrm>
            <a:off x="4557357" y="4707445"/>
            <a:ext cx="1816147" cy="1198894"/>
          </a:xfrm>
          <a:prstGeom prst="rect">
            <a:avLst/>
          </a:prstGeom>
        </p:spPr>
      </p:pic>
    </p:spTree>
    <p:extLst>
      <p:ext uri="{BB962C8B-B14F-4D97-AF65-F5344CB8AC3E}">
        <p14:creationId xmlns:p14="http://schemas.microsoft.com/office/powerpoint/2010/main" val="81631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87" y="515440"/>
            <a:ext cx="11021705" cy="5912656"/>
          </a:xfrm>
        </p:spPr>
        <p:txBody>
          <a:bodyPr/>
          <a:lstStyle/>
          <a:p>
            <a:r>
              <a:rPr lang="en-US" dirty="0" smtClean="0"/>
              <a:t>We inserted data into Sid, Name and gpa columns and hence the rest of the columns are updated to NULL in the STUDENTS table.</a:t>
            </a:r>
          </a:p>
          <a:p>
            <a:r>
              <a:rPr lang="en-US" dirty="0" smtClean="0"/>
              <a:t>Remember that primary key columns are not allowed to contain NULL values. Therefore, if we attempt to insert rows through a view that </a:t>
            </a:r>
            <a:r>
              <a:rPr lang="en-US" i="1" dirty="0" smtClean="0"/>
              <a:t>does not contain the primary key</a:t>
            </a:r>
            <a:r>
              <a:rPr lang="en-US" dirty="0" smtClean="0"/>
              <a:t> of the underlying table, the insertions will be </a:t>
            </a:r>
            <a:r>
              <a:rPr lang="en-US" i="1" dirty="0" smtClean="0"/>
              <a:t>rejected</a:t>
            </a:r>
            <a:r>
              <a:rPr lang="en-US" dirty="0" smtClean="0"/>
              <a:t>.</a:t>
            </a:r>
          </a:p>
          <a:p>
            <a:r>
              <a:rPr lang="en-US" dirty="0" smtClean="0"/>
              <a:t>For example, if the view </a:t>
            </a:r>
            <a:r>
              <a:rPr lang="en-US" i="1" dirty="0" smtClean="0"/>
              <a:t>GPA-FILTER</a:t>
            </a:r>
            <a:r>
              <a:rPr lang="en-US" dirty="0" smtClean="0"/>
              <a:t> contained Name and gpa but not Sid, we could not insert rows through INSERT operation.</a:t>
            </a:r>
          </a:p>
          <a:p>
            <a:pPr marL="0" indent="0">
              <a:buNone/>
            </a:pPr>
            <a:endParaRPr lang="en-US" dirty="0"/>
          </a:p>
          <a:p>
            <a:pPr marL="0" indent="0">
              <a:buNone/>
            </a:pPr>
            <a:r>
              <a:rPr lang="en-US" u="sng" dirty="0" smtClean="0"/>
              <a:t>Deleting records from the View</a:t>
            </a:r>
            <a:r>
              <a:rPr lang="en-US" dirty="0" smtClean="0"/>
              <a:t>:</a:t>
            </a:r>
          </a:p>
          <a:p>
            <a:r>
              <a:rPr lang="en-US" dirty="0" smtClean="0"/>
              <a:t>Rows of data can be deleted from a view in a similar way how we delete records from a table. </a:t>
            </a:r>
          </a:p>
          <a:p>
            <a:r>
              <a:rPr lang="en-US" dirty="0" smtClean="0"/>
              <a:t>The same rules that apply to UPDATE command also applies for DELETE.</a:t>
            </a:r>
          </a:p>
          <a:p>
            <a:pPr marL="0" indent="0">
              <a:buNone/>
            </a:pPr>
            <a:endParaRPr lang="en-US" dirty="0" smtClean="0"/>
          </a:p>
          <a:p>
            <a:endParaRPr lang="en-US" dirty="0"/>
          </a:p>
        </p:txBody>
      </p:sp>
    </p:spTree>
    <p:extLst>
      <p:ext uri="{BB962C8B-B14F-4D97-AF65-F5344CB8AC3E}">
        <p14:creationId xmlns:p14="http://schemas.microsoft.com/office/powerpoint/2010/main" val="102528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597326"/>
            <a:ext cx="10871580" cy="5939951"/>
          </a:xfrm>
        </p:spPr>
        <p:txBody>
          <a:bodyPr>
            <a:normAutofit/>
          </a:bodyPr>
          <a:lstStyle/>
          <a:p>
            <a:r>
              <a:rPr lang="en-US" dirty="0" smtClean="0"/>
              <a:t>The DELETE operation would ultimately delete records from the STUDENTS table. An example to delete a record through the view:</a:t>
            </a:r>
          </a:p>
          <a:p>
            <a:pPr marL="0" indent="0">
              <a:buNone/>
            </a:pPr>
            <a:r>
              <a:rPr lang="en-US" dirty="0"/>
              <a:t>	</a:t>
            </a:r>
            <a:r>
              <a:rPr lang="en-US" u="sng" dirty="0" smtClean="0"/>
              <a:t>QUERY</a:t>
            </a:r>
          </a:p>
          <a:p>
            <a:pPr marL="0" indent="0">
              <a:buNone/>
            </a:pPr>
            <a:endParaRPr lang="en-US" dirty="0"/>
          </a:p>
          <a:p>
            <a:pPr marL="0" indent="0">
              <a:buNone/>
            </a:pPr>
            <a:endParaRPr lang="en-US" dirty="0" smtClean="0"/>
          </a:p>
          <a:p>
            <a:pPr marL="0" indent="0">
              <a:buNone/>
            </a:pPr>
            <a:r>
              <a:rPr lang="en-US" dirty="0"/>
              <a:t>	</a:t>
            </a:r>
            <a:r>
              <a:rPr lang="en-US" u="sng" dirty="0" smtClean="0"/>
              <a:t>RESULT</a:t>
            </a:r>
            <a:r>
              <a:rPr lang="en-US" dirty="0" smtClean="0"/>
              <a:t>	</a:t>
            </a:r>
          </a:p>
          <a:p>
            <a:pPr marL="0" indent="0">
              <a:buNone/>
            </a:pPr>
            <a:endParaRPr lang="en-US" dirty="0"/>
          </a:p>
          <a:p>
            <a:pPr marL="0" indent="0">
              <a:buNone/>
            </a:pPr>
            <a:endParaRPr lang="en-US" dirty="0" smtClean="0"/>
          </a:p>
          <a:p>
            <a:pPr marL="0" indent="0">
              <a:buNone/>
            </a:pPr>
            <a:r>
              <a:rPr lang="en-US" u="sng" dirty="0" smtClean="0"/>
              <a:t>Dropping a View</a:t>
            </a:r>
            <a:r>
              <a:rPr lang="en-US" dirty="0" smtClean="0"/>
              <a:t>:</a:t>
            </a:r>
          </a:p>
          <a:p>
            <a:r>
              <a:rPr lang="en-US" dirty="0" smtClean="0"/>
              <a:t>When a view is no longer needed, we can delete/drop a View in a similar way how we drop tables. </a:t>
            </a:r>
          </a:p>
          <a:p>
            <a:pPr marL="0" indent="0">
              <a:buNone/>
            </a:pPr>
            <a:r>
              <a:rPr lang="en-US" dirty="0" smtClean="0"/>
              <a:t>	</a:t>
            </a:r>
            <a:r>
              <a:rPr lang="en-US" i="1" dirty="0" smtClean="0">
                <a:solidFill>
                  <a:schemeClr val="accent1">
                    <a:lumMod val="75000"/>
                  </a:schemeClr>
                </a:solidFill>
              </a:rPr>
              <a:t>DROP VIEW GPA-FILTER;</a:t>
            </a:r>
            <a:r>
              <a:rPr lang="en-US" dirty="0"/>
              <a:t>	</a:t>
            </a:r>
            <a:endParaRPr lang="en-US" dirty="0" smtClean="0"/>
          </a:p>
          <a:p>
            <a:endParaRPr lang="en-US" dirty="0"/>
          </a:p>
        </p:txBody>
      </p:sp>
      <p:pic>
        <p:nvPicPr>
          <p:cNvPr id="4" name="Picture 3"/>
          <p:cNvPicPr>
            <a:picLocks noChangeAspect="1"/>
          </p:cNvPicPr>
          <p:nvPr/>
        </p:nvPicPr>
        <p:blipFill>
          <a:blip r:embed="rId2"/>
          <a:stretch>
            <a:fillRect/>
          </a:stretch>
        </p:blipFill>
        <p:spPr>
          <a:xfrm>
            <a:off x="4491604" y="1618511"/>
            <a:ext cx="2623603" cy="510539"/>
          </a:xfrm>
          <a:prstGeom prst="rect">
            <a:avLst/>
          </a:prstGeom>
        </p:spPr>
      </p:pic>
      <p:pic>
        <p:nvPicPr>
          <p:cNvPr id="5" name="Picture 4"/>
          <p:cNvPicPr>
            <a:picLocks noChangeAspect="1"/>
          </p:cNvPicPr>
          <p:nvPr/>
        </p:nvPicPr>
        <p:blipFill>
          <a:blip r:embed="rId3"/>
          <a:stretch>
            <a:fillRect/>
          </a:stretch>
        </p:blipFill>
        <p:spPr>
          <a:xfrm>
            <a:off x="4491604" y="3009892"/>
            <a:ext cx="1759069" cy="937399"/>
          </a:xfrm>
          <a:prstGeom prst="rect">
            <a:avLst/>
          </a:prstGeom>
        </p:spPr>
      </p:pic>
      <p:pic>
        <p:nvPicPr>
          <p:cNvPr id="6" name="Picture 5"/>
          <p:cNvPicPr>
            <a:picLocks noChangeAspect="1"/>
          </p:cNvPicPr>
          <p:nvPr/>
        </p:nvPicPr>
        <p:blipFill>
          <a:blip r:embed="rId4"/>
          <a:stretch>
            <a:fillRect/>
          </a:stretch>
        </p:blipFill>
        <p:spPr>
          <a:xfrm>
            <a:off x="7222509" y="2720431"/>
            <a:ext cx="3586518" cy="1552700"/>
          </a:xfrm>
          <a:prstGeom prst="rect">
            <a:avLst/>
          </a:prstGeom>
        </p:spPr>
      </p:pic>
    </p:spTree>
    <p:extLst>
      <p:ext uri="{BB962C8B-B14F-4D97-AF65-F5344CB8AC3E}">
        <p14:creationId xmlns:p14="http://schemas.microsoft.com/office/powerpoint/2010/main" val="56556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545910"/>
            <a:ext cx="10863617" cy="5882186"/>
          </a:xfrm>
        </p:spPr>
        <p:txBody>
          <a:bodyPr/>
          <a:lstStyle/>
          <a:p>
            <a:pPr marL="0" indent="0">
              <a:buNone/>
            </a:pPr>
            <a:r>
              <a:rPr lang="en-US" u="sng" dirty="0" smtClean="0"/>
              <a:t>DISTINCT</a:t>
            </a:r>
            <a:r>
              <a:rPr lang="en-US" dirty="0" smtClean="0"/>
              <a:t>:</a:t>
            </a:r>
          </a:p>
          <a:p>
            <a:r>
              <a:rPr lang="en-US" dirty="0" smtClean="0"/>
              <a:t>The SQL DISTINCT keyword, </a:t>
            </a:r>
            <a:r>
              <a:rPr lang="en-US" dirty="0"/>
              <a:t>used in conjunction with </a:t>
            </a:r>
            <a:r>
              <a:rPr lang="en-US" dirty="0" smtClean="0"/>
              <a:t>the SELECT statement, eliminates all duplicate records from the resultant table and returns only unique records. </a:t>
            </a:r>
          </a:p>
          <a:p>
            <a:r>
              <a:rPr lang="en-US" dirty="0" smtClean="0"/>
              <a:t>DISTINCT is one of the frequently used keywords while querying tables as there will be many situations where you have duplicate records in a table and it makes sense to fetch only unique records. </a:t>
            </a:r>
          </a:p>
          <a:p>
            <a:r>
              <a:rPr lang="en-US" dirty="0" smtClean="0"/>
              <a:t>The basic syntax of DISTINCT is:</a:t>
            </a:r>
          </a:p>
          <a:p>
            <a:pPr marL="0" indent="0">
              <a:buNone/>
            </a:pPr>
            <a:endParaRPr lang="en-US" dirty="0" smtClean="0"/>
          </a:p>
          <a:p>
            <a:endParaRPr lang="en-US" dirty="0" smtClean="0"/>
          </a:p>
          <a:p>
            <a:r>
              <a:rPr lang="en-US" dirty="0" smtClean="0"/>
              <a:t>Let us consider our STUDENTS table and try to fetch the unique age of all the students. </a:t>
            </a:r>
            <a:endParaRPr lang="en-US" dirty="0"/>
          </a:p>
        </p:txBody>
      </p:sp>
      <p:pic>
        <p:nvPicPr>
          <p:cNvPr id="4" name="Picture 3"/>
          <p:cNvPicPr>
            <a:picLocks noChangeAspect="1"/>
          </p:cNvPicPr>
          <p:nvPr/>
        </p:nvPicPr>
        <p:blipFill>
          <a:blip r:embed="rId2"/>
          <a:stretch>
            <a:fillRect/>
          </a:stretch>
        </p:blipFill>
        <p:spPr>
          <a:xfrm>
            <a:off x="1312032" y="4277933"/>
            <a:ext cx="5088768" cy="733128"/>
          </a:xfrm>
          <a:prstGeom prst="rect">
            <a:avLst/>
          </a:prstGeom>
        </p:spPr>
      </p:pic>
    </p:spTree>
    <p:extLst>
      <p:ext uri="{BB962C8B-B14F-4D97-AF65-F5344CB8AC3E}">
        <p14:creationId xmlns:p14="http://schemas.microsoft.com/office/powerpoint/2010/main" val="281213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892" y="324371"/>
            <a:ext cx="10953465" cy="6349384"/>
          </a:xfrm>
        </p:spPr>
        <p:txBody>
          <a:bodyPr>
            <a:normAutofit lnSpcReduction="10000"/>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smtClean="0"/>
          </a:p>
          <a:p>
            <a:pPr marL="0" indent="0">
              <a:buNone/>
            </a:pPr>
            <a:endParaRPr lang="en-US" dirty="0" smtClean="0"/>
          </a:p>
          <a:p>
            <a:r>
              <a:rPr lang="en-US" dirty="0" smtClean="0"/>
              <a:t>If we did not use a DISTINCT keyword in the above query, the resultant table would contain the value of 18 and 20 twice. </a:t>
            </a:r>
          </a:p>
          <a:p>
            <a:r>
              <a:rPr lang="en-US" dirty="0" smtClean="0"/>
              <a:t>As another example, let us fetch the name and age details of all the students who took course C101 or C401. </a:t>
            </a:r>
          </a:p>
          <a:p>
            <a:pPr marL="0" indent="0">
              <a:buNone/>
            </a:pPr>
            <a:r>
              <a:rPr lang="en-US" dirty="0"/>
              <a:t>	</a:t>
            </a:r>
            <a:r>
              <a:rPr lang="en-US" u="sng" dirty="0" smtClean="0"/>
              <a:t>QUERY</a:t>
            </a:r>
            <a:r>
              <a:rPr lang="en-US" dirty="0" smtClean="0"/>
              <a:t>						</a:t>
            </a:r>
            <a:r>
              <a:rPr lang="en-US" u="sng" dirty="0" smtClean="0"/>
              <a:t>RESULT</a:t>
            </a:r>
          </a:p>
          <a:p>
            <a:pPr marL="0" indent="0">
              <a:buNone/>
            </a:pPr>
            <a:r>
              <a:rPr lang="en-US" dirty="0" smtClean="0"/>
              <a:t> </a:t>
            </a:r>
          </a:p>
          <a:p>
            <a:pPr marL="0" indent="0">
              <a:buNone/>
            </a:pPr>
            <a:endParaRPr lang="en-US" dirty="0" smtClean="0"/>
          </a:p>
          <a:p>
            <a:pPr marL="0" indent="0">
              <a:buNone/>
            </a:pPr>
            <a:endParaRPr lang="en-US" dirty="0"/>
          </a:p>
          <a:p>
            <a:r>
              <a:rPr lang="en-US" dirty="0" smtClean="0"/>
              <a:t>Note that ‘Jones’ would appear twice in the resultant table if DISTINCT keyword was not used.</a:t>
            </a:r>
            <a:endParaRPr lang="en-US" dirty="0"/>
          </a:p>
        </p:txBody>
      </p:sp>
      <p:pic>
        <p:nvPicPr>
          <p:cNvPr id="4" name="Picture 3"/>
          <p:cNvPicPr>
            <a:picLocks noChangeAspect="1"/>
          </p:cNvPicPr>
          <p:nvPr/>
        </p:nvPicPr>
        <p:blipFill>
          <a:blip r:embed="rId2"/>
          <a:stretch>
            <a:fillRect/>
          </a:stretch>
        </p:blipFill>
        <p:spPr>
          <a:xfrm>
            <a:off x="1476445" y="996357"/>
            <a:ext cx="2082805" cy="550175"/>
          </a:xfrm>
          <a:prstGeom prst="rect">
            <a:avLst/>
          </a:prstGeom>
        </p:spPr>
      </p:pic>
      <p:pic>
        <p:nvPicPr>
          <p:cNvPr id="5" name="Picture 4"/>
          <p:cNvPicPr>
            <a:picLocks noChangeAspect="1"/>
          </p:cNvPicPr>
          <p:nvPr/>
        </p:nvPicPr>
        <p:blipFill>
          <a:blip r:embed="rId3"/>
          <a:stretch>
            <a:fillRect/>
          </a:stretch>
        </p:blipFill>
        <p:spPr>
          <a:xfrm>
            <a:off x="8239924" y="947411"/>
            <a:ext cx="486415" cy="1198242"/>
          </a:xfrm>
          <a:prstGeom prst="rect">
            <a:avLst/>
          </a:prstGeom>
        </p:spPr>
      </p:pic>
      <p:pic>
        <p:nvPicPr>
          <p:cNvPr id="7" name="Picture 6"/>
          <p:cNvPicPr>
            <a:picLocks noChangeAspect="1"/>
          </p:cNvPicPr>
          <p:nvPr/>
        </p:nvPicPr>
        <p:blipFill>
          <a:blip r:embed="rId4"/>
          <a:stretch>
            <a:fillRect/>
          </a:stretch>
        </p:blipFill>
        <p:spPr>
          <a:xfrm>
            <a:off x="1200768" y="4445556"/>
            <a:ext cx="4716963" cy="811118"/>
          </a:xfrm>
          <a:prstGeom prst="rect">
            <a:avLst/>
          </a:prstGeom>
        </p:spPr>
      </p:pic>
      <p:pic>
        <p:nvPicPr>
          <p:cNvPr id="8" name="Picture 7"/>
          <p:cNvPicPr>
            <a:picLocks noChangeAspect="1"/>
          </p:cNvPicPr>
          <p:nvPr/>
        </p:nvPicPr>
        <p:blipFill>
          <a:blip r:embed="rId5"/>
          <a:stretch>
            <a:fillRect/>
          </a:stretch>
        </p:blipFill>
        <p:spPr>
          <a:xfrm>
            <a:off x="7899245" y="4445556"/>
            <a:ext cx="1381232" cy="1017089"/>
          </a:xfrm>
          <a:prstGeom prst="rect">
            <a:avLst/>
          </a:prstGeom>
        </p:spPr>
      </p:pic>
    </p:spTree>
    <p:extLst>
      <p:ext uri="{BB962C8B-B14F-4D97-AF65-F5344CB8AC3E}">
        <p14:creationId xmlns:p14="http://schemas.microsoft.com/office/powerpoint/2010/main" val="17797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835</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Suhas Jagadish</dc:creator>
  <cp:lastModifiedBy>Suhas Jagadish</cp:lastModifiedBy>
  <cp:revision>29</cp:revision>
  <dcterms:created xsi:type="dcterms:W3CDTF">2016-07-09T15:34:47Z</dcterms:created>
  <dcterms:modified xsi:type="dcterms:W3CDTF">2016-08-14T19:09:38Z</dcterms:modified>
</cp:coreProperties>
</file>