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50E33-261F-496F-B962-B27462A39224}"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343718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50E33-261F-496F-B962-B27462A39224}"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153596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50E33-261F-496F-B962-B27462A39224}"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23878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50E33-261F-496F-B962-B27462A39224}"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248376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0E33-261F-496F-B962-B27462A39224}" type="datetimeFigureOut">
              <a:rPr lang="en-US" smtClean="0"/>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354168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50E33-261F-496F-B962-B27462A39224}" type="datetimeFigureOut">
              <a:rPr lang="en-US" smtClean="0"/>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18766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50E33-261F-496F-B962-B27462A39224}" type="datetimeFigureOut">
              <a:rPr lang="en-US" smtClean="0"/>
              <a:t>7/13/2016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280261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50E33-261F-496F-B962-B27462A39224}" type="datetimeFigureOut">
              <a:rPr lang="en-US" smtClean="0"/>
              <a:t>7/13/2016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2070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0E33-261F-496F-B962-B27462A39224}" type="datetimeFigureOut">
              <a:rPr lang="en-US" smtClean="0"/>
              <a:t>7/13/2016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100767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0E33-261F-496F-B962-B27462A39224}" type="datetimeFigureOut">
              <a:rPr lang="en-US" smtClean="0"/>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395706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0E33-261F-496F-B962-B27462A39224}" type="datetimeFigureOut">
              <a:rPr lang="en-US" smtClean="0"/>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706EA-1D34-4AD4-803B-553C33FE4432}" type="slidenum">
              <a:rPr lang="en-US" smtClean="0"/>
              <a:t>‹#›</a:t>
            </a:fld>
            <a:endParaRPr lang="en-US"/>
          </a:p>
        </p:txBody>
      </p:sp>
    </p:spTree>
    <p:extLst>
      <p:ext uri="{BB962C8B-B14F-4D97-AF65-F5344CB8AC3E}">
        <p14:creationId xmlns:p14="http://schemas.microsoft.com/office/powerpoint/2010/main" val="425966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0E33-261F-496F-B962-B27462A39224}" type="datetimeFigureOut">
              <a:rPr lang="en-US" smtClean="0"/>
              <a:t>7/13/2016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706EA-1D34-4AD4-803B-553C33FE4432}" type="slidenum">
              <a:rPr lang="en-US" smtClean="0"/>
              <a:t>‹#›</a:t>
            </a:fld>
            <a:endParaRPr lang="en-US"/>
          </a:p>
        </p:txBody>
      </p:sp>
    </p:spTree>
    <p:extLst>
      <p:ext uri="{BB962C8B-B14F-4D97-AF65-F5344CB8AC3E}">
        <p14:creationId xmlns:p14="http://schemas.microsoft.com/office/powerpoint/2010/main" val="177119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3" y="13648"/>
            <a:ext cx="10515600" cy="1325563"/>
          </a:xfrm>
        </p:spPr>
        <p:txBody>
          <a:bodyPr/>
          <a:lstStyle/>
          <a:p>
            <a:r>
              <a:rPr lang="en-US" dirty="0" smtClean="0"/>
              <a:t>Nested Queries in SQL</a:t>
            </a:r>
            <a:endParaRPr lang="en-US" dirty="0"/>
          </a:p>
        </p:txBody>
      </p:sp>
      <p:sp>
        <p:nvSpPr>
          <p:cNvPr id="3" name="Content Placeholder 2"/>
          <p:cNvSpPr>
            <a:spLocks noGrp="1"/>
          </p:cNvSpPr>
          <p:nvPr>
            <p:ph idx="1"/>
          </p:nvPr>
        </p:nvSpPr>
        <p:spPr>
          <a:xfrm>
            <a:off x="655093" y="1202731"/>
            <a:ext cx="10863617" cy="5307251"/>
          </a:xfrm>
        </p:spPr>
        <p:txBody>
          <a:bodyPr>
            <a:normAutofit lnSpcReduction="10000"/>
          </a:bodyPr>
          <a:lstStyle/>
          <a:p>
            <a:r>
              <a:rPr lang="en-US" dirty="0" smtClean="0"/>
              <a:t>Nested query or a sub-query is a query within another SQL query, embedded within the WHERE clause. </a:t>
            </a:r>
          </a:p>
          <a:p>
            <a:r>
              <a:rPr lang="en-US" dirty="0" smtClean="0"/>
              <a:t>The sub-query executes first so that the data returned by the sub-query is used by the main SQL query as a condition to further restrict the data to be retrieved. </a:t>
            </a:r>
          </a:p>
          <a:p>
            <a:r>
              <a:rPr lang="en-US" dirty="0" smtClean="0"/>
              <a:t>Nested queries must be enclosed within parentheses. </a:t>
            </a:r>
          </a:p>
          <a:p>
            <a:r>
              <a:rPr lang="en-US" dirty="0" smtClean="0"/>
              <a:t>The basic syntax for using a sub-query with SELECT is:</a:t>
            </a:r>
          </a:p>
          <a:p>
            <a:pPr marL="0" indent="0">
              <a:buNone/>
            </a:pPr>
            <a:endParaRPr lang="en-US" dirty="0" smtClean="0"/>
          </a:p>
          <a:p>
            <a:endParaRPr lang="en-US" dirty="0" smtClean="0"/>
          </a:p>
          <a:p>
            <a:endParaRPr lang="en-US" dirty="0"/>
          </a:p>
          <a:p>
            <a:endParaRPr lang="en-US" dirty="0" smtClean="0"/>
          </a:p>
          <a:p>
            <a:r>
              <a:rPr lang="en-US" dirty="0" smtClean="0"/>
              <a:t>Here the OPERATOR can be </a:t>
            </a:r>
            <a:r>
              <a:rPr lang="en-US" dirty="0"/>
              <a:t>=, &lt;, &gt;, &gt;=, &lt;=, </a:t>
            </a:r>
            <a:r>
              <a:rPr lang="en-US" dirty="0" smtClean="0"/>
              <a:t>IN etc. </a:t>
            </a:r>
          </a:p>
        </p:txBody>
      </p:sp>
      <p:pic>
        <p:nvPicPr>
          <p:cNvPr id="4" name="Picture 3"/>
          <p:cNvPicPr>
            <a:picLocks noChangeAspect="1"/>
          </p:cNvPicPr>
          <p:nvPr/>
        </p:nvPicPr>
        <p:blipFill>
          <a:blip r:embed="rId2"/>
          <a:stretch>
            <a:fillRect/>
          </a:stretch>
        </p:blipFill>
        <p:spPr>
          <a:xfrm>
            <a:off x="1229862" y="4285467"/>
            <a:ext cx="4964308" cy="1501183"/>
          </a:xfrm>
          <a:prstGeom prst="rect">
            <a:avLst/>
          </a:prstGeom>
        </p:spPr>
      </p:pic>
    </p:spTree>
    <p:extLst>
      <p:ext uri="{BB962C8B-B14F-4D97-AF65-F5344CB8AC3E}">
        <p14:creationId xmlns:p14="http://schemas.microsoft.com/office/powerpoint/2010/main" val="52553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0"/>
            <a:ext cx="10515600" cy="1325563"/>
          </a:xfrm>
        </p:spPr>
        <p:txBody>
          <a:bodyPr/>
          <a:lstStyle/>
          <a:p>
            <a:r>
              <a:rPr lang="en-US" dirty="0" smtClean="0"/>
              <a:t>Aggregate Functions</a:t>
            </a:r>
            <a:endParaRPr lang="en-US" dirty="0"/>
          </a:p>
        </p:txBody>
      </p:sp>
      <p:sp>
        <p:nvSpPr>
          <p:cNvPr id="3" name="Content Placeholder 2"/>
          <p:cNvSpPr>
            <a:spLocks noGrp="1"/>
          </p:cNvSpPr>
          <p:nvPr>
            <p:ph idx="1"/>
          </p:nvPr>
        </p:nvSpPr>
        <p:spPr>
          <a:xfrm>
            <a:off x="715370" y="1197828"/>
            <a:ext cx="10721454" cy="5421336"/>
          </a:xfrm>
        </p:spPr>
        <p:txBody>
          <a:bodyPr/>
          <a:lstStyle/>
          <a:p>
            <a:pPr marL="0" indent="0">
              <a:buNone/>
            </a:pPr>
            <a:r>
              <a:rPr lang="en-US" dirty="0" smtClean="0"/>
              <a:t>In addition to simply retrieving data, we often would want to perform some sort of computation or summarization. </a:t>
            </a:r>
          </a:p>
          <a:p>
            <a:pPr marL="0" indent="0">
              <a:buNone/>
            </a:pPr>
            <a:r>
              <a:rPr lang="en-US" dirty="0" smtClean="0"/>
              <a:t>SQL supports five powerful class of constructs to perform aggregate operations -</a:t>
            </a:r>
          </a:p>
          <a:p>
            <a:r>
              <a:rPr lang="en-US" u="sng" dirty="0" smtClean="0"/>
              <a:t>COUNT</a:t>
            </a:r>
            <a:r>
              <a:rPr lang="en-US" dirty="0" smtClean="0"/>
              <a:t>: The SQL COUNT function is used to count the number of rows/records in a database table. </a:t>
            </a:r>
          </a:p>
          <a:p>
            <a:r>
              <a:rPr lang="en-US" u="sng" dirty="0" smtClean="0"/>
              <a:t>MAX</a:t>
            </a:r>
            <a:r>
              <a:rPr lang="en-US" dirty="0" smtClean="0"/>
              <a:t>: The SQL MAX function is used to select the highest (maximum) value for a certain column in a database table. </a:t>
            </a:r>
          </a:p>
          <a:p>
            <a:r>
              <a:rPr lang="en-US" u="sng" dirty="0" smtClean="0"/>
              <a:t>MIN</a:t>
            </a:r>
            <a:r>
              <a:rPr lang="en-US" dirty="0" smtClean="0"/>
              <a:t>: The SQL MIN function </a:t>
            </a:r>
            <a:r>
              <a:rPr lang="en-US" dirty="0" smtClean="0"/>
              <a:t>is used to select the lowest (minimum) value for a certain column in a database table. </a:t>
            </a:r>
          </a:p>
          <a:p>
            <a:r>
              <a:rPr lang="en-US" u="sng" dirty="0" smtClean="0"/>
              <a:t>AVG</a:t>
            </a:r>
            <a:r>
              <a:rPr lang="en-US" dirty="0" smtClean="0"/>
              <a:t>: The SQL AVG function is used to select the average value for a certain column in a database table. </a:t>
            </a:r>
            <a:endParaRPr lang="en-US" dirty="0"/>
          </a:p>
        </p:txBody>
      </p:sp>
    </p:spTree>
    <p:extLst>
      <p:ext uri="{BB962C8B-B14F-4D97-AF65-F5344CB8AC3E}">
        <p14:creationId xmlns:p14="http://schemas.microsoft.com/office/powerpoint/2010/main" val="233985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474495"/>
            <a:ext cx="10857931" cy="6117374"/>
          </a:xfrm>
        </p:spPr>
        <p:txBody>
          <a:bodyPr>
            <a:normAutofit/>
          </a:bodyPr>
          <a:lstStyle/>
          <a:p>
            <a:r>
              <a:rPr lang="en-US" u="sng" dirty="0" smtClean="0"/>
              <a:t>SUM</a:t>
            </a:r>
            <a:r>
              <a:rPr lang="en-US" dirty="0" smtClean="0"/>
              <a:t>: The SQL SUM function is used for computing the total for a numeric column in a database table. </a:t>
            </a:r>
            <a:endParaRPr lang="en-US" dirty="0"/>
          </a:p>
          <a:p>
            <a:pPr marL="0" indent="0">
              <a:buNone/>
            </a:pPr>
            <a:endParaRPr lang="en-US" dirty="0"/>
          </a:p>
          <a:p>
            <a:pPr marL="0" indent="0">
              <a:buNone/>
            </a:pPr>
            <a:r>
              <a:rPr lang="en-US" dirty="0" smtClean="0"/>
              <a:t>Let us consider few examples to understand these aggregate operators in more detail. </a:t>
            </a:r>
          </a:p>
          <a:p>
            <a:r>
              <a:rPr lang="en-US" dirty="0" smtClean="0"/>
              <a:t>Consider our STUDENTS table and suppose we want to know the total number of rows/records in this table. We can use COUNT operator as:</a:t>
            </a:r>
          </a:p>
          <a:p>
            <a:pPr marL="0" indent="0">
              <a:buNone/>
            </a:pPr>
            <a:endParaRPr lang="en-US" dirty="0" smtClean="0"/>
          </a:p>
          <a:p>
            <a:pPr marL="0" indent="0">
              <a:buNone/>
            </a:pPr>
            <a:r>
              <a:rPr lang="en-US" dirty="0"/>
              <a:t>	</a:t>
            </a:r>
            <a:r>
              <a:rPr lang="en-US" dirty="0" smtClean="0"/>
              <a:t>					</a:t>
            </a:r>
          </a:p>
          <a:p>
            <a:r>
              <a:rPr lang="en-US" dirty="0" smtClean="0"/>
              <a:t>Suppose we want to know the total number of student records whose age 20 or more:</a:t>
            </a:r>
          </a:p>
          <a:p>
            <a:pPr marL="0" indent="0">
              <a:buNone/>
            </a:pPr>
            <a:endParaRPr lang="en-US" dirty="0"/>
          </a:p>
          <a:p>
            <a:pPr marL="0" indent="0">
              <a:buNone/>
            </a:pPr>
            <a:r>
              <a:rPr lang="en-US" dirty="0" smtClean="0"/>
              <a:t>				</a:t>
            </a:r>
          </a:p>
        </p:txBody>
      </p:sp>
      <p:pic>
        <p:nvPicPr>
          <p:cNvPr id="4" name="Picture 3"/>
          <p:cNvPicPr>
            <a:picLocks noChangeAspect="1"/>
          </p:cNvPicPr>
          <p:nvPr/>
        </p:nvPicPr>
        <p:blipFill>
          <a:blip r:embed="rId2"/>
          <a:stretch>
            <a:fillRect/>
          </a:stretch>
        </p:blipFill>
        <p:spPr>
          <a:xfrm>
            <a:off x="1253815" y="3912146"/>
            <a:ext cx="3086172" cy="279406"/>
          </a:xfrm>
          <a:prstGeom prst="rect">
            <a:avLst/>
          </a:prstGeom>
        </p:spPr>
      </p:pic>
      <p:pic>
        <p:nvPicPr>
          <p:cNvPr id="5" name="Picture 4"/>
          <p:cNvPicPr>
            <a:picLocks noChangeAspect="1"/>
          </p:cNvPicPr>
          <p:nvPr/>
        </p:nvPicPr>
        <p:blipFill>
          <a:blip r:embed="rId3"/>
          <a:stretch>
            <a:fillRect/>
          </a:stretch>
        </p:blipFill>
        <p:spPr>
          <a:xfrm>
            <a:off x="7609507" y="3827793"/>
            <a:ext cx="1015878" cy="592595"/>
          </a:xfrm>
          <a:prstGeom prst="rect">
            <a:avLst/>
          </a:prstGeom>
        </p:spPr>
      </p:pic>
      <p:pic>
        <p:nvPicPr>
          <p:cNvPr id="7" name="Picture 6"/>
          <p:cNvPicPr>
            <a:picLocks noChangeAspect="1"/>
          </p:cNvPicPr>
          <p:nvPr/>
        </p:nvPicPr>
        <p:blipFill>
          <a:blip r:embed="rId4"/>
          <a:stretch>
            <a:fillRect/>
          </a:stretch>
        </p:blipFill>
        <p:spPr>
          <a:xfrm>
            <a:off x="1253815" y="5741441"/>
            <a:ext cx="3248835" cy="495585"/>
          </a:xfrm>
          <a:prstGeom prst="rect">
            <a:avLst/>
          </a:prstGeom>
        </p:spPr>
      </p:pic>
      <p:pic>
        <p:nvPicPr>
          <p:cNvPr id="8" name="Picture 7"/>
          <p:cNvPicPr>
            <a:picLocks noChangeAspect="1"/>
          </p:cNvPicPr>
          <p:nvPr/>
        </p:nvPicPr>
        <p:blipFill>
          <a:blip r:embed="rId5"/>
          <a:stretch>
            <a:fillRect/>
          </a:stretch>
        </p:blipFill>
        <p:spPr>
          <a:xfrm>
            <a:off x="7609507" y="5657420"/>
            <a:ext cx="1015878" cy="612310"/>
          </a:xfrm>
          <a:prstGeom prst="rect">
            <a:avLst/>
          </a:prstGeom>
        </p:spPr>
      </p:pic>
    </p:spTree>
    <p:extLst>
      <p:ext uri="{BB962C8B-B14F-4D97-AF65-F5344CB8AC3E}">
        <p14:creationId xmlns:p14="http://schemas.microsoft.com/office/powerpoint/2010/main" val="195590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70031"/>
            <a:ext cx="10803341" cy="5776178"/>
          </a:xfrm>
        </p:spPr>
        <p:txBody>
          <a:bodyPr/>
          <a:lstStyle/>
          <a:p>
            <a:r>
              <a:rPr lang="en-US" dirty="0" smtClean="0"/>
              <a:t>Suppose we want to know the number of unique values of tuition: </a:t>
            </a:r>
          </a:p>
          <a:p>
            <a:pPr marL="0" indent="0">
              <a:buNone/>
            </a:pPr>
            <a:endParaRPr lang="en-US" dirty="0" smtClean="0"/>
          </a:p>
          <a:p>
            <a:pPr marL="0" indent="0">
              <a:buNone/>
            </a:pPr>
            <a:endParaRPr lang="en-US" dirty="0" smtClean="0"/>
          </a:p>
          <a:p>
            <a:r>
              <a:rPr lang="en-US" dirty="0" smtClean="0"/>
              <a:t>Suppose we want to know the highest tuition paid by a student:</a:t>
            </a:r>
          </a:p>
          <a:p>
            <a:pPr marL="0" indent="0">
              <a:buNone/>
            </a:pPr>
            <a:endParaRPr lang="en-US" dirty="0" smtClean="0"/>
          </a:p>
          <a:p>
            <a:pPr marL="0" indent="0">
              <a:buNone/>
            </a:pPr>
            <a:endParaRPr lang="en-US" dirty="0"/>
          </a:p>
          <a:p>
            <a:r>
              <a:rPr lang="en-US" dirty="0" smtClean="0"/>
              <a:t>Similarly if we want to know the highest gpa recorded:</a:t>
            </a:r>
          </a:p>
          <a:p>
            <a:pPr marL="0" indent="0">
              <a:buNone/>
            </a:pPr>
            <a:endParaRPr lang="en-US" dirty="0" smtClean="0"/>
          </a:p>
          <a:p>
            <a:pPr marL="0" indent="0">
              <a:buNone/>
            </a:pPr>
            <a:endParaRPr lang="en-US" dirty="0"/>
          </a:p>
          <a:p>
            <a:r>
              <a:rPr lang="en-US" dirty="0" smtClean="0"/>
              <a:t>We ca</a:t>
            </a:r>
            <a:r>
              <a:rPr lang="en-US" dirty="0" smtClean="0"/>
              <a:t>n combine MIN and MAX together as:</a:t>
            </a: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34282" y="1228796"/>
            <a:ext cx="4436606" cy="463526"/>
          </a:xfrm>
          <a:prstGeom prst="rect">
            <a:avLst/>
          </a:prstGeom>
        </p:spPr>
      </p:pic>
      <p:pic>
        <p:nvPicPr>
          <p:cNvPr id="5" name="Picture 4"/>
          <p:cNvPicPr>
            <a:picLocks noChangeAspect="1"/>
          </p:cNvPicPr>
          <p:nvPr/>
        </p:nvPicPr>
        <p:blipFill>
          <a:blip r:embed="rId3"/>
          <a:stretch>
            <a:fillRect/>
          </a:stretch>
        </p:blipFill>
        <p:spPr>
          <a:xfrm>
            <a:off x="8415203" y="1185728"/>
            <a:ext cx="892570" cy="506594"/>
          </a:xfrm>
          <a:prstGeom prst="rect">
            <a:avLst/>
          </a:prstGeom>
        </p:spPr>
      </p:pic>
      <p:pic>
        <p:nvPicPr>
          <p:cNvPr id="6" name="Picture 5"/>
          <p:cNvPicPr>
            <a:picLocks noChangeAspect="1"/>
          </p:cNvPicPr>
          <p:nvPr/>
        </p:nvPicPr>
        <p:blipFill>
          <a:blip r:embed="rId4"/>
          <a:stretch>
            <a:fillRect/>
          </a:stretch>
        </p:blipFill>
        <p:spPr>
          <a:xfrm>
            <a:off x="1334282" y="2821461"/>
            <a:ext cx="4154538" cy="494945"/>
          </a:xfrm>
          <a:prstGeom prst="rect">
            <a:avLst/>
          </a:prstGeom>
        </p:spPr>
      </p:pic>
      <p:pic>
        <p:nvPicPr>
          <p:cNvPr id="7" name="Picture 6"/>
          <p:cNvPicPr>
            <a:picLocks noChangeAspect="1"/>
          </p:cNvPicPr>
          <p:nvPr/>
        </p:nvPicPr>
        <p:blipFill>
          <a:blip r:embed="rId5"/>
          <a:stretch>
            <a:fillRect/>
          </a:stretch>
        </p:blipFill>
        <p:spPr>
          <a:xfrm>
            <a:off x="8415202" y="2821460"/>
            <a:ext cx="1097287" cy="536451"/>
          </a:xfrm>
          <a:prstGeom prst="rect">
            <a:avLst/>
          </a:prstGeom>
        </p:spPr>
      </p:pic>
      <p:pic>
        <p:nvPicPr>
          <p:cNvPr id="14" name="Picture 13"/>
          <p:cNvPicPr>
            <a:picLocks noChangeAspect="1"/>
          </p:cNvPicPr>
          <p:nvPr/>
        </p:nvPicPr>
        <p:blipFill>
          <a:blip r:embed="rId6"/>
          <a:stretch>
            <a:fillRect/>
          </a:stretch>
        </p:blipFill>
        <p:spPr>
          <a:xfrm>
            <a:off x="1334282" y="4389515"/>
            <a:ext cx="2497198" cy="469087"/>
          </a:xfrm>
          <a:prstGeom prst="rect">
            <a:avLst/>
          </a:prstGeom>
        </p:spPr>
      </p:pic>
      <p:pic>
        <p:nvPicPr>
          <p:cNvPr id="15" name="Picture 14"/>
          <p:cNvPicPr>
            <a:picLocks noChangeAspect="1"/>
          </p:cNvPicPr>
          <p:nvPr/>
        </p:nvPicPr>
        <p:blipFill>
          <a:blip r:embed="rId7"/>
          <a:stretch>
            <a:fillRect/>
          </a:stretch>
        </p:blipFill>
        <p:spPr>
          <a:xfrm>
            <a:off x="8432863" y="4280178"/>
            <a:ext cx="605968" cy="578424"/>
          </a:xfrm>
          <a:prstGeom prst="rect">
            <a:avLst/>
          </a:prstGeom>
        </p:spPr>
      </p:pic>
      <p:pic>
        <p:nvPicPr>
          <p:cNvPr id="18" name="Picture 17"/>
          <p:cNvPicPr>
            <a:picLocks noChangeAspect="1"/>
          </p:cNvPicPr>
          <p:nvPr/>
        </p:nvPicPr>
        <p:blipFill>
          <a:blip r:embed="rId8"/>
          <a:stretch>
            <a:fillRect/>
          </a:stretch>
        </p:blipFill>
        <p:spPr>
          <a:xfrm>
            <a:off x="1334282" y="5891329"/>
            <a:ext cx="5097332" cy="454880"/>
          </a:xfrm>
          <a:prstGeom prst="rect">
            <a:avLst/>
          </a:prstGeom>
        </p:spPr>
      </p:pic>
      <p:pic>
        <p:nvPicPr>
          <p:cNvPr id="19" name="Picture 18"/>
          <p:cNvPicPr>
            <a:picLocks noChangeAspect="1"/>
          </p:cNvPicPr>
          <p:nvPr/>
        </p:nvPicPr>
        <p:blipFill>
          <a:blip r:embed="rId9"/>
          <a:stretch>
            <a:fillRect/>
          </a:stretch>
        </p:blipFill>
        <p:spPr>
          <a:xfrm>
            <a:off x="8432862" y="5780869"/>
            <a:ext cx="1611889" cy="476756"/>
          </a:xfrm>
          <a:prstGeom prst="rect">
            <a:avLst/>
          </a:prstGeom>
        </p:spPr>
      </p:pic>
    </p:spTree>
    <p:extLst>
      <p:ext uri="{BB962C8B-B14F-4D97-AF65-F5344CB8AC3E}">
        <p14:creationId xmlns:p14="http://schemas.microsoft.com/office/powerpoint/2010/main" val="412750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8" y="488143"/>
            <a:ext cx="10871579" cy="5858065"/>
          </a:xfrm>
        </p:spPr>
        <p:txBody>
          <a:bodyPr/>
          <a:lstStyle/>
          <a:p>
            <a:r>
              <a:rPr lang="en-US" dirty="0" smtClean="0"/>
              <a:t>Suppose we want to know the average gpa of the class:</a:t>
            </a:r>
          </a:p>
          <a:p>
            <a:pPr marL="0" indent="0">
              <a:buNone/>
            </a:pPr>
            <a:endParaRPr lang="en-US" dirty="0" smtClean="0"/>
          </a:p>
          <a:p>
            <a:pPr marL="0" indent="0">
              <a:buNone/>
            </a:pPr>
            <a:endParaRPr lang="en-US" dirty="0" smtClean="0"/>
          </a:p>
          <a:p>
            <a:r>
              <a:rPr lang="en-US" dirty="0" smtClean="0"/>
              <a:t>Suppose we want to know the total tuition paid by all the students:</a:t>
            </a:r>
          </a:p>
          <a:p>
            <a:pPr marL="0" indent="0">
              <a:buNone/>
            </a:pPr>
            <a:endParaRPr lang="en-US" dirty="0" smtClean="0"/>
          </a:p>
          <a:p>
            <a:pPr marL="0" indent="0">
              <a:buNone/>
            </a:pPr>
            <a:endParaRPr lang="en-US" dirty="0" smtClean="0"/>
          </a:p>
          <a:p>
            <a:r>
              <a:rPr lang="en-US" dirty="0" smtClean="0"/>
              <a:t>Now suppose we want to know the name and age of the oldest student. We would try to achieve the result using the below query: </a:t>
            </a:r>
            <a:endParaRPr lang="en-US" dirty="0"/>
          </a:p>
          <a:p>
            <a:pPr marL="0" indent="0">
              <a:buNone/>
            </a:pPr>
            <a:endParaRPr lang="en-US" dirty="0" smtClean="0"/>
          </a:p>
          <a:p>
            <a:pPr marL="0" indent="0">
              <a:buNone/>
            </a:pPr>
            <a:endParaRPr lang="en-US" dirty="0" smtClean="0"/>
          </a:p>
          <a:p>
            <a:r>
              <a:rPr lang="en-US" dirty="0" smtClean="0"/>
              <a:t>The intent of this query is to return not only the maximum age but also the name of the student having that age. </a:t>
            </a:r>
            <a:endParaRPr lang="en-US" dirty="0"/>
          </a:p>
        </p:txBody>
      </p:sp>
      <p:pic>
        <p:nvPicPr>
          <p:cNvPr id="4" name="Picture 3"/>
          <p:cNvPicPr>
            <a:picLocks noChangeAspect="1"/>
          </p:cNvPicPr>
          <p:nvPr/>
        </p:nvPicPr>
        <p:blipFill>
          <a:blip r:embed="rId2"/>
          <a:stretch>
            <a:fillRect/>
          </a:stretch>
        </p:blipFill>
        <p:spPr>
          <a:xfrm>
            <a:off x="1473816" y="1155793"/>
            <a:ext cx="2945978" cy="495585"/>
          </a:xfrm>
          <a:prstGeom prst="rect">
            <a:avLst/>
          </a:prstGeom>
        </p:spPr>
      </p:pic>
      <p:pic>
        <p:nvPicPr>
          <p:cNvPr id="5" name="Picture 4"/>
          <p:cNvPicPr>
            <a:picLocks noChangeAspect="1"/>
          </p:cNvPicPr>
          <p:nvPr/>
        </p:nvPicPr>
        <p:blipFill>
          <a:blip r:embed="rId3"/>
          <a:stretch>
            <a:fillRect/>
          </a:stretch>
        </p:blipFill>
        <p:spPr>
          <a:xfrm>
            <a:off x="1473816" y="2698631"/>
            <a:ext cx="3074414" cy="385763"/>
          </a:xfrm>
          <a:prstGeom prst="rect">
            <a:avLst/>
          </a:prstGeom>
        </p:spPr>
      </p:pic>
      <p:pic>
        <p:nvPicPr>
          <p:cNvPr id="6" name="Picture 5"/>
          <p:cNvPicPr>
            <a:picLocks noChangeAspect="1"/>
          </p:cNvPicPr>
          <p:nvPr/>
        </p:nvPicPr>
        <p:blipFill>
          <a:blip r:embed="rId4"/>
          <a:stretch>
            <a:fillRect/>
          </a:stretch>
        </p:blipFill>
        <p:spPr>
          <a:xfrm>
            <a:off x="8311272" y="1155793"/>
            <a:ext cx="860024" cy="542477"/>
          </a:xfrm>
          <a:prstGeom prst="rect">
            <a:avLst/>
          </a:prstGeom>
        </p:spPr>
      </p:pic>
      <p:pic>
        <p:nvPicPr>
          <p:cNvPr id="7" name="Picture 6"/>
          <p:cNvPicPr>
            <a:picLocks noChangeAspect="1"/>
          </p:cNvPicPr>
          <p:nvPr/>
        </p:nvPicPr>
        <p:blipFill>
          <a:blip r:embed="rId5"/>
          <a:stretch>
            <a:fillRect/>
          </a:stretch>
        </p:blipFill>
        <p:spPr>
          <a:xfrm>
            <a:off x="8311272" y="2674819"/>
            <a:ext cx="982853" cy="563502"/>
          </a:xfrm>
          <a:prstGeom prst="rect">
            <a:avLst/>
          </a:prstGeom>
        </p:spPr>
      </p:pic>
      <p:pic>
        <p:nvPicPr>
          <p:cNvPr id="9" name="Picture 8"/>
          <p:cNvPicPr>
            <a:picLocks noChangeAspect="1"/>
          </p:cNvPicPr>
          <p:nvPr/>
        </p:nvPicPr>
        <p:blipFill>
          <a:blip r:embed="rId6"/>
          <a:stretch>
            <a:fillRect/>
          </a:stretch>
        </p:blipFill>
        <p:spPr>
          <a:xfrm>
            <a:off x="1473816" y="4607326"/>
            <a:ext cx="3025946" cy="551527"/>
          </a:xfrm>
          <a:prstGeom prst="rect">
            <a:avLst/>
          </a:prstGeom>
        </p:spPr>
      </p:pic>
    </p:spTree>
    <p:extLst>
      <p:ext uri="{BB962C8B-B14F-4D97-AF65-F5344CB8AC3E}">
        <p14:creationId xmlns:p14="http://schemas.microsoft.com/office/powerpoint/2010/main" val="203058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542735"/>
            <a:ext cx="10844283" cy="6021838"/>
          </a:xfrm>
        </p:spPr>
        <p:txBody>
          <a:bodyPr/>
          <a:lstStyle/>
          <a:p>
            <a:r>
              <a:rPr lang="en-US" dirty="0" smtClean="0"/>
              <a:t>However, this query is illegal in SQL! </a:t>
            </a:r>
          </a:p>
          <a:p>
            <a:r>
              <a:rPr lang="en-US" dirty="0" smtClean="0"/>
              <a:t>If the SELECT clause </a:t>
            </a:r>
            <a:r>
              <a:rPr lang="en-US" dirty="0"/>
              <a:t>uses an aggregate operation, then it must use </a:t>
            </a:r>
            <a:r>
              <a:rPr lang="en-US" i="1" dirty="0"/>
              <a:t>only </a:t>
            </a:r>
            <a:r>
              <a:rPr lang="en-US" dirty="0" smtClean="0"/>
              <a:t>aggregate operations </a:t>
            </a:r>
            <a:r>
              <a:rPr lang="en-US" dirty="0"/>
              <a:t>unless the query contains a GROUP BY </a:t>
            </a:r>
            <a:r>
              <a:rPr lang="en-US" dirty="0" smtClean="0"/>
              <a:t>clause (The </a:t>
            </a:r>
            <a:r>
              <a:rPr lang="en-US" dirty="0"/>
              <a:t>intuition </a:t>
            </a:r>
            <a:r>
              <a:rPr lang="en-US" dirty="0" smtClean="0"/>
              <a:t>behind this </a:t>
            </a:r>
            <a:r>
              <a:rPr lang="en-US" dirty="0"/>
              <a:t>restriction should become clear when we discuss the GROUP BY </a:t>
            </a:r>
            <a:r>
              <a:rPr lang="en-US" dirty="0" smtClean="0"/>
              <a:t>clause in the next section). </a:t>
            </a:r>
          </a:p>
          <a:p>
            <a:r>
              <a:rPr lang="en-US" dirty="0" smtClean="0"/>
              <a:t>Therefore, we cannot use MAX(</a:t>
            </a:r>
            <a:r>
              <a:rPr lang="en-US" dirty="0" err="1" smtClean="0"/>
              <a:t>S.Age</a:t>
            </a:r>
            <a:r>
              <a:rPr lang="en-US" dirty="0" smtClean="0"/>
              <a:t>) as well as </a:t>
            </a:r>
            <a:r>
              <a:rPr lang="en-US" dirty="0" err="1" smtClean="0"/>
              <a:t>S.Name</a:t>
            </a:r>
            <a:r>
              <a:rPr lang="en-US" dirty="0" smtClean="0"/>
              <a:t> in the SELECT clause. We have to use a nested query to compute the desired result:</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will see more examples of using aggregate operators, especially with GROUP BY and HAVING clause in the next section. </a:t>
            </a:r>
            <a:endParaRPr lang="en-US" dirty="0"/>
          </a:p>
        </p:txBody>
      </p:sp>
      <p:pic>
        <p:nvPicPr>
          <p:cNvPr id="4" name="Picture 3"/>
          <p:cNvPicPr>
            <a:picLocks noChangeAspect="1"/>
          </p:cNvPicPr>
          <p:nvPr/>
        </p:nvPicPr>
        <p:blipFill>
          <a:blip r:embed="rId2"/>
          <a:stretch>
            <a:fillRect/>
          </a:stretch>
        </p:blipFill>
        <p:spPr>
          <a:xfrm>
            <a:off x="1446093" y="4238838"/>
            <a:ext cx="3535339" cy="1073228"/>
          </a:xfrm>
          <a:prstGeom prst="rect">
            <a:avLst/>
          </a:prstGeom>
        </p:spPr>
      </p:pic>
      <p:pic>
        <p:nvPicPr>
          <p:cNvPr id="5" name="Picture 4"/>
          <p:cNvPicPr>
            <a:picLocks noChangeAspect="1"/>
          </p:cNvPicPr>
          <p:nvPr/>
        </p:nvPicPr>
        <p:blipFill>
          <a:blip r:embed="rId3"/>
          <a:stretch>
            <a:fillRect/>
          </a:stretch>
        </p:blipFill>
        <p:spPr>
          <a:xfrm>
            <a:off x="7214334" y="4238838"/>
            <a:ext cx="1124448" cy="530638"/>
          </a:xfrm>
          <a:prstGeom prst="rect">
            <a:avLst/>
          </a:prstGeom>
        </p:spPr>
      </p:pic>
    </p:spTree>
    <p:extLst>
      <p:ext uri="{BB962C8B-B14F-4D97-AF65-F5344CB8AC3E}">
        <p14:creationId xmlns:p14="http://schemas.microsoft.com/office/powerpoint/2010/main" val="12042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378962"/>
            <a:ext cx="11089944" cy="6158316"/>
          </a:xfrm>
        </p:spPr>
        <p:txBody>
          <a:bodyPr>
            <a:normAutofit lnSpcReduction="10000"/>
          </a:bodyPr>
          <a:lstStyle/>
          <a:p>
            <a:pPr marL="0" indent="0">
              <a:buNone/>
            </a:pPr>
            <a:r>
              <a:rPr lang="en-US" u="sng" dirty="0" smtClean="0"/>
              <a:t>IN</a:t>
            </a:r>
            <a:r>
              <a:rPr lang="en-US" dirty="0" smtClean="0"/>
              <a:t>:</a:t>
            </a:r>
          </a:p>
          <a:p>
            <a:r>
              <a:rPr lang="en-US" dirty="0" smtClean="0"/>
              <a:t>The IN operator allows you to specify multiple values in the WHERE clause of an SQL statement. </a:t>
            </a:r>
          </a:p>
          <a:p>
            <a:r>
              <a:rPr lang="en-US" dirty="0" smtClean="0"/>
              <a:t>IN operator allows us to test whether a value is in a given set of elements.</a:t>
            </a:r>
          </a:p>
          <a:p>
            <a:r>
              <a:rPr lang="en-US" dirty="0" smtClean="0"/>
              <a:t>IN is one of the most common operators used in sub-queries. </a:t>
            </a:r>
          </a:p>
          <a:p>
            <a:r>
              <a:rPr lang="en-US" dirty="0" smtClean="0"/>
              <a:t>The basic syntax of IN operator is:</a:t>
            </a:r>
          </a:p>
          <a:p>
            <a:pPr marL="0" indent="0">
              <a:buNone/>
            </a:pPr>
            <a:endParaRPr lang="en-US" dirty="0" smtClean="0"/>
          </a:p>
          <a:p>
            <a:pPr marL="0" indent="0">
              <a:buNone/>
            </a:pPr>
            <a:endParaRPr lang="en-US" dirty="0"/>
          </a:p>
          <a:p>
            <a:r>
              <a:rPr lang="en-US" dirty="0" smtClean="0"/>
              <a:t>For example, in our STUDENTS table, let us find the details of all the students whose gpa values are 3.2, 3.5 and 3.8. </a:t>
            </a:r>
          </a:p>
          <a:p>
            <a:pPr marL="0" indent="0">
              <a:buNone/>
            </a:pPr>
            <a:r>
              <a:rPr lang="en-US" dirty="0"/>
              <a:t>	</a:t>
            </a:r>
            <a:r>
              <a:rPr lang="en-US" u="sng" dirty="0" smtClean="0"/>
              <a:t>QUERY</a:t>
            </a:r>
            <a:r>
              <a:rPr lang="en-US" dirty="0" smtClean="0"/>
              <a:t>					</a:t>
            </a:r>
            <a:r>
              <a:rPr lang="en-US" u="sng" dirty="0" smtClean="0"/>
              <a:t>RESULT</a:t>
            </a:r>
          </a:p>
          <a:p>
            <a:pPr marL="0" indent="0">
              <a:buNone/>
            </a:pPr>
            <a:r>
              <a:rPr lang="en-US" dirty="0" smtClean="0"/>
              <a:t/>
            </a:r>
            <a:br>
              <a:rPr lang="en-US" dirty="0" smtClean="0"/>
            </a:b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219697" y="3144224"/>
            <a:ext cx="4962740" cy="775886"/>
          </a:xfrm>
          <a:prstGeom prst="rect">
            <a:avLst/>
          </a:prstGeom>
        </p:spPr>
      </p:pic>
      <p:pic>
        <p:nvPicPr>
          <p:cNvPr id="5" name="Picture 4"/>
          <p:cNvPicPr>
            <a:picLocks noChangeAspect="1"/>
          </p:cNvPicPr>
          <p:nvPr/>
        </p:nvPicPr>
        <p:blipFill>
          <a:blip r:embed="rId3"/>
          <a:stretch>
            <a:fillRect/>
          </a:stretch>
        </p:blipFill>
        <p:spPr>
          <a:xfrm>
            <a:off x="1410764" y="5391754"/>
            <a:ext cx="3240593" cy="492242"/>
          </a:xfrm>
          <a:prstGeom prst="rect">
            <a:avLst/>
          </a:prstGeom>
        </p:spPr>
      </p:pic>
      <p:pic>
        <p:nvPicPr>
          <p:cNvPr id="6" name="Picture 5"/>
          <p:cNvPicPr>
            <a:picLocks noChangeAspect="1"/>
          </p:cNvPicPr>
          <p:nvPr/>
        </p:nvPicPr>
        <p:blipFill>
          <a:blip r:embed="rId4"/>
          <a:stretch>
            <a:fillRect/>
          </a:stretch>
        </p:blipFill>
        <p:spPr>
          <a:xfrm>
            <a:off x="6967962" y="5415708"/>
            <a:ext cx="3772308" cy="945961"/>
          </a:xfrm>
          <a:prstGeom prst="rect">
            <a:avLst/>
          </a:prstGeom>
        </p:spPr>
      </p:pic>
    </p:spTree>
    <p:extLst>
      <p:ext uri="{BB962C8B-B14F-4D97-AF65-F5344CB8AC3E}">
        <p14:creationId xmlns:p14="http://schemas.microsoft.com/office/powerpoint/2010/main" val="179106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346431"/>
            <a:ext cx="10926170" cy="6218142"/>
          </a:xfrm>
        </p:spPr>
        <p:txBody>
          <a:bodyPr>
            <a:normAutofit/>
          </a:bodyPr>
          <a:lstStyle/>
          <a:p>
            <a:r>
              <a:rPr lang="en-US" dirty="0" smtClean="0"/>
              <a:t>Coming back to Nested queries, let us consider STUDENTS and COURSES table to retrieve the details of all students who received an ‘A’ grade. </a:t>
            </a:r>
          </a:p>
          <a:p>
            <a:r>
              <a:rPr lang="en-US" dirty="0" smtClean="0"/>
              <a:t>This is can be achieved using the IN operator as shown below: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a:p>
          <a:p>
            <a:r>
              <a:rPr lang="en-US" dirty="0" smtClean="0"/>
              <a:t>The nested query computes the set of </a:t>
            </a:r>
            <a:r>
              <a:rPr lang="en-US" dirty="0" err="1" smtClean="0"/>
              <a:t>Sids</a:t>
            </a:r>
            <a:r>
              <a:rPr lang="en-US" dirty="0" smtClean="0"/>
              <a:t> for STUDENTS who received an A grade (the set contains 53666 and 53650), and the main SQL query retrieves the details of the STUDENTS whose Sid is in this set.</a:t>
            </a:r>
          </a:p>
          <a:p>
            <a:r>
              <a:rPr lang="en-US" dirty="0" smtClean="0"/>
              <a:t>Note that it is easy to modify the above query to find the details of all the students who did not receive an A grade. </a:t>
            </a:r>
          </a:p>
          <a:p>
            <a:r>
              <a:rPr lang="en-US" dirty="0" smtClean="0"/>
              <a:t>This can be achieved using the NOT IN operator as shown below: </a:t>
            </a:r>
          </a:p>
          <a:p>
            <a:endParaRPr lang="en-US" dirty="0" smtClean="0"/>
          </a:p>
        </p:txBody>
      </p:sp>
      <p:pic>
        <p:nvPicPr>
          <p:cNvPr id="4" name="Picture 3"/>
          <p:cNvPicPr>
            <a:picLocks noChangeAspect="1"/>
          </p:cNvPicPr>
          <p:nvPr/>
        </p:nvPicPr>
        <p:blipFill>
          <a:blip r:embed="rId2"/>
          <a:stretch>
            <a:fillRect/>
          </a:stretch>
        </p:blipFill>
        <p:spPr>
          <a:xfrm>
            <a:off x="1379773" y="2444655"/>
            <a:ext cx="3897597" cy="1035524"/>
          </a:xfrm>
          <a:prstGeom prst="rect">
            <a:avLst/>
          </a:prstGeom>
        </p:spPr>
      </p:pic>
      <p:pic>
        <p:nvPicPr>
          <p:cNvPr id="5" name="Picture 4"/>
          <p:cNvPicPr>
            <a:picLocks noChangeAspect="1"/>
          </p:cNvPicPr>
          <p:nvPr/>
        </p:nvPicPr>
        <p:blipFill>
          <a:blip r:embed="rId3"/>
          <a:stretch>
            <a:fillRect/>
          </a:stretch>
        </p:blipFill>
        <p:spPr>
          <a:xfrm>
            <a:off x="6687118" y="2444655"/>
            <a:ext cx="4552478" cy="871751"/>
          </a:xfrm>
          <a:prstGeom prst="rect">
            <a:avLst/>
          </a:prstGeom>
        </p:spPr>
      </p:pic>
    </p:spTree>
    <p:extLst>
      <p:ext uri="{BB962C8B-B14F-4D97-AF65-F5344CB8AC3E}">
        <p14:creationId xmlns:p14="http://schemas.microsoft.com/office/powerpoint/2010/main" val="21761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450376"/>
            <a:ext cx="10953466" cy="5936776"/>
          </a:xfrm>
        </p:spPr>
        <p:txBody>
          <a:bodyPr>
            <a:normAutofit/>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‘Jones’ and ‘Alexander’ appear in both the results since they have secured both A and non-A grades in their courses. </a:t>
            </a:r>
          </a:p>
          <a:p>
            <a:r>
              <a:rPr lang="en-US" dirty="0" smtClean="0"/>
              <a:t>Nested queries can also be used with INSERT, UPDATE and DELETE statements. </a:t>
            </a:r>
          </a:p>
          <a:p>
            <a:r>
              <a:rPr lang="en-US" dirty="0" smtClean="0"/>
              <a:t>Suppose we want to increase the tuition fee by $500 for all the students who have taken courses with 4 credits. </a:t>
            </a:r>
          </a:p>
          <a:p>
            <a:r>
              <a:rPr lang="en-US" dirty="0" smtClean="0"/>
              <a:t>This can be achieved with the UPDATE statement along with IN operator: </a:t>
            </a:r>
            <a:endParaRPr lang="en-US" dirty="0"/>
          </a:p>
        </p:txBody>
      </p:sp>
      <p:pic>
        <p:nvPicPr>
          <p:cNvPr id="4" name="Picture 3"/>
          <p:cNvPicPr>
            <a:picLocks noChangeAspect="1"/>
          </p:cNvPicPr>
          <p:nvPr/>
        </p:nvPicPr>
        <p:blipFill>
          <a:blip r:embed="rId2"/>
          <a:stretch>
            <a:fillRect/>
          </a:stretch>
        </p:blipFill>
        <p:spPr>
          <a:xfrm>
            <a:off x="1439768" y="1103691"/>
            <a:ext cx="3705422" cy="929825"/>
          </a:xfrm>
          <a:prstGeom prst="rect">
            <a:avLst/>
          </a:prstGeom>
        </p:spPr>
      </p:pic>
      <p:pic>
        <p:nvPicPr>
          <p:cNvPr id="5" name="Picture 4"/>
          <p:cNvPicPr>
            <a:picLocks noChangeAspect="1"/>
          </p:cNvPicPr>
          <p:nvPr/>
        </p:nvPicPr>
        <p:blipFill>
          <a:blip r:embed="rId3"/>
          <a:stretch>
            <a:fillRect/>
          </a:stretch>
        </p:blipFill>
        <p:spPr>
          <a:xfrm>
            <a:off x="7358987" y="1103690"/>
            <a:ext cx="4074332" cy="1503031"/>
          </a:xfrm>
          <a:prstGeom prst="rect">
            <a:avLst/>
          </a:prstGeom>
        </p:spPr>
      </p:pic>
    </p:spTree>
    <p:extLst>
      <p:ext uri="{BB962C8B-B14F-4D97-AF65-F5344CB8AC3E}">
        <p14:creationId xmlns:p14="http://schemas.microsoft.com/office/powerpoint/2010/main" val="411073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405759"/>
            <a:ext cx="10748749" cy="6172462"/>
          </a:xfrm>
        </p:spPr>
        <p:txBody>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As you can see in the above resultant table, the tuition of students with </a:t>
            </a:r>
            <a:r>
              <a:rPr lang="en-US" dirty="0" err="1" smtClean="0"/>
              <a:t>Sids</a:t>
            </a:r>
            <a:r>
              <a:rPr lang="en-US" dirty="0" smtClean="0"/>
              <a:t> 53666, 53720, 53688 and 53650 have been increased by $500. </a:t>
            </a:r>
          </a:p>
          <a:p>
            <a:r>
              <a:rPr lang="en-US" dirty="0" smtClean="0"/>
              <a:t>Now suppose we want to delete the details of all students who have taken courses with credits less than 3. This can be achieved using:</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462301" y="1126508"/>
            <a:ext cx="3427266" cy="1125371"/>
          </a:xfrm>
          <a:prstGeom prst="rect">
            <a:avLst/>
          </a:prstGeom>
        </p:spPr>
      </p:pic>
      <p:pic>
        <p:nvPicPr>
          <p:cNvPr id="5" name="Picture 4"/>
          <p:cNvPicPr>
            <a:picLocks noChangeAspect="1"/>
          </p:cNvPicPr>
          <p:nvPr/>
        </p:nvPicPr>
        <p:blipFill>
          <a:blip r:embed="rId3"/>
          <a:stretch>
            <a:fillRect/>
          </a:stretch>
        </p:blipFill>
        <p:spPr>
          <a:xfrm>
            <a:off x="6908609" y="1030974"/>
            <a:ext cx="3818531" cy="1664786"/>
          </a:xfrm>
          <a:prstGeom prst="rect">
            <a:avLst/>
          </a:prstGeom>
        </p:spPr>
      </p:pic>
      <p:pic>
        <p:nvPicPr>
          <p:cNvPr id="6" name="Picture 5"/>
          <p:cNvPicPr>
            <a:picLocks noChangeAspect="1"/>
          </p:cNvPicPr>
          <p:nvPr/>
        </p:nvPicPr>
        <p:blipFill>
          <a:blip r:embed="rId4"/>
          <a:stretch>
            <a:fillRect/>
          </a:stretch>
        </p:blipFill>
        <p:spPr>
          <a:xfrm>
            <a:off x="1462301" y="5401457"/>
            <a:ext cx="3595246" cy="972048"/>
          </a:xfrm>
          <a:prstGeom prst="rect">
            <a:avLst/>
          </a:prstGeom>
        </p:spPr>
      </p:pic>
      <p:pic>
        <p:nvPicPr>
          <p:cNvPr id="7" name="Picture 6"/>
          <p:cNvPicPr>
            <a:picLocks noChangeAspect="1"/>
          </p:cNvPicPr>
          <p:nvPr/>
        </p:nvPicPr>
        <p:blipFill>
          <a:blip r:embed="rId5"/>
          <a:stretch>
            <a:fillRect/>
          </a:stretch>
        </p:blipFill>
        <p:spPr>
          <a:xfrm>
            <a:off x="6908609" y="5401457"/>
            <a:ext cx="3784104" cy="1176764"/>
          </a:xfrm>
          <a:prstGeom prst="rect">
            <a:avLst/>
          </a:prstGeom>
        </p:spPr>
      </p:pic>
    </p:spTree>
    <p:extLst>
      <p:ext uri="{BB962C8B-B14F-4D97-AF65-F5344CB8AC3E}">
        <p14:creationId xmlns:p14="http://schemas.microsoft.com/office/powerpoint/2010/main" val="423355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447200"/>
            <a:ext cx="10857931" cy="5980896"/>
          </a:xfrm>
        </p:spPr>
        <p:txBody>
          <a:bodyPr/>
          <a:lstStyle/>
          <a:p>
            <a:pPr marL="0" indent="0">
              <a:buNone/>
            </a:pPr>
            <a:r>
              <a:rPr lang="en-US" u="sng" dirty="0" smtClean="0"/>
              <a:t>EXISTS</a:t>
            </a:r>
            <a:r>
              <a:rPr lang="en-US" dirty="0" smtClean="0"/>
              <a:t>:</a:t>
            </a:r>
          </a:p>
          <a:p>
            <a:r>
              <a:rPr lang="en-US" dirty="0" smtClean="0"/>
              <a:t>The EXISTS operator is another comparison operator, such as IN, which checks the </a:t>
            </a:r>
            <a:r>
              <a:rPr lang="en-US" i="1" dirty="0" smtClean="0"/>
              <a:t>existence</a:t>
            </a:r>
            <a:r>
              <a:rPr lang="en-US" dirty="0" smtClean="0"/>
              <a:t> of a result of a sub-query. </a:t>
            </a:r>
          </a:p>
          <a:p>
            <a:r>
              <a:rPr lang="en-US" dirty="0" smtClean="0"/>
              <a:t>The EXISTS tests whether a sub-query fetches at least one row. When no data is returned, this operator returns 'FALSE'.</a:t>
            </a:r>
          </a:p>
          <a:p>
            <a:r>
              <a:rPr lang="en-US" dirty="0" smtClean="0"/>
              <a:t>When the sub-query fetches at least one row, this operator returns ‘TRUE’ and the outer query is executed to retrieve the results. </a:t>
            </a:r>
          </a:p>
          <a:p>
            <a:r>
              <a:rPr lang="en-US" dirty="0" smtClean="0"/>
              <a:t>A valid EXISTS sub-query must contain a reference to the outer(main) query i.e., table used in the sub-query should have a join with the table used in the outer query.</a:t>
            </a:r>
          </a:p>
          <a:p>
            <a:r>
              <a:rPr lang="en-US" dirty="0" smtClean="0"/>
              <a:t>The basic syntax for using EXISTS with SELECT is:</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437847" y="5510353"/>
            <a:ext cx="4068469" cy="781264"/>
          </a:xfrm>
          <a:prstGeom prst="rect">
            <a:avLst/>
          </a:prstGeom>
        </p:spPr>
      </p:pic>
    </p:spTree>
    <p:extLst>
      <p:ext uri="{BB962C8B-B14F-4D97-AF65-F5344CB8AC3E}">
        <p14:creationId xmlns:p14="http://schemas.microsoft.com/office/powerpoint/2010/main" val="261148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15439"/>
            <a:ext cx="10816988" cy="5844417"/>
          </a:xfrm>
        </p:spPr>
        <p:txBody>
          <a:bodyPr/>
          <a:lstStyle/>
          <a:p>
            <a:r>
              <a:rPr lang="en-US" dirty="0" smtClean="0"/>
              <a:t>Consider our STUDENTS and COURSES tables. Now let us try to find the details of the students who have taken course C101. </a:t>
            </a:r>
          </a:p>
          <a:p>
            <a:r>
              <a:rPr lang="en-US" dirty="0" smtClean="0"/>
              <a:t>We can retrieve the results using a EXISTS operator as shown below:</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r>
              <a:rPr lang="en-US" dirty="0" smtClean="0"/>
              <a:t>Note that the sub-query has a reference to the main query via the join </a:t>
            </a:r>
            <a:r>
              <a:rPr lang="en-US" i="1" dirty="0" err="1" smtClean="0">
                <a:solidFill>
                  <a:schemeClr val="accent5"/>
                </a:solidFill>
              </a:rPr>
              <a:t>C.Stud_ID</a:t>
            </a:r>
            <a:r>
              <a:rPr lang="en-US" i="1" dirty="0" smtClean="0">
                <a:solidFill>
                  <a:schemeClr val="accent5"/>
                </a:solidFill>
              </a:rPr>
              <a:t> = </a:t>
            </a:r>
            <a:r>
              <a:rPr lang="en-US" i="1" dirty="0" err="1" smtClean="0">
                <a:solidFill>
                  <a:schemeClr val="accent5"/>
                </a:solidFill>
              </a:rPr>
              <a:t>S.Sid</a:t>
            </a:r>
            <a:r>
              <a:rPr lang="en-US" dirty="0" smtClean="0"/>
              <a:t>.</a:t>
            </a:r>
          </a:p>
          <a:p>
            <a:r>
              <a:rPr lang="en-US" dirty="0" smtClean="0"/>
              <a:t>Since the sub-query results in at least one row of output, the EXISTS condition evaluates to TRUE and the results are retrieved as displayed above. </a:t>
            </a:r>
            <a:endParaRPr lang="en-US" dirty="0"/>
          </a:p>
        </p:txBody>
      </p:sp>
      <p:pic>
        <p:nvPicPr>
          <p:cNvPr id="4" name="Picture 3"/>
          <p:cNvPicPr>
            <a:picLocks noChangeAspect="1"/>
          </p:cNvPicPr>
          <p:nvPr/>
        </p:nvPicPr>
        <p:blipFill>
          <a:blip r:embed="rId2"/>
          <a:stretch>
            <a:fillRect/>
          </a:stretch>
        </p:blipFill>
        <p:spPr>
          <a:xfrm>
            <a:off x="1494927" y="2581366"/>
            <a:ext cx="4033136" cy="1103529"/>
          </a:xfrm>
          <a:prstGeom prst="rect">
            <a:avLst/>
          </a:prstGeom>
        </p:spPr>
      </p:pic>
      <p:pic>
        <p:nvPicPr>
          <p:cNvPr id="5" name="Picture 4"/>
          <p:cNvPicPr>
            <a:picLocks noChangeAspect="1"/>
          </p:cNvPicPr>
          <p:nvPr/>
        </p:nvPicPr>
        <p:blipFill>
          <a:blip r:embed="rId3"/>
          <a:stretch>
            <a:fillRect/>
          </a:stretch>
        </p:blipFill>
        <p:spPr>
          <a:xfrm>
            <a:off x="6744836" y="2581366"/>
            <a:ext cx="4253207" cy="816927"/>
          </a:xfrm>
          <a:prstGeom prst="rect">
            <a:avLst/>
          </a:prstGeom>
        </p:spPr>
      </p:pic>
    </p:spTree>
    <p:extLst>
      <p:ext uri="{BB962C8B-B14F-4D97-AF65-F5344CB8AC3E}">
        <p14:creationId xmlns:p14="http://schemas.microsoft.com/office/powerpoint/2010/main" val="12054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2" y="436728"/>
            <a:ext cx="10898875" cy="6059605"/>
          </a:xfrm>
        </p:spPr>
        <p:txBody>
          <a:bodyPr>
            <a:normAutofit lnSpcReduction="10000"/>
          </a:bodyPr>
          <a:lstStyle/>
          <a:p>
            <a:r>
              <a:rPr lang="en-US" dirty="0" smtClean="0"/>
              <a:t>If you notice the EXISTS query, it works more or less like a IN operator. In fact, we can retrieve the same results using the IN operator as:</a:t>
            </a:r>
          </a:p>
          <a:p>
            <a:pPr marL="0" indent="0">
              <a:buNone/>
            </a:pPr>
            <a:endParaRPr lang="en-US" dirty="0" smtClean="0"/>
          </a:p>
          <a:p>
            <a:pPr marL="0" indent="0">
              <a:buNone/>
            </a:pPr>
            <a:endParaRPr lang="en-US" dirty="0"/>
          </a:p>
          <a:p>
            <a:pPr marL="0" indent="0">
              <a:buNone/>
            </a:pPr>
            <a:endParaRPr lang="en-US" dirty="0" smtClean="0"/>
          </a:p>
          <a:p>
            <a:r>
              <a:rPr lang="en-US" dirty="0" smtClean="0"/>
              <a:t>Then, what is the difference between IN and EXISTS? The basic difference lies in the way how these are executed.</a:t>
            </a:r>
          </a:p>
          <a:p>
            <a:r>
              <a:rPr lang="en-US" u="sng" dirty="0" smtClean="0"/>
              <a:t>IN</a:t>
            </a:r>
            <a:r>
              <a:rPr lang="en-US" dirty="0" smtClean="0"/>
              <a:t>: The inner query is executed first and the list of values obtained as the result, is used by the outer query. The inner query is executed only once.</a:t>
            </a:r>
          </a:p>
          <a:p>
            <a:r>
              <a:rPr lang="en-US" u="sng" dirty="0" smtClean="0"/>
              <a:t>EXISTS</a:t>
            </a:r>
            <a:r>
              <a:rPr lang="en-US" dirty="0"/>
              <a:t>:</a:t>
            </a:r>
            <a:r>
              <a:rPr lang="en-US" dirty="0" smtClean="0"/>
              <a:t> The first row from the outer query is selected, then the inner query is executed and the outer query uses the result of inner query to evaluate to TRUE or FALSE. The sub-query is re-evaluated for each row of the outer query. That is, if there are ten rows that can result from outer query, the inner query is executed 10 times.</a:t>
            </a:r>
          </a:p>
        </p:txBody>
      </p:sp>
      <p:pic>
        <p:nvPicPr>
          <p:cNvPr id="4" name="Picture 3"/>
          <p:cNvPicPr>
            <a:picLocks noChangeAspect="1"/>
          </p:cNvPicPr>
          <p:nvPr/>
        </p:nvPicPr>
        <p:blipFill>
          <a:blip r:embed="rId2"/>
          <a:stretch>
            <a:fillRect/>
          </a:stretch>
        </p:blipFill>
        <p:spPr>
          <a:xfrm>
            <a:off x="1337551" y="1393777"/>
            <a:ext cx="3878881" cy="1008229"/>
          </a:xfrm>
          <a:prstGeom prst="rect">
            <a:avLst/>
          </a:prstGeom>
        </p:spPr>
      </p:pic>
    </p:spTree>
    <p:extLst>
      <p:ext uri="{BB962C8B-B14F-4D97-AF65-F5344CB8AC3E}">
        <p14:creationId xmlns:p14="http://schemas.microsoft.com/office/powerpoint/2010/main" val="159555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501791"/>
            <a:ext cx="10939817" cy="6117373"/>
          </a:xfrm>
        </p:spPr>
        <p:txBody>
          <a:bodyPr/>
          <a:lstStyle/>
          <a:p>
            <a:r>
              <a:rPr lang="en-US" dirty="0" smtClean="0"/>
              <a:t>Basically both yield the same result but the difference lies in the way how IN and EXISTS operates.</a:t>
            </a:r>
          </a:p>
          <a:p>
            <a:r>
              <a:rPr lang="en-US" dirty="0" smtClean="0"/>
              <a:t>Now, which to choose while writing the query? Some say EXISTS works faster than IN and some say IN is more efficient than EXISTS, but there's no clear answer.</a:t>
            </a:r>
          </a:p>
          <a:p>
            <a:r>
              <a:rPr lang="en-US" dirty="0" smtClean="0"/>
              <a:t>Feel free to use whichever you are more comfortable with. </a:t>
            </a:r>
            <a:endParaRPr lang="en-US" dirty="0"/>
          </a:p>
          <a:p>
            <a:r>
              <a:rPr lang="en-US" dirty="0" smtClean="0"/>
              <a:t>Now like NOT IN, we can use NOT EXISTS operator which works in a similar way as EXISTS, just to give the opposite result.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172782" y="4829172"/>
            <a:ext cx="4187579" cy="1160913"/>
          </a:xfrm>
          <a:prstGeom prst="rect">
            <a:avLst/>
          </a:prstGeom>
        </p:spPr>
      </p:pic>
      <p:pic>
        <p:nvPicPr>
          <p:cNvPr id="5" name="Picture 4"/>
          <p:cNvPicPr>
            <a:picLocks noChangeAspect="1"/>
          </p:cNvPicPr>
          <p:nvPr/>
        </p:nvPicPr>
        <p:blipFill>
          <a:blip r:embed="rId3"/>
          <a:stretch>
            <a:fillRect/>
          </a:stretch>
        </p:blipFill>
        <p:spPr>
          <a:xfrm>
            <a:off x="6671835" y="4765200"/>
            <a:ext cx="4096249" cy="1531424"/>
          </a:xfrm>
          <a:prstGeom prst="rect">
            <a:avLst/>
          </a:prstGeom>
        </p:spPr>
      </p:pic>
    </p:spTree>
    <p:extLst>
      <p:ext uri="{BB962C8B-B14F-4D97-AF65-F5344CB8AC3E}">
        <p14:creationId xmlns:p14="http://schemas.microsoft.com/office/powerpoint/2010/main" val="944232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TotalTime>
  <Words>1005</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Nested Queries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Queries in SQL</dc:title>
  <dc:creator>Suhas Jagadish</dc:creator>
  <cp:lastModifiedBy>Suhas Jagadish</cp:lastModifiedBy>
  <cp:revision>33</cp:revision>
  <dcterms:created xsi:type="dcterms:W3CDTF">2016-07-13T23:59:46Z</dcterms:created>
  <dcterms:modified xsi:type="dcterms:W3CDTF">2016-07-15T06:32:28Z</dcterms:modified>
</cp:coreProperties>
</file>