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0E02-F164-4397-96AE-1D205685574E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B759-A6EB-4877-BAA6-33562936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7" y="0"/>
            <a:ext cx="10515600" cy="1325563"/>
          </a:xfrm>
        </p:spPr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202732"/>
            <a:ext cx="10803340" cy="5402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SQL ORDER BY clause is used to sort the data in ascending or descending order, based on one or more </a:t>
            </a:r>
            <a:r>
              <a:rPr lang="en-US" dirty="0" smtClean="0"/>
              <a:t>columns. </a:t>
            </a:r>
          </a:p>
          <a:p>
            <a:r>
              <a:rPr lang="en-US" dirty="0" smtClean="0"/>
              <a:t>Every column mentioned in the ORDER BY clause must also appear in the SELECT statement. </a:t>
            </a:r>
          </a:p>
          <a:p>
            <a:r>
              <a:rPr lang="en-US" dirty="0" smtClean="0"/>
              <a:t>The ORDER BY keyword sorts the data in ascending order by default. To sort the records in descending order, we can use DESC keyword. </a:t>
            </a:r>
          </a:p>
          <a:p>
            <a:r>
              <a:rPr lang="en-US" dirty="0" smtClean="0"/>
              <a:t>The basic syntax of ORDER BY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 us consider our STUDENTS and COURSES tables and try to sort the results using ORDER BY.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8" y="4196333"/>
            <a:ext cx="6675888" cy="11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0"/>
            <a:ext cx="10515600" cy="1325563"/>
          </a:xfrm>
        </p:spPr>
        <p:txBody>
          <a:bodyPr/>
          <a:lstStyle/>
          <a:p>
            <a:r>
              <a:rPr lang="en-US" dirty="0" smtClean="0"/>
              <a:t>TOP/LIMIT/ROWNUM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5" y="1325562"/>
            <a:ext cx="10898875" cy="4966055"/>
          </a:xfrm>
        </p:spPr>
        <p:txBody>
          <a:bodyPr/>
          <a:lstStyle/>
          <a:p>
            <a:r>
              <a:rPr lang="en-US" dirty="0" smtClean="0"/>
              <a:t>The SQL TOP clause is used to fetch TOP N number of records from a table. </a:t>
            </a:r>
          </a:p>
          <a:p>
            <a:r>
              <a:rPr lang="en-US" dirty="0"/>
              <a:t>The </a:t>
            </a:r>
            <a:r>
              <a:rPr lang="en-US" dirty="0" smtClean="0"/>
              <a:t>TOP </a:t>
            </a:r>
            <a:r>
              <a:rPr lang="en-US" dirty="0"/>
              <a:t>clause can be very useful on large tables with thousands of records. Returning a large number of records can impact </a:t>
            </a:r>
            <a:r>
              <a:rPr lang="en-US" dirty="0" smtClean="0"/>
              <a:t>the performance.</a:t>
            </a:r>
          </a:p>
          <a:p>
            <a:r>
              <a:rPr lang="en-US" dirty="0" smtClean="0"/>
              <a:t>Not all database systems support the TOP clause. While SQL Server supports TOP, MySQL supports LIMIT clause and Oracle uses ROWNUM clause to perform the same operation.</a:t>
            </a:r>
          </a:p>
          <a:p>
            <a:r>
              <a:rPr lang="en-US" dirty="0" smtClean="0"/>
              <a:t>The basic syntax of TOP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96" y="5383402"/>
            <a:ext cx="3809797" cy="7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0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529086"/>
            <a:ext cx="10871579" cy="5776179"/>
          </a:xfrm>
        </p:spPr>
        <p:txBody>
          <a:bodyPr/>
          <a:lstStyle/>
          <a:p>
            <a:r>
              <a:rPr lang="en-US" dirty="0" smtClean="0"/>
              <a:t>Similarly the syntax for LIMIT clause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syntax for ROWNUM clause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 us consider our STUDENTS table and try to retrieve the top 3 records using the 3 clauses: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6" y="1139872"/>
            <a:ext cx="2775014" cy="10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86" y="3320289"/>
            <a:ext cx="3196148" cy="8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610973"/>
            <a:ext cx="10844283" cy="5707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70" y="1334992"/>
            <a:ext cx="3453084" cy="166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658" y="1334992"/>
            <a:ext cx="4162699" cy="10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7" y="474497"/>
            <a:ext cx="10994409" cy="5994542"/>
          </a:xfrm>
        </p:spPr>
        <p:txBody>
          <a:bodyPr/>
          <a:lstStyle/>
          <a:p>
            <a:r>
              <a:rPr lang="en-US" dirty="0" smtClean="0"/>
              <a:t>Suppose we want to list all students by their names in ascending order: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we want to list the names in descending order: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85" y="1642991"/>
            <a:ext cx="2601845" cy="486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56" y="1642991"/>
            <a:ext cx="3652933" cy="1700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84" y="4681680"/>
            <a:ext cx="2734791" cy="531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556" y="4681680"/>
            <a:ext cx="3652933" cy="16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8" y="460848"/>
            <a:ext cx="10980761" cy="5926303"/>
          </a:xfrm>
        </p:spPr>
        <p:txBody>
          <a:bodyPr/>
          <a:lstStyle/>
          <a:p>
            <a:r>
              <a:rPr lang="en-US" dirty="0" smtClean="0"/>
              <a:t>Suppose we would want to sort all the course names and student IDs in ascending order, then we can use ORDER BY on 2 columns: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 you can see in the above result, the course names are first sorted in ascending order, then the corresponding student IDs are sorted. </a:t>
            </a:r>
          </a:p>
          <a:p>
            <a:r>
              <a:rPr lang="en-US" dirty="0" smtClean="0"/>
              <a:t>If you see the original table, for course ‘Big Data applications’, student ID 53780 comes first but after sorting, ID 53666 appears first.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0" y="2034013"/>
            <a:ext cx="3101068" cy="545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63" y="1916301"/>
            <a:ext cx="4661635" cy="23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0"/>
            <a:ext cx="10515600" cy="1325563"/>
          </a:xfrm>
        </p:spPr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6" y="1299998"/>
            <a:ext cx="10926170" cy="5102533"/>
          </a:xfrm>
        </p:spPr>
        <p:txBody>
          <a:bodyPr/>
          <a:lstStyle/>
          <a:p>
            <a:r>
              <a:rPr lang="en-US" dirty="0" smtClean="0"/>
              <a:t>The SQL GROUP BY clause is </a:t>
            </a:r>
            <a:r>
              <a:rPr lang="en-US" dirty="0"/>
              <a:t>used in conjunction with the </a:t>
            </a:r>
            <a:r>
              <a:rPr lang="en-US" i="1" dirty="0"/>
              <a:t>aggregate functions</a:t>
            </a:r>
            <a:r>
              <a:rPr lang="en-US" dirty="0"/>
              <a:t> </a:t>
            </a:r>
            <a:r>
              <a:rPr lang="en-US" dirty="0" smtClean="0"/>
              <a:t>to arrange identical data into groups, based on one or more columns. </a:t>
            </a:r>
          </a:p>
          <a:p>
            <a:r>
              <a:rPr lang="en-US" dirty="0"/>
              <a:t>The GROUP BY clause follows the WHERE clause in a SELECT statement and precedes the ORDER BY clause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column mentioned in the GROUP BY clause must also appear in the SELECT statement. </a:t>
            </a:r>
          </a:p>
          <a:p>
            <a:r>
              <a:rPr lang="en-US" dirty="0" smtClean="0"/>
              <a:t>The basic syntax of GROUP BY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45" y="5006313"/>
            <a:ext cx="5086019" cy="10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9" y="378962"/>
            <a:ext cx="10885227" cy="6021838"/>
          </a:xfrm>
        </p:spPr>
        <p:txBody>
          <a:bodyPr/>
          <a:lstStyle/>
          <a:p>
            <a:r>
              <a:rPr lang="en-US" dirty="0" smtClean="0"/>
              <a:t>Suppose we want to know the total number of students who have taken each course. This can be achieved using GROUP BY clause as: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can also use ORDER BY along with GROUP BY to sort the results: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95" y="1985109"/>
            <a:ext cx="4621029" cy="7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846" y="1848631"/>
            <a:ext cx="2430554" cy="1781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95" y="5075189"/>
            <a:ext cx="4853845" cy="970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46" y="4861873"/>
            <a:ext cx="2430554" cy="1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501792"/>
            <a:ext cx="10816988" cy="5885360"/>
          </a:xfrm>
        </p:spPr>
        <p:txBody>
          <a:bodyPr/>
          <a:lstStyle/>
          <a:p>
            <a:r>
              <a:rPr lang="en-US" dirty="0" smtClean="0"/>
              <a:t>If you recollect, in the previous chapter we tried to find out the name and age details of the oldest student using aggregate operators. </a:t>
            </a:r>
          </a:p>
          <a:p>
            <a:r>
              <a:rPr lang="en-US" dirty="0" smtClean="0"/>
              <a:t>But we could not use non-aggregate operations in the SELECT</a:t>
            </a:r>
            <a:r>
              <a:rPr lang="en-US" dirty="0"/>
              <a:t> </a:t>
            </a:r>
            <a:r>
              <a:rPr lang="en-US" dirty="0" smtClean="0"/>
              <a:t>clause unless the query contained a GROUP BY.  Now, we can achieve the same result using GROUP BY 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GROUP BY clause is always used when there is an aggregate operator used in the SELECT clause. </a:t>
            </a:r>
          </a:p>
          <a:p>
            <a:r>
              <a:rPr lang="en-US" dirty="0" smtClean="0"/>
              <a:t>GROUP BY is a powerful clause as it allows us to </a:t>
            </a:r>
            <a:r>
              <a:rPr lang="en-US" i="1" dirty="0" smtClean="0"/>
              <a:t>summarize</a:t>
            </a:r>
            <a:r>
              <a:rPr lang="en-US" dirty="0" smtClean="0"/>
              <a:t> information, which is a very important feature used in analyzing data.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53" y="3336237"/>
            <a:ext cx="2678302" cy="676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552" y="3336237"/>
            <a:ext cx="1695906" cy="5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5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0"/>
            <a:ext cx="10515600" cy="1325563"/>
          </a:xfrm>
        </p:spPr>
        <p:txBody>
          <a:bodyPr/>
          <a:lstStyle/>
          <a:p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230028"/>
            <a:ext cx="10803340" cy="5416432"/>
          </a:xfrm>
        </p:spPr>
        <p:txBody>
          <a:bodyPr/>
          <a:lstStyle/>
          <a:p>
            <a:r>
              <a:rPr lang="en-US" dirty="0" smtClean="0"/>
              <a:t>The SQL HAVING </a:t>
            </a:r>
            <a:r>
              <a:rPr lang="en-US" dirty="0"/>
              <a:t>clause enables you to specify conditions that filter </a:t>
            </a:r>
            <a:r>
              <a:rPr lang="en-US" dirty="0" smtClean="0"/>
              <a:t>the group </a:t>
            </a:r>
            <a:r>
              <a:rPr lang="en-US" dirty="0"/>
              <a:t>results </a:t>
            </a:r>
            <a:r>
              <a:rPr lang="en-US" dirty="0" smtClean="0"/>
              <a:t>obtained after the GROUP BY statement.</a:t>
            </a:r>
          </a:p>
          <a:p>
            <a:r>
              <a:rPr lang="en-US" dirty="0"/>
              <a:t>HAVING filters records that work on summarized GROUP BY results.</a:t>
            </a:r>
          </a:p>
          <a:p>
            <a:r>
              <a:rPr lang="en-US" dirty="0"/>
              <a:t>The WHERE clause places conditions on the selected columns, whereas the HAVING clause places conditions on </a:t>
            </a:r>
            <a:r>
              <a:rPr lang="en-US" dirty="0" smtClean="0"/>
              <a:t>the groups </a:t>
            </a:r>
            <a:r>
              <a:rPr lang="en-US" dirty="0"/>
              <a:t>created by the GROUP BY clause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HAVING clause was added to SQL because the WHERE keyword could not be used with aggregate functions.</a:t>
            </a:r>
          </a:p>
          <a:p>
            <a:r>
              <a:rPr lang="en-US" dirty="0" smtClean="0"/>
              <a:t>The basic syntax of HAVING is: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5" y="5417307"/>
            <a:ext cx="4682918" cy="11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0" y="556383"/>
            <a:ext cx="10885227" cy="5762530"/>
          </a:xfrm>
        </p:spPr>
        <p:txBody>
          <a:bodyPr/>
          <a:lstStyle/>
          <a:p>
            <a:r>
              <a:rPr lang="en-US" dirty="0"/>
              <a:t>HAVING </a:t>
            </a:r>
            <a:r>
              <a:rPr lang="en-US" dirty="0" smtClean="0"/>
              <a:t>clause requires </a:t>
            </a:r>
            <a:r>
              <a:rPr lang="en-US" dirty="0"/>
              <a:t>that a GROUP BY clause is </a:t>
            </a:r>
            <a:r>
              <a:rPr lang="en-US" dirty="0" smtClean="0"/>
              <a:t>present in the query.</a:t>
            </a:r>
          </a:p>
          <a:p>
            <a:r>
              <a:rPr lang="en-US" dirty="0"/>
              <a:t>The HAVING clause must follow the GROUP BY clause in a query and must also precede the ORDER BY </a:t>
            </a:r>
            <a:r>
              <a:rPr lang="en-US" dirty="0" smtClean="0"/>
              <a:t>clause if used. </a:t>
            </a:r>
          </a:p>
          <a:p>
            <a:r>
              <a:rPr lang="en-US" dirty="0" smtClean="0"/>
              <a:t>The general syntax which includes all the 3 clauses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above syntax is also called as the basic structure of an SQL query. </a:t>
            </a:r>
            <a:endParaRPr lang="en-US" dirty="0"/>
          </a:p>
          <a:p>
            <a:r>
              <a:rPr lang="en-US" dirty="0" smtClean="0"/>
              <a:t>Let us consider our STUDENTS and COURSES tables and see how HAVING clause can be useful.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6" y="2616318"/>
            <a:ext cx="5451761" cy="15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3" y="529087"/>
            <a:ext cx="10939817" cy="5830769"/>
          </a:xfrm>
        </p:spPr>
        <p:txBody>
          <a:bodyPr/>
          <a:lstStyle/>
          <a:p>
            <a:r>
              <a:rPr lang="en-US" dirty="0" smtClean="0"/>
              <a:t>Suppose we want to know the name of courses which consists of at least 2 students. We can using HAVING clause to get the result: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suppose we want to know the age of students where there are at least 2 students with same age, then we can use HAVING: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QUERY</a:t>
            </a:r>
            <a:r>
              <a:rPr lang="en-US" dirty="0" smtClean="0"/>
              <a:t>						</a:t>
            </a:r>
            <a:r>
              <a:rPr lang="en-US" u="sng" dirty="0" smtClean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5" y="2059034"/>
            <a:ext cx="4458768" cy="902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97" y="2059033"/>
            <a:ext cx="2908395" cy="819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74" y="4998066"/>
            <a:ext cx="4098025" cy="952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463" y="4998066"/>
            <a:ext cx="1331831" cy="8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508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ORDER BY</vt:lpstr>
      <vt:lpstr>PowerPoint Presentation</vt:lpstr>
      <vt:lpstr>PowerPoint Presentation</vt:lpstr>
      <vt:lpstr>GROUP BY</vt:lpstr>
      <vt:lpstr>PowerPoint Presentation</vt:lpstr>
      <vt:lpstr>PowerPoint Presentation</vt:lpstr>
      <vt:lpstr>HAVING</vt:lpstr>
      <vt:lpstr>PowerPoint Presentation</vt:lpstr>
      <vt:lpstr>PowerPoint Presentation</vt:lpstr>
      <vt:lpstr>TOP/LIMIT/ROWNUM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Jagadish</dc:creator>
  <cp:lastModifiedBy>Suhas Jagadish</cp:lastModifiedBy>
  <cp:revision>22</cp:revision>
  <dcterms:created xsi:type="dcterms:W3CDTF">2016-07-15T17:44:22Z</dcterms:created>
  <dcterms:modified xsi:type="dcterms:W3CDTF">2016-07-16T05:23:18Z</dcterms:modified>
</cp:coreProperties>
</file>