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7EB39-BF9B-4425-8754-A5363A29A0AA}" type="datetimeFigureOut">
              <a:rPr lang="en-US" smtClean="0"/>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342088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7EB39-BF9B-4425-8754-A5363A29A0AA}" type="datetimeFigureOut">
              <a:rPr lang="en-US" smtClean="0"/>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259848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7EB39-BF9B-4425-8754-A5363A29A0AA}" type="datetimeFigureOut">
              <a:rPr lang="en-US" smtClean="0"/>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253137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7EB39-BF9B-4425-8754-A5363A29A0AA}" type="datetimeFigureOut">
              <a:rPr lang="en-US" smtClean="0"/>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196348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7EB39-BF9B-4425-8754-A5363A29A0AA}" type="datetimeFigureOut">
              <a:rPr lang="en-US" smtClean="0"/>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93617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7EB39-BF9B-4425-8754-A5363A29A0AA}" type="datetimeFigureOut">
              <a:rPr lang="en-US" smtClean="0"/>
              <a:t>7/17/2016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245822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7EB39-BF9B-4425-8754-A5363A29A0AA}" type="datetimeFigureOut">
              <a:rPr lang="en-US" smtClean="0"/>
              <a:t>7/17/2016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347221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7EB39-BF9B-4425-8754-A5363A29A0AA}" type="datetimeFigureOut">
              <a:rPr lang="en-US" smtClean="0"/>
              <a:t>7/17/2016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270609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EB39-BF9B-4425-8754-A5363A29A0AA}" type="datetimeFigureOut">
              <a:rPr lang="en-US" smtClean="0"/>
              <a:t>7/17/2016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178455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7EB39-BF9B-4425-8754-A5363A29A0AA}" type="datetimeFigureOut">
              <a:rPr lang="en-US" smtClean="0"/>
              <a:t>7/17/2016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364936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7EB39-BF9B-4425-8754-A5363A29A0AA}" type="datetimeFigureOut">
              <a:rPr lang="en-US" smtClean="0"/>
              <a:t>7/17/2016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02345-EE62-42A8-8043-6D0AC8EA0E65}" type="slidenum">
              <a:rPr lang="en-US" smtClean="0"/>
              <a:t>‹#›</a:t>
            </a:fld>
            <a:endParaRPr lang="en-US"/>
          </a:p>
        </p:txBody>
      </p:sp>
    </p:spTree>
    <p:extLst>
      <p:ext uri="{BB962C8B-B14F-4D97-AF65-F5344CB8AC3E}">
        <p14:creationId xmlns:p14="http://schemas.microsoft.com/office/powerpoint/2010/main" val="397978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EB39-BF9B-4425-8754-A5363A29A0AA}" type="datetimeFigureOut">
              <a:rPr lang="en-US" smtClean="0"/>
              <a:t>7/17/2016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02345-EE62-42A8-8043-6D0AC8EA0E65}" type="slidenum">
              <a:rPr lang="en-US" smtClean="0"/>
              <a:t>‹#›</a:t>
            </a:fld>
            <a:endParaRPr lang="en-US"/>
          </a:p>
        </p:txBody>
      </p:sp>
    </p:spTree>
    <p:extLst>
      <p:ext uri="{BB962C8B-B14F-4D97-AF65-F5344CB8AC3E}">
        <p14:creationId xmlns:p14="http://schemas.microsoft.com/office/powerpoint/2010/main" val="6234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10473"/>
            <a:ext cx="10515600" cy="1325563"/>
          </a:xfrm>
        </p:spPr>
        <p:txBody>
          <a:bodyPr/>
          <a:lstStyle/>
          <a:p>
            <a:r>
              <a:rPr lang="en-US" dirty="0" smtClean="0"/>
              <a:t>Transactions in SQL</a:t>
            </a:r>
            <a:endParaRPr lang="en-US" dirty="0"/>
          </a:p>
        </p:txBody>
      </p:sp>
      <p:sp>
        <p:nvSpPr>
          <p:cNvPr id="3" name="Content Placeholder 2"/>
          <p:cNvSpPr>
            <a:spLocks noGrp="1"/>
          </p:cNvSpPr>
          <p:nvPr>
            <p:ph idx="1"/>
          </p:nvPr>
        </p:nvSpPr>
        <p:spPr>
          <a:xfrm>
            <a:off x="688075" y="1240502"/>
            <a:ext cx="10830635" cy="5255833"/>
          </a:xfrm>
        </p:spPr>
        <p:txBody>
          <a:bodyPr>
            <a:normAutofit/>
          </a:bodyPr>
          <a:lstStyle/>
          <a:p>
            <a:r>
              <a:rPr lang="en-US" dirty="0" smtClean="0"/>
              <a:t>A transaction is a unit of work that is performed against a database.</a:t>
            </a:r>
          </a:p>
          <a:p>
            <a:r>
              <a:rPr lang="en-US" dirty="0" smtClean="0"/>
              <a:t>Transactions are units or sequences of work accomplished in a logical order, whether done manually by a user or automatically by some sort of a database program.</a:t>
            </a:r>
          </a:p>
          <a:p>
            <a:r>
              <a:rPr lang="en-US" dirty="0" smtClean="0"/>
              <a:t>A transaction is the propagation of one or more changes to the database. For example, if you are creating a record or updating a record or deleting a record from the table, then you are performing a transaction on the table</a:t>
            </a:r>
            <a:r>
              <a:rPr lang="en-US" dirty="0" smtClean="0"/>
              <a:t>.</a:t>
            </a:r>
          </a:p>
          <a:p>
            <a:r>
              <a:rPr lang="en-US" dirty="0"/>
              <a:t>Usually many SQL queries are combined into a group and are executed together as part of a transaction</a:t>
            </a:r>
            <a:r>
              <a:rPr lang="en-US" dirty="0" smtClean="0"/>
              <a:t>.</a:t>
            </a:r>
          </a:p>
          <a:p>
            <a:r>
              <a:rPr lang="en-US" dirty="0"/>
              <a:t>It is important to control transactions to ensure data integrity and handle database errors.</a:t>
            </a:r>
            <a:endParaRPr lang="en-US" dirty="0"/>
          </a:p>
        </p:txBody>
      </p:sp>
    </p:spTree>
    <p:extLst>
      <p:ext uri="{BB962C8B-B14F-4D97-AF65-F5344CB8AC3E}">
        <p14:creationId xmlns:p14="http://schemas.microsoft.com/office/powerpoint/2010/main" val="99799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1" y="597326"/>
            <a:ext cx="10707806" cy="5694292"/>
          </a:xfrm>
        </p:spPr>
        <p:txBody>
          <a:bodyPr/>
          <a:lstStyle/>
          <a:p>
            <a:pPr marL="0" indent="0">
              <a:buNone/>
            </a:pPr>
            <a:r>
              <a:rPr lang="en-US" u="sng" dirty="0" smtClean="0"/>
              <a:t>Deadlock</a:t>
            </a:r>
            <a:r>
              <a:rPr lang="en-US" dirty="0" smtClean="0"/>
              <a:t>:</a:t>
            </a:r>
          </a:p>
          <a:p>
            <a:r>
              <a:rPr lang="en-US" dirty="0"/>
              <a:t>In a database, a deadlock is a situation that occurs when two or more different database sessions/transactions have some data locked, and each transaction requests a lock on the data that another, different, transaction has already locked</a:t>
            </a:r>
            <a:r>
              <a:rPr lang="en-US" dirty="0" smtClean="0"/>
              <a:t>.</a:t>
            </a:r>
          </a:p>
          <a:p>
            <a:r>
              <a:rPr lang="en-US" dirty="0"/>
              <a:t>Because the transactions are waiting for each other, nothing can get done, and the transactions just waste time instead</a:t>
            </a:r>
            <a:r>
              <a:rPr lang="en-US" dirty="0" smtClean="0"/>
              <a:t>.</a:t>
            </a:r>
          </a:p>
          <a:p>
            <a:r>
              <a:rPr lang="en-US" dirty="0"/>
              <a:t>This scenario where nothing happens because of transactions waiting indefinitely for each other is known as deadlock</a:t>
            </a:r>
            <a:r>
              <a:rPr lang="en-US" dirty="0" smtClean="0"/>
              <a:t>.</a:t>
            </a:r>
          </a:p>
          <a:p>
            <a:r>
              <a:rPr lang="en-US" dirty="0"/>
              <a:t>For example, suppose we have 2 transactions called A and B. Let’s say that A requests and has a lock on some data – and let’s call the data Y. And then transaction B has a lock on some data that we will call Z.</a:t>
            </a:r>
          </a:p>
        </p:txBody>
      </p:sp>
    </p:spTree>
    <p:extLst>
      <p:ext uri="{BB962C8B-B14F-4D97-AF65-F5344CB8AC3E}">
        <p14:creationId xmlns:p14="http://schemas.microsoft.com/office/powerpoint/2010/main" val="327032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331" y="586854"/>
            <a:ext cx="10713493" cy="5590109"/>
          </a:xfrm>
        </p:spPr>
        <p:txBody>
          <a:bodyPr/>
          <a:lstStyle/>
          <a:p>
            <a:r>
              <a:rPr lang="en-US" dirty="0"/>
              <a:t>But now, lets say that A needs a lock on data Z in order to run another SQL statement, but that lock is currently held by transaction B. </a:t>
            </a:r>
            <a:endParaRPr lang="en-US" dirty="0" smtClean="0"/>
          </a:p>
          <a:p>
            <a:r>
              <a:rPr lang="en-US" dirty="0"/>
              <a:t>And, let’s say that B needs a lock on data Y, but that lock is currently held by transaction A. </a:t>
            </a:r>
            <a:endParaRPr lang="en-US" dirty="0" smtClean="0"/>
          </a:p>
          <a:p>
            <a:r>
              <a:rPr lang="en-US" dirty="0"/>
              <a:t>This means that transaction B is waiting on A’s lock and transaction A is waiting for B’s lock, which makes the two transactions to enter into a deadlock. </a:t>
            </a:r>
            <a:endParaRPr lang="en-US" dirty="0" smtClean="0"/>
          </a:p>
          <a:p>
            <a:pPr marL="0" indent="0">
              <a:buNone/>
            </a:pPr>
            <a:endParaRPr lang="en-US" dirty="0"/>
          </a:p>
          <a:p>
            <a:r>
              <a:rPr lang="en-US" dirty="0"/>
              <a:t>Let us go through a more detailed example of deadlock. The below example is referenced from the website </a:t>
            </a:r>
            <a:endParaRPr lang="en-US" dirty="0" smtClean="0"/>
          </a:p>
          <a:p>
            <a:pPr marL="0" indent="0" algn="ctr">
              <a:buNone/>
            </a:pPr>
            <a:r>
              <a:rPr lang="en-US" i="1" dirty="0" smtClean="0">
                <a:solidFill>
                  <a:schemeClr val="accent1">
                    <a:lumMod val="75000"/>
                  </a:schemeClr>
                </a:solidFill>
              </a:rPr>
              <a:t>http</a:t>
            </a:r>
            <a:r>
              <a:rPr lang="en-US" i="1" dirty="0">
                <a:solidFill>
                  <a:schemeClr val="accent1">
                    <a:lumMod val="75000"/>
                  </a:schemeClr>
                </a:solidFill>
              </a:rPr>
              <a:t>://</a:t>
            </a:r>
            <a:r>
              <a:rPr lang="en-US" i="1" dirty="0" smtClean="0">
                <a:solidFill>
                  <a:schemeClr val="accent1">
                    <a:lumMod val="75000"/>
                  </a:schemeClr>
                </a:solidFill>
              </a:rPr>
              <a:t>www.programmerinterview.com/index.php/database-sql/database-deadlock</a:t>
            </a:r>
            <a:r>
              <a:rPr lang="en-US" i="1" dirty="0">
                <a:solidFill>
                  <a:schemeClr val="accent1">
                    <a:lumMod val="75000"/>
                  </a:schemeClr>
                </a:solidFill>
              </a:rPr>
              <a:t>/ </a:t>
            </a:r>
            <a:endParaRPr lang="en-US" i="1" dirty="0" smtClean="0">
              <a:solidFill>
                <a:schemeClr val="accent1">
                  <a:lumMod val="75000"/>
                </a:schemeClr>
              </a:solidFill>
            </a:endParaRPr>
          </a:p>
          <a:p>
            <a:pPr marL="0" indent="0">
              <a:buNone/>
            </a:pPr>
            <a:endParaRPr lang="en-US" dirty="0"/>
          </a:p>
        </p:txBody>
      </p:sp>
    </p:spTree>
    <p:extLst>
      <p:ext uri="{BB962C8B-B14F-4D97-AF65-F5344CB8AC3E}">
        <p14:creationId xmlns:p14="http://schemas.microsoft.com/office/powerpoint/2010/main" val="133526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256" y="706509"/>
            <a:ext cx="10639567" cy="5503222"/>
          </a:xfrm>
        </p:spPr>
        <p:txBody>
          <a:bodyPr/>
          <a:lstStyle/>
          <a:p>
            <a:r>
              <a:rPr lang="en-US" dirty="0"/>
              <a:t>Let’s use an example of two database users working at a bank – let’s call those database users X and Y</a:t>
            </a:r>
            <a:r>
              <a:rPr lang="en-US" dirty="0" smtClean="0"/>
              <a:t>.</a:t>
            </a:r>
          </a:p>
          <a:p>
            <a:r>
              <a:rPr lang="en-US" dirty="0"/>
              <a:t>Let’s say that user X works in the customer service department and has to update the database for two of the banks customers, because one customer (call him customer A) incorrectly received $5,000 in his account when it should have gone to another customer (call him customer B</a:t>
            </a:r>
            <a:r>
              <a:rPr lang="en-US" dirty="0" smtClean="0"/>
              <a:t>). </a:t>
            </a:r>
            <a:endParaRPr lang="en-US" dirty="0"/>
          </a:p>
          <a:p>
            <a:r>
              <a:rPr lang="en-US" dirty="0" smtClean="0"/>
              <a:t>So </a:t>
            </a:r>
            <a:r>
              <a:rPr lang="en-US" dirty="0"/>
              <a:t>user X has to debit customer X’s account by $5,000 and also credit customer Y’s account $5,000</a:t>
            </a:r>
            <a:r>
              <a:rPr lang="en-US" dirty="0" smtClean="0"/>
              <a:t>.</a:t>
            </a:r>
          </a:p>
          <a:p>
            <a:r>
              <a:rPr lang="en-US" dirty="0"/>
              <a:t>Note that the crediting of customer B and debiting of customer A will be run as a single transaction – this is important for the discussion that follows.</a:t>
            </a:r>
          </a:p>
        </p:txBody>
      </p:sp>
    </p:spTree>
    <p:extLst>
      <p:ext uri="{BB962C8B-B14F-4D97-AF65-F5344CB8AC3E}">
        <p14:creationId xmlns:p14="http://schemas.microsoft.com/office/powerpoint/2010/main" val="249281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2" y="679213"/>
            <a:ext cx="10694159" cy="5721587"/>
          </a:xfrm>
        </p:spPr>
        <p:txBody>
          <a:bodyPr>
            <a:normAutofit/>
          </a:bodyPr>
          <a:lstStyle/>
          <a:p>
            <a:r>
              <a:rPr lang="en-US" dirty="0"/>
              <a:t>Now, let’s also say that the other database user Y works in the IT department and has to go through the customers table and update the zip code of all customers who currently have a zip code of 94520, because that zip code has now been changed to 94521</a:t>
            </a:r>
            <a:r>
              <a:rPr lang="en-US" dirty="0" smtClean="0"/>
              <a:t>.</a:t>
            </a:r>
          </a:p>
          <a:p>
            <a:r>
              <a:rPr lang="en-US" dirty="0"/>
              <a:t>So, the SQL for this would simply have a WHERE clause that would limit the update to customers with a zip code of 94520</a:t>
            </a:r>
            <a:r>
              <a:rPr lang="en-US" dirty="0" smtClean="0"/>
              <a:t>.</a:t>
            </a:r>
          </a:p>
          <a:p>
            <a:r>
              <a:rPr lang="en-US" dirty="0"/>
              <a:t>Also, both customers A and B currently have zip codes of 94520, which means that their information will be updated by database user Y</a:t>
            </a:r>
            <a:r>
              <a:rPr lang="en-US" dirty="0" smtClean="0"/>
              <a:t>.</a:t>
            </a:r>
          </a:p>
          <a:p>
            <a:r>
              <a:rPr lang="en-US" dirty="0"/>
              <a:t>Here is a breakdown of the events in our fictitious example that lead to deadlock</a:t>
            </a:r>
            <a:r>
              <a:rPr lang="en-US" dirty="0" smtClean="0"/>
              <a:t>:</a:t>
            </a:r>
          </a:p>
          <a:p>
            <a:pPr>
              <a:buFont typeface="Wingdings" panose="05000000000000000000" pitchFamily="2" charset="2"/>
              <a:buChar char="v"/>
            </a:pPr>
            <a:r>
              <a:rPr lang="en-US" dirty="0" smtClean="0"/>
              <a:t>  Database </a:t>
            </a:r>
            <a:r>
              <a:rPr lang="en-US" dirty="0"/>
              <a:t>user X in the customer service department selects customer A’s data and updates A’s bank balance to debit/decrease it by $5,000.</a:t>
            </a:r>
            <a:endParaRPr lang="en-US" dirty="0" smtClean="0"/>
          </a:p>
        </p:txBody>
      </p:sp>
    </p:spTree>
    <p:extLst>
      <p:ext uri="{BB962C8B-B14F-4D97-AF65-F5344CB8AC3E}">
        <p14:creationId xmlns:p14="http://schemas.microsoft.com/office/powerpoint/2010/main" val="214881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6" y="515439"/>
            <a:ext cx="10762397" cy="6021838"/>
          </a:xfrm>
        </p:spPr>
        <p:txBody>
          <a:bodyPr>
            <a:normAutofit/>
          </a:bodyPr>
          <a:lstStyle/>
          <a:p>
            <a:pPr>
              <a:buFont typeface="Wingdings" panose="05000000000000000000" pitchFamily="2" charset="2"/>
              <a:buChar char="v"/>
            </a:pPr>
            <a:r>
              <a:rPr lang="en-US" dirty="0" smtClean="0"/>
              <a:t>  However</a:t>
            </a:r>
            <a:r>
              <a:rPr lang="en-US" dirty="0"/>
              <a:t>, what’s important here is that there is no COMMIT issued yet because database user X still has to update customer B’s balance to increase/credit by $5,000 – and those 2 separate SQL statements will run as a single SQL transaction. </a:t>
            </a:r>
            <a:r>
              <a:rPr lang="en-US" dirty="0" smtClean="0"/>
              <a:t>Most </a:t>
            </a:r>
            <a:r>
              <a:rPr lang="en-US" dirty="0"/>
              <a:t>importantly, this means that database user X still holds a lock on the row for customer A because his transaction is not fully committed yet (he still has to update customer A). The lock on the row for customer A will stay until the transaction is </a:t>
            </a:r>
            <a:r>
              <a:rPr lang="en-US" dirty="0" smtClean="0"/>
              <a:t>committed.</a:t>
            </a:r>
          </a:p>
          <a:p>
            <a:pPr>
              <a:buFont typeface="Wingdings" panose="05000000000000000000" pitchFamily="2" charset="2"/>
              <a:buChar char="v"/>
            </a:pPr>
            <a:r>
              <a:rPr lang="en-US" dirty="0"/>
              <a:t> </a:t>
            </a:r>
            <a:r>
              <a:rPr lang="en-US" dirty="0" smtClean="0"/>
              <a:t> Database </a:t>
            </a:r>
            <a:r>
              <a:rPr lang="en-US" dirty="0"/>
              <a:t>user Y then has to run his SQL to update the zip codes for customers with zip codes of 94520. The SQL then updates customer B’s zip code. But, because the SQL statement from user Y must be run as a single transaction, the transaction has not committed yet because all of the customers haven’t had their zip codes changed yet. So, this means that database user Y holds a lock on the row for customer B.</a:t>
            </a:r>
          </a:p>
        </p:txBody>
      </p:sp>
    </p:spTree>
    <p:extLst>
      <p:ext uri="{BB962C8B-B14F-4D97-AF65-F5344CB8AC3E}">
        <p14:creationId xmlns:p14="http://schemas.microsoft.com/office/powerpoint/2010/main" val="251799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6" y="409433"/>
            <a:ext cx="10653215" cy="6291617"/>
          </a:xfrm>
        </p:spPr>
        <p:txBody>
          <a:bodyPr>
            <a:normAutofit/>
          </a:bodyPr>
          <a:lstStyle/>
          <a:p>
            <a:pPr>
              <a:buFont typeface="Wingdings" panose="05000000000000000000" pitchFamily="2" charset="2"/>
              <a:buChar char="v"/>
            </a:pPr>
            <a:r>
              <a:rPr lang="en-US" dirty="0" smtClean="0"/>
              <a:t>  Now</a:t>
            </a:r>
            <a:r>
              <a:rPr lang="en-US" dirty="0"/>
              <a:t>, Database user X still has to run the SQL statement that will update customer B’s balance to increase it by $5,000. But, now the problem is that database user Y has a lock on the row for customer B. This means that the request to update customer B’s balance must wait for user Y to release the lock on customer B. So, database user X is waiting for user Y to release a lock on customer B</a:t>
            </a:r>
            <a:r>
              <a:rPr lang="en-US" dirty="0" smtClean="0"/>
              <a:t>.</a:t>
            </a:r>
          </a:p>
          <a:p>
            <a:pPr>
              <a:buFont typeface="Wingdings" panose="05000000000000000000" pitchFamily="2" charset="2"/>
              <a:buChar char="v"/>
            </a:pPr>
            <a:r>
              <a:rPr lang="en-US" dirty="0"/>
              <a:t> Now, the SQL statement being run by user Y tries to update the zip code for customer A. But, this update can not happen because user X holds a lock on customer A’s row. So, user Y is waiting for a lock to be released by user X</a:t>
            </a:r>
            <a:r>
              <a:rPr lang="en-US" dirty="0" smtClean="0"/>
              <a:t>.</a:t>
            </a:r>
          </a:p>
          <a:p>
            <a:pPr>
              <a:buFont typeface="Wingdings" panose="05000000000000000000" pitchFamily="2" charset="2"/>
              <a:buChar char="v"/>
            </a:pPr>
            <a:r>
              <a:rPr lang="en-US" dirty="0"/>
              <a:t> Now you can see that we have user X waiting for user Y to release a lock and user Y waiting for user X to release a lock. This is the situation of deadlock, since neither user can make any progress, and nothing happens because they are both waiting for each other. So, in theory, these two database sessions will be stalled forever.</a:t>
            </a:r>
          </a:p>
        </p:txBody>
      </p:sp>
    </p:spTree>
    <p:extLst>
      <p:ext uri="{BB962C8B-B14F-4D97-AF65-F5344CB8AC3E}">
        <p14:creationId xmlns:p14="http://schemas.microsoft.com/office/powerpoint/2010/main" val="355397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7" y="515438"/>
            <a:ext cx="10816988" cy="5735235"/>
          </a:xfrm>
        </p:spPr>
        <p:txBody>
          <a:bodyPr/>
          <a:lstStyle/>
          <a:p>
            <a:pPr marL="0" indent="0">
              <a:buNone/>
            </a:pPr>
            <a:r>
              <a:rPr lang="en-US" u="sng" dirty="0"/>
              <a:t>Deadlock detection</a:t>
            </a:r>
            <a:r>
              <a:rPr lang="en-US" dirty="0" smtClean="0"/>
              <a:t>:</a:t>
            </a:r>
          </a:p>
          <a:p>
            <a:r>
              <a:rPr lang="en-US" dirty="0"/>
              <a:t>A deadlock can be detected using a "waits-for" graph</a:t>
            </a:r>
            <a:r>
              <a:rPr lang="en-US" dirty="0" smtClean="0"/>
              <a:t>. </a:t>
            </a:r>
            <a:r>
              <a:rPr lang="en-US" dirty="0"/>
              <a:t>It is such a graph in which the transactions represent the vertices and edges represent the "waits-for" relationship</a:t>
            </a:r>
            <a:r>
              <a:rPr lang="en-US" dirty="0" smtClean="0"/>
              <a:t>.</a:t>
            </a:r>
          </a:p>
          <a:p>
            <a:r>
              <a:rPr lang="en-US" dirty="0"/>
              <a:t>If the "waits-for" graph contains a cycle, then it means that the transactions result in a deadlock</a:t>
            </a:r>
            <a:r>
              <a:rPr lang="en-US" dirty="0" smtClean="0"/>
              <a:t>.</a:t>
            </a:r>
          </a:p>
          <a:p>
            <a:r>
              <a:rPr lang="en-US" dirty="0"/>
              <a:t>However, if there is no cycle formation in the "waits-for" graph, then the transactions are free of deadlock</a:t>
            </a:r>
            <a:r>
              <a:rPr lang="en-US" dirty="0" smtClean="0"/>
              <a:t>.</a:t>
            </a:r>
          </a:p>
          <a:p>
            <a:r>
              <a:rPr lang="en-US" dirty="0" smtClean="0"/>
              <a:t>For example, consider the below 3 transactions: </a:t>
            </a:r>
          </a:p>
          <a:p>
            <a:pPr marL="0" indent="0">
              <a:buNone/>
            </a:pPr>
            <a:endParaRPr lang="en-US" dirty="0"/>
          </a:p>
        </p:txBody>
      </p:sp>
      <p:pic>
        <p:nvPicPr>
          <p:cNvPr id="4" name="Picture 3"/>
          <p:cNvPicPr>
            <a:picLocks noChangeAspect="1"/>
          </p:cNvPicPr>
          <p:nvPr/>
        </p:nvPicPr>
        <p:blipFill>
          <a:blip r:embed="rId2"/>
          <a:stretch>
            <a:fillRect/>
          </a:stretch>
        </p:blipFill>
        <p:spPr>
          <a:xfrm>
            <a:off x="3256697" y="4654525"/>
            <a:ext cx="2014921" cy="1869105"/>
          </a:xfrm>
          <a:prstGeom prst="rect">
            <a:avLst/>
          </a:prstGeom>
        </p:spPr>
      </p:pic>
    </p:spTree>
    <p:extLst>
      <p:ext uri="{BB962C8B-B14F-4D97-AF65-F5344CB8AC3E}">
        <p14:creationId xmlns:p14="http://schemas.microsoft.com/office/powerpoint/2010/main" val="8205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2" y="570031"/>
            <a:ext cx="10816988" cy="5748882"/>
          </a:xfrm>
        </p:spPr>
        <p:txBody>
          <a:bodyPr/>
          <a:lstStyle/>
          <a:p>
            <a:r>
              <a:rPr lang="en-US" dirty="0"/>
              <a:t>The transactions T1, T2 and T3 which initially requests access to data A, B and C respectively and acquires locks</a:t>
            </a:r>
            <a:r>
              <a:rPr lang="en-US" dirty="0" smtClean="0"/>
              <a:t>.</a:t>
            </a:r>
          </a:p>
          <a:p>
            <a:r>
              <a:rPr lang="en-US" dirty="0"/>
              <a:t>Later the transactions requests access to data B, C and A respectively as indicated in the diagram, i.e., T1 requests access to B which is held by T2, T2 requests access to C which is held by T3 and T3 requests access to A which is held by T1</a:t>
            </a:r>
            <a:r>
              <a:rPr lang="en-US" dirty="0" smtClean="0"/>
              <a:t>.</a:t>
            </a:r>
          </a:p>
          <a:p>
            <a:r>
              <a:rPr lang="en-US" dirty="0"/>
              <a:t>The "waits-for" </a:t>
            </a:r>
            <a:r>
              <a:rPr lang="en-US" dirty="0" smtClean="0"/>
              <a:t>graph in this case would look like:</a:t>
            </a:r>
          </a:p>
          <a:p>
            <a:pPr marL="0" indent="0">
              <a:buNone/>
            </a:pPr>
            <a:endParaRPr lang="en-US" dirty="0" smtClean="0"/>
          </a:p>
          <a:p>
            <a:pPr marL="0" indent="0">
              <a:buNone/>
            </a:pPr>
            <a:endParaRPr lang="en-US" dirty="0"/>
          </a:p>
          <a:p>
            <a:pPr marL="0" indent="0">
              <a:buNone/>
            </a:pPr>
            <a:endParaRPr lang="en-US" dirty="0" smtClean="0"/>
          </a:p>
          <a:p>
            <a:r>
              <a:rPr lang="en-US" dirty="0" smtClean="0"/>
              <a:t>As you can see, the </a:t>
            </a:r>
            <a:r>
              <a:rPr lang="en-US" dirty="0"/>
              <a:t>"waits-for" graph results in the formation of a cycle and hence deadlock is detected.</a:t>
            </a:r>
          </a:p>
        </p:txBody>
      </p:sp>
      <p:sp>
        <p:nvSpPr>
          <p:cNvPr id="4" name="Oval 3"/>
          <p:cNvSpPr/>
          <p:nvPr/>
        </p:nvSpPr>
        <p:spPr>
          <a:xfrm>
            <a:off x="2784143" y="3875964"/>
            <a:ext cx="477672" cy="3138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T1</a:t>
            </a:r>
            <a:endParaRPr lang="en-US" sz="1200" dirty="0"/>
          </a:p>
        </p:txBody>
      </p:sp>
      <p:sp>
        <p:nvSpPr>
          <p:cNvPr id="5" name="Oval 4"/>
          <p:cNvSpPr/>
          <p:nvPr/>
        </p:nvSpPr>
        <p:spPr>
          <a:xfrm>
            <a:off x="3496101" y="4478740"/>
            <a:ext cx="477672" cy="3138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T3</a:t>
            </a:r>
            <a:endParaRPr lang="en-US" sz="1200" dirty="0"/>
          </a:p>
        </p:txBody>
      </p:sp>
      <p:sp>
        <p:nvSpPr>
          <p:cNvPr id="6" name="Oval 5"/>
          <p:cNvSpPr/>
          <p:nvPr/>
        </p:nvSpPr>
        <p:spPr>
          <a:xfrm>
            <a:off x="4112525" y="3871414"/>
            <a:ext cx="477672" cy="3138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T2</a:t>
            </a:r>
            <a:endParaRPr lang="en-US" sz="1200" dirty="0"/>
          </a:p>
        </p:txBody>
      </p:sp>
      <p:cxnSp>
        <p:nvCxnSpPr>
          <p:cNvPr id="8" name="Straight Arrow Connector 7"/>
          <p:cNvCxnSpPr>
            <a:stCxn id="4" idx="6"/>
            <a:endCxn id="6" idx="2"/>
          </p:cNvCxnSpPr>
          <p:nvPr/>
        </p:nvCxnSpPr>
        <p:spPr>
          <a:xfrm flipV="1">
            <a:off x="3261815" y="4028364"/>
            <a:ext cx="850710" cy="4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4"/>
            <a:endCxn id="5" idx="7"/>
          </p:cNvCxnSpPr>
          <p:nvPr/>
        </p:nvCxnSpPr>
        <p:spPr>
          <a:xfrm flipH="1">
            <a:off x="3903820" y="4185313"/>
            <a:ext cx="447541" cy="339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5" idx="2"/>
            <a:endCxn id="4" idx="4"/>
          </p:cNvCxnSpPr>
          <p:nvPr/>
        </p:nvCxnSpPr>
        <p:spPr>
          <a:xfrm flipH="1" flipV="1">
            <a:off x="3022979" y="4189863"/>
            <a:ext cx="473122" cy="445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86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0" y="709684"/>
            <a:ext cx="10653215" cy="5581933"/>
          </a:xfrm>
        </p:spPr>
        <p:txBody>
          <a:bodyPr/>
          <a:lstStyle/>
          <a:p>
            <a:r>
              <a:rPr lang="en-US" dirty="0"/>
              <a:t>Consider another example where transactions T1, T2 and T3 which initially requests access to data A, B and C respectively and acquires locks</a:t>
            </a:r>
            <a:r>
              <a:rPr lang="en-US" dirty="0" smtClean="0"/>
              <a:t>.</a:t>
            </a:r>
          </a:p>
          <a:p>
            <a:r>
              <a:rPr lang="en-US" dirty="0" smtClean="0"/>
              <a:t>Later T1 requests access to B and T2 requests access to C. But T3 doesn’t request for any access and hence releases the lock on C to T2. </a:t>
            </a:r>
          </a:p>
          <a:p>
            <a:r>
              <a:rPr lang="en-US" dirty="0" smtClean="0"/>
              <a:t>After T2 acquires lock on C, it releases the lock on B to T1. </a:t>
            </a:r>
            <a:r>
              <a:rPr lang="en-US" dirty="0"/>
              <a:t>The "waits-for" graph in this case would look like:</a:t>
            </a:r>
          </a:p>
          <a:p>
            <a:pPr marL="0" indent="0">
              <a:buNone/>
            </a:pPr>
            <a:endParaRPr lang="en-US" dirty="0" smtClean="0"/>
          </a:p>
          <a:p>
            <a:pPr marL="0" indent="0">
              <a:buNone/>
            </a:pPr>
            <a:endParaRPr lang="en-US" dirty="0"/>
          </a:p>
          <a:p>
            <a:pPr marL="0" indent="0">
              <a:buNone/>
            </a:pPr>
            <a:endParaRPr lang="en-US" dirty="0" smtClean="0"/>
          </a:p>
          <a:p>
            <a:r>
              <a:rPr lang="en-US" dirty="0"/>
              <a:t>Since there is no cycle formation in the </a:t>
            </a:r>
            <a:r>
              <a:rPr lang="en-US" dirty="0" smtClean="0"/>
              <a:t>above "waits-for</a:t>
            </a:r>
            <a:r>
              <a:rPr lang="en-US" dirty="0"/>
              <a:t>" </a:t>
            </a:r>
            <a:r>
              <a:rPr lang="en-US" dirty="0" smtClean="0"/>
              <a:t>graph, the </a:t>
            </a:r>
            <a:r>
              <a:rPr lang="en-US" dirty="0"/>
              <a:t>transactions do not result in a deadlock. </a:t>
            </a:r>
          </a:p>
        </p:txBody>
      </p:sp>
      <p:sp>
        <p:nvSpPr>
          <p:cNvPr id="4" name="Oval 3"/>
          <p:cNvSpPr/>
          <p:nvPr/>
        </p:nvSpPr>
        <p:spPr>
          <a:xfrm>
            <a:off x="3016155" y="3971498"/>
            <a:ext cx="477672" cy="3138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T1</a:t>
            </a:r>
            <a:endParaRPr lang="en-US" sz="1200" dirty="0"/>
          </a:p>
        </p:txBody>
      </p:sp>
      <p:sp>
        <p:nvSpPr>
          <p:cNvPr id="5" name="Oval 4"/>
          <p:cNvSpPr/>
          <p:nvPr/>
        </p:nvSpPr>
        <p:spPr>
          <a:xfrm>
            <a:off x="3707641" y="4739184"/>
            <a:ext cx="477672" cy="3138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T3</a:t>
            </a:r>
            <a:endParaRPr lang="en-US" sz="1200" dirty="0"/>
          </a:p>
        </p:txBody>
      </p:sp>
      <p:sp>
        <p:nvSpPr>
          <p:cNvPr id="6" name="Oval 5"/>
          <p:cNvSpPr/>
          <p:nvPr/>
        </p:nvSpPr>
        <p:spPr>
          <a:xfrm>
            <a:off x="4399128" y="3971498"/>
            <a:ext cx="477672" cy="3138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T2</a:t>
            </a:r>
            <a:endParaRPr lang="en-US" sz="1200" dirty="0"/>
          </a:p>
        </p:txBody>
      </p:sp>
      <p:cxnSp>
        <p:nvCxnSpPr>
          <p:cNvPr id="8" name="Straight Arrow Connector 7"/>
          <p:cNvCxnSpPr>
            <a:stCxn id="4" idx="6"/>
          </p:cNvCxnSpPr>
          <p:nvPr/>
        </p:nvCxnSpPr>
        <p:spPr>
          <a:xfrm flipV="1">
            <a:off x="3493827" y="4128447"/>
            <a:ext cx="90530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4"/>
            <a:endCxn id="5" idx="7"/>
          </p:cNvCxnSpPr>
          <p:nvPr/>
        </p:nvCxnSpPr>
        <p:spPr>
          <a:xfrm flipH="1">
            <a:off x="4115360" y="4285397"/>
            <a:ext cx="522604" cy="49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5108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8" y="665565"/>
            <a:ext cx="10625919" cy="5653348"/>
          </a:xfrm>
        </p:spPr>
        <p:txBody>
          <a:bodyPr/>
          <a:lstStyle/>
          <a:p>
            <a:pPr marL="0" indent="0">
              <a:buNone/>
            </a:pPr>
            <a:r>
              <a:rPr lang="en-US" u="sng" dirty="0" smtClean="0"/>
              <a:t>Deadlock prevention</a:t>
            </a:r>
            <a:r>
              <a:rPr lang="en-US" dirty="0" smtClean="0"/>
              <a:t>:</a:t>
            </a:r>
          </a:p>
          <a:p>
            <a:pPr marL="0" indent="0">
              <a:buNone/>
            </a:pPr>
            <a:r>
              <a:rPr lang="en-US" dirty="0"/>
              <a:t>Deadlocks can be prevented using below 2 methods </a:t>
            </a:r>
            <a:r>
              <a:rPr lang="en-US" dirty="0" smtClean="0"/>
              <a:t>–</a:t>
            </a:r>
          </a:p>
          <a:p>
            <a:pPr marL="0" indent="0">
              <a:buNone/>
            </a:pPr>
            <a:r>
              <a:rPr lang="en-US" u="sng" dirty="0"/>
              <a:t>Wound-wait method</a:t>
            </a:r>
            <a:r>
              <a:rPr lang="en-US" dirty="0"/>
              <a:t>: </a:t>
            </a:r>
            <a:endParaRPr lang="en-US" dirty="0" smtClean="0"/>
          </a:p>
          <a:p>
            <a:r>
              <a:rPr lang="en-US" dirty="0" smtClean="0"/>
              <a:t>Transactions </a:t>
            </a:r>
            <a:r>
              <a:rPr lang="en-US" dirty="0"/>
              <a:t>can be prioritized depending on the operations being performed. </a:t>
            </a:r>
            <a:r>
              <a:rPr lang="en-US" dirty="0" smtClean="0"/>
              <a:t>In </a:t>
            </a:r>
            <a:r>
              <a:rPr lang="en-US" dirty="0"/>
              <a:t>this method, if a lower priority transaction has access to a resource(data) for which a higher priority transaction makes a request, then the lower priority transaction must release the resource for the higher priority transaction</a:t>
            </a:r>
            <a:r>
              <a:rPr lang="en-US" dirty="0" smtClean="0"/>
              <a:t>.</a:t>
            </a:r>
          </a:p>
          <a:p>
            <a:r>
              <a:rPr lang="en-US" dirty="0"/>
              <a:t>On the other hand, if a higher priority transaction has access to the resource for which the lower priority transaction makes a request, then the lower </a:t>
            </a:r>
            <a:r>
              <a:rPr lang="en-US" dirty="0" smtClean="0"/>
              <a:t>priority </a:t>
            </a:r>
            <a:r>
              <a:rPr lang="en-US" dirty="0"/>
              <a:t>transaction must wait until the higher priority transaction completes. </a:t>
            </a:r>
          </a:p>
        </p:txBody>
      </p:sp>
    </p:spTree>
    <p:extLst>
      <p:ext uri="{BB962C8B-B14F-4D97-AF65-F5344CB8AC3E}">
        <p14:creationId xmlns:p14="http://schemas.microsoft.com/office/powerpoint/2010/main" val="83661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583678"/>
            <a:ext cx="10830635" cy="5844418"/>
          </a:xfrm>
        </p:spPr>
        <p:txBody>
          <a:bodyPr>
            <a:normAutofit/>
          </a:bodyPr>
          <a:lstStyle/>
          <a:p>
            <a:pPr marL="0" indent="0">
              <a:buNone/>
            </a:pPr>
            <a:r>
              <a:rPr lang="en-US" u="sng" dirty="0"/>
              <a:t>Properties of Transactions</a:t>
            </a:r>
            <a:r>
              <a:rPr lang="en-US" dirty="0" smtClean="0"/>
              <a:t>:</a:t>
            </a:r>
          </a:p>
          <a:p>
            <a:pPr marL="0" indent="0">
              <a:buNone/>
            </a:pPr>
            <a:r>
              <a:rPr lang="en-US" dirty="0"/>
              <a:t>A DBMS must ensure four important properties of transactions to maintain data in the face of concurrent access and system failures, usually referred to by the acronym ACID</a:t>
            </a:r>
            <a:r>
              <a:rPr lang="en-US" dirty="0" smtClean="0"/>
              <a:t>:</a:t>
            </a:r>
          </a:p>
          <a:p>
            <a:r>
              <a:rPr lang="en-US" u="sng" dirty="0" smtClean="0"/>
              <a:t>Atomicity</a:t>
            </a:r>
            <a:r>
              <a:rPr lang="en-US" dirty="0" smtClean="0"/>
              <a:t> - Ensures </a:t>
            </a:r>
            <a:r>
              <a:rPr lang="en-US" dirty="0"/>
              <a:t>that all operations within the work unit are carried out or none are. Users should not have to worry about the effect of incomplete transactions (say, when a system crash occurs</a:t>
            </a:r>
            <a:r>
              <a:rPr lang="en-US" dirty="0" smtClean="0"/>
              <a:t>).</a:t>
            </a:r>
          </a:p>
          <a:p>
            <a:r>
              <a:rPr lang="en-US" u="sng" dirty="0"/>
              <a:t>Consistency</a:t>
            </a:r>
            <a:r>
              <a:rPr lang="en-US" dirty="0"/>
              <a:t> - Ensures that the database properly changes states upon a successfully committed transaction</a:t>
            </a:r>
            <a:r>
              <a:rPr lang="en-US" dirty="0" smtClean="0"/>
              <a:t>.</a:t>
            </a:r>
          </a:p>
          <a:p>
            <a:r>
              <a:rPr lang="en-US" u="sng" dirty="0"/>
              <a:t>Isolation</a:t>
            </a:r>
            <a:r>
              <a:rPr lang="en-US" dirty="0"/>
              <a:t> - Enables transactions to operate independently of and transparent to each other</a:t>
            </a:r>
            <a:r>
              <a:rPr lang="en-US" dirty="0" smtClean="0"/>
              <a:t>.</a:t>
            </a:r>
          </a:p>
          <a:p>
            <a:r>
              <a:rPr lang="en-US" u="sng" dirty="0"/>
              <a:t>Durability</a:t>
            </a:r>
            <a:r>
              <a:rPr lang="en-US" dirty="0"/>
              <a:t> - Ensures that the result or effect of a committed transaction persists in case of a system failure.</a:t>
            </a:r>
          </a:p>
          <a:p>
            <a:endParaRPr lang="en-US" dirty="0"/>
          </a:p>
        </p:txBody>
      </p:sp>
    </p:spTree>
    <p:extLst>
      <p:ext uri="{BB962C8B-B14F-4D97-AF65-F5344CB8AC3E}">
        <p14:creationId xmlns:p14="http://schemas.microsoft.com/office/powerpoint/2010/main" val="128806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65" y="610973"/>
            <a:ext cx="10735101" cy="5707939"/>
          </a:xfrm>
        </p:spPr>
        <p:txBody>
          <a:bodyPr/>
          <a:lstStyle/>
          <a:p>
            <a:pPr marL="0" indent="0">
              <a:buNone/>
            </a:pPr>
            <a:r>
              <a:rPr lang="en-US" u="sng" dirty="0"/>
              <a:t>Wait-die method</a:t>
            </a:r>
            <a:r>
              <a:rPr lang="en-US" dirty="0" smtClean="0"/>
              <a:t>:</a:t>
            </a:r>
          </a:p>
          <a:p>
            <a:r>
              <a:rPr lang="en-US" dirty="0"/>
              <a:t>In this method, if a lower priority transaction has access to a resource for which a higher priority transaction makes a request then the higher </a:t>
            </a:r>
            <a:r>
              <a:rPr lang="en-US" dirty="0" smtClean="0"/>
              <a:t>priority </a:t>
            </a:r>
            <a:r>
              <a:rPr lang="en-US" dirty="0"/>
              <a:t>transaction must wait until the lower priority transaction completes</a:t>
            </a:r>
            <a:r>
              <a:rPr lang="en-US" dirty="0" smtClean="0"/>
              <a:t>.</a:t>
            </a:r>
          </a:p>
          <a:p>
            <a:r>
              <a:rPr lang="en-US" dirty="0"/>
              <a:t>On the other hand, if a higher priority transaction has access to the resource for which the lower priority transaction makes a request, then the lower priority transaction is terminated</a:t>
            </a:r>
            <a:r>
              <a:rPr lang="en-US" dirty="0" smtClean="0"/>
              <a:t>.</a:t>
            </a:r>
          </a:p>
          <a:p>
            <a:pPr marL="0" indent="0">
              <a:buNone/>
            </a:pPr>
            <a:endParaRPr lang="en-US" dirty="0"/>
          </a:p>
          <a:p>
            <a:pPr marL="0" indent="0">
              <a:buNone/>
            </a:pPr>
            <a:r>
              <a:rPr lang="en-US" dirty="0"/>
              <a:t>Using one of the </a:t>
            </a:r>
            <a:r>
              <a:rPr lang="en-US" dirty="0" smtClean="0"/>
              <a:t>two </a:t>
            </a:r>
            <a:r>
              <a:rPr lang="en-US" dirty="0"/>
              <a:t>methods, it can be ensured that a deadlock doesn't occur during transactions. </a:t>
            </a:r>
          </a:p>
        </p:txBody>
      </p:sp>
    </p:spTree>
    <p:extLst>
      <p:ext uri="{BB962C8B-B14F-4D97-AF65-F5344CB8AC3E}">
        <p14:creationId xmlns:p14="http://schemas.microsoft.com/office/powerpoint/2010/main" val="408225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91" y="409432"/>
            <a:ext cx="10781731" cy="5882186"/>
          </a:xfrm>
        </p:spPr>
        <p:txBody>
          <a:bodyPr/>
          <a:lstStyle/>
          <a:p>
            <a:pPr marL="0" indent="0">
              <a:buNone/>
            </a:pPr>
            <a:r>
              <a:rPr lang="en-US" dirty="0" smtClean="0"/>
              <a:t>The </a:t>
            </a:r>
            <a:r>
              <a:rPr lang="en-US" dirty="0"/>
              <a:t>following commands are used to control transactions: </a:t>
            </a:r>
            <a:endParaRPr lang="en-US" dirty="0" smtClean="0"/>
          </a:p>
          <a:p>
            <a:pPr marL="0" indent="0">
              <a:buNone/>
            </a:pPr>
            <a:r>
              <a:rPr lang="en-US" u="sng" dirty="0" smtClean="0"/>
              <a:t>COMMIT</a:t>
            </a:r>
            <a:r>
              <a:rPr lang="en-US" dirty="0" smtClean="0"/>
              <a:t>: </a:t>
            </a:r>
            <a:endParaRPr lang="en-US" dirty="0"/>
          </a:p>
          <a:p>
            <a:r>
              <a:rPr lang="en-US" dirty="0" smtClean="0"/>
              <a:t>The </a:t>
            </a:r>
            <a:r>
              <a:rPr lang="en-US" dirty="0"/>
              <a:t>COMMIT command is a transactional command used to save changes invoked by a transaction to the database</a:t>
            </a:r>
            <a:r>
              <a:rPr lang="en-US" dirty="0" smtClean="0"/>
              <a:t>.</a:t>
            </a:r>
          </a:p>
          <a:p>
            <a:r>
              <a:rPr lang="en-US" dirty="0"/>
              <a:t>COMMIT saves all transactions to database since the last COMMIT</a:t>
            </a:r>
            <a:r>
              <a:rPr lang="en-US" dirty="0" smtClean="0"/>
              <a:t>.</a:t>
            </a:r>
          </a:p>
          <a:p>
            <a:r>
              <a:rPr lang="en-US" dirty="0" smtClean="0"/>
              <a:t>The syntax of COMMIT is:</a:t>
            </a:r>
          </a:p>
          <a:p>
            <a:pPr marL="0" indent="0">
              <a:buNone/>
            </a:pPr>
            <a:endParaRPr lang="en-US" dirty="0" smtClean="0"/>
          </a:p>
          <a:p>
            <a:r>
              <a:rPr lang="en-US" dirty="0"/>
              <a:t>For example, consider our STUDENTS table and let us delete records from the table where age </a:t>
            </a:r>
            <a:r>
              <a:rPr lang="en-US" dirty="0" smtClean="0"/>
              <a:t>&gt; </a:t>
            </a:r>
            <a:r>
              <a:rPr lang="en-US" dirty="0"/>
              <a:t>20 and then COMMIT the changes to the database</a:t>
            </a:r>
            <a:r>
              <a:rPr lang="en-US" dirty="0" smtClean="0"/>
              <a:t>.</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41379" y="3398718"/>
            <a:ext cx="1047750" cy="314325"/>
          </a:xfrm>
          <a:prstGeom prst="rect">
            <a:avLst/>
          </a:prstGeom>
        </p:spPr>
      </p:pic>
      <p:pic>
        <p:nvPicPr>
          <p:cNvPr id="5" name="Picture 4"/>
          <p:cNvPicPr>
            <a:picLocks noChangeAspect="1"/>
          </p:cNvPicPr>
          <p:nvPr/>
        </p:nvPicPr>
        <p:blipFill>
          <a:blip r:embed="rId3"/>
          <a:stretch>
            <a:fillRect/>
          </a:stretch>
        </p:blipFill>
        <p:spPr>
          <a:xfrm>
            <a:off x="1241379" y="5380801"/>
            <a:ext cx="2378405" cy="974286"/>
          </a:xfrm>
          <a:prstGeom prst="rect">
            <a:avLst/>
          </a:prstGeom>
        </p:spPr>
      </p:pic>
      <p:pic>
        <p:nvPicPr>
          <p:cNvPr id="6" name="Picture 5"/>
          <p:cNvPicPr>
            <a:picLocks noChangeAspect="1"/>
          </p:cNvPicPr>
          <p:nvPr/>
        </p:nvPicPr>
        <p:blipFill>
          <a:blip r:embed="rId4"/>
          <a:stretch>
            <a:fillRect/>
          </a:stretch>
        </p:blipFill>
        <p:spPr>
          <a:xfrm>
            <a:off x="6912734" y="5215576"/>
            <a:ext cx="3500508" cy="1304735"/>
          </a:xfrm>
          <a:prstGeom prst="rect">
            <a:avLst/>
          </a:prstGeom>
        </p:spPr>
      </p:pic>
    </p:spTree>
    <p:extLst>
      <p:ext uri="{BB962C8B-B14F-4D97-AF65-F5344CB8AC3E}">
        <p14:creationId xmlns:p14="http://schemas.microsoft.com/office/powerpoint/2010/main" val="33861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1" y="542735"/>
            <a:ext cx="10830635" cy="5776177"/>
          </a:xfrm>
        </p:spPr>
        <p:txBody>
          <a:bodyPr/>
          <a:lstStyle/>
          <a:p>
            <a:r>
              <a:rPr lang="en-US" dirty="0"/>
              <a:t>As a result, a record from STUDENTS table would be deleted and SELECT statement would produce the above result. </a:t>
            </a:r>
            <a:endParaRPr lang="en-US" dirty="0" smtClean="0"/>
          </a:p>
          <a:p>
            <a:r>
              <a:rPr lang="en-US" dirty="0" smtClean="0"/>
              <a:t>Note that when </a:t>
            </a:r>
            <a:r>
              <a:rPr lang="en-US" dirty="0"/>
              <a:t>we perform any DML operation such as INSERT, UPDATE or DELETE, the changes will reflect in the table when the operation is complete but it won't be saved until we COMMIT them. The phase after the operation is complete </a:t>
            </a:r>
            <a:r>
              <a:rPr lang="en-US" dirty="0" smtClean="0"/>
              <a:t>and </a:t>
            </a:r>
            <a:r>
              <a:rPr lang="en-US" dirty="0"/>
              <a:t>before COMMIT is called </a:t>
            </a:r>
            <a:r>
              <a:rPr lang="en-US" b="1" i="1" dirty="0"/>
              <a:t>Partial commit</a:t>
            </a:r>
            <a:r>
              <a:rPr lang="en-US" dirty="0" smtClean="0"/>
              <a:t>.</a:t>
            </a:r>
          </a:p>
          <a:p>
            <a:pPr marL="0" indent="0">
              <a:buNone/>
            </a:pPr>
            <a:endParaRPr lang="en-US" dirty="0"/>
          </a:p>
          <a:p>
            <a:pPr marL="0" indent="0">
              <a:buNone/>
            </a:pPr>
            <a:r>
              <a:rPr lang="en-US" u="sng" dirty="0" smtClean="0"/>
              <a:t>ROLLBACK</a:t>
            </a:r>
            <a:r>
              <a:rPr lang="en-US" dirty="0" smtClean="0"/>
              <a:t>:</a:t>
            </a:r>
          </a:p>
          <a:p>
            <a:r>
              <a:rPr lang="en-US" dirty="0"/>
              <a:t>The ROLLBACK command is a transactional command used to undo transactions that have not already been saved(committed) to the database</a:t>
            </a:r>
            <a:r>
              <a:rPr lang="en-US" dirty="0" smtClean="0"/>
              <a:t>.</a:t>
            </a:r>
          </a:p>
          <a:p>
            <a:r>
              <a:rPr lang="en-US" dirty="0"/>
              <a:t>ROLLBACK is used to erase all data modifications made from the start of the transaction(since the last COMMIT) or to a savepoint.</a:t>
            </a:r>
          </a:p>
        </p:txBody>
      </p:sp>
    </p:spTree>
    <p:extLst>
      <p:ext uri="{BB962C8B-B14F-4D97-AF65-F5344CB8AC3E}">
        <p14:creationId xmlns:p14="http://schemas.microsoft.com/office/powerpoint/2010/main" val="12873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570029"/>
            <a:ext cx="10789693" cy="5748883"/>
          </a:xfrm>
        </p:spPr>
        <p:txBody>
          <a:bodyPr/>
          <a:lstStyle/>
          <a:p>
            <a:r>
              <a:rPr lang="en-US" dirty="0" smtClean="0"/>
              <a:t>The syntax of ROLLBACK is:</a:t>
            </a:r>
          </a:p>
          <a:p>
            <a:pPr marL="0" indent="0">
              <a:buNone/>
            </a:pPr>
            <a:endParaRPr lang="en-US" dirty="0" smtClean="0"/>
          </a:p>
          <a:p>
            <a:r>
              <a:rPr lang="en-US" dirty="0"/>
              <a:t>For example, let us consider the same DELETE command as above but instead of committing the transaction, let us ROLLBACK. </a:t>
            </a:r>
            <a:endParaRPr lang="en-US" dirty="0" smtClean="0"/>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a:t>As a result, the table stays intact and no records are deleted even though DELETE statement was executed. </a:t>
            </a:r>
          </a:p>
        </p:txBody>
      </p:sp>
      <p:pic>
        <p:nvPicPr>
          <p:cNvPr id="4" name="Picture 3"/>
          <p:cNvPicPr>
            <a:picLocks noChangeAspect="1"/>
          </p:cNvPicPr>
          <p:nvPr/>
        </p:nvPicPr>
        <p:blipFill>
          <a:blip r:embed="rId2"/>
          <a:stretch>
            <a:fillRect/>
          </a:stretch>
        </p:blipFill>
        <p:spPr>
          <a:xfrm>
            <a:off x="1394061" y="1145345"/>
            <a:ext cx="1185365" cy="327535"/>
          </a:xfrm>
          <a:prstGeom prst="rect">
            <a:avLst/>
          </a:prstGeom>
        </p:spPr>
      </p:pic>
      <p:pic>
        <p:nvPicPr>
          <p:cNvPr id="5" name="Picture 4"/>
          <p:cNvPicPr>
            <a:picLocks noChangeAspect="1"/>
          </p:cNvPicPr>
          <p:nvPr/>
        </p:nvPicPr>
        <p:blipFill>
          <a:blip r:embed="rId3"/>
          <a:stretch>
            <a:fillRect/>
          </a:stretch>
        </p:blipFill>
        <p:spPr>
          <a:xfrm>
            <a:off x="1585129" y="3138628"/>
            <a:ext cx="2359073" cy="980579"/>
          </a:xfrm>
          <a:prstGeom prst="rect">
            <a:avLst/>
          </a:prstGeom>
        </p:spPr>
      </p:pic>
      <p:pic>
        <p:nvPicPr>
          <p:cNvPr id="6" name="Picture 5"/>
          <p:cNvPicPr>
            <a:picLocks noChangeAspect="1"/>
          </p:cNvPicPr>
          <p:nvPr/>
        </p:nvPicPr>
        <p:blipFill>
          <a:blip r:embed="rId4"/>
          <a:stretch>
            <a:fillRect/>
          </a:stretch>
        </p:blipFill>
        <p:spPr>
          <a:xfrm>
            <a:off x="7008268" y="3138628"/>
            <a:ext cx="3950884" cy="1712050"/>
          </a:xfrm>
          <a:prstGeom prst="rect">
            <a:avLst/>
          </a:prstGeom>
        </p:spPr>
      </p:pic>
    </p:spTree>
    <p:extLst>
      <p:ext uri="{BB962C8B-B14F-4D97-AF65-F5344CB8AC3E}">
        <p14:creationId xmlns:p14="http://schemas.microsoft.com/office/powerpoint/2010/main" val="706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504967"/>
            <a:ext cx="10803341" cy="6073253"/>
          </a:xfrm>
        </p:spPr>
        <p:txBody>
          <a:bodyPr>
            <a:normAutofit/>
          </a:bodyPr>
          <a:lstStyle/>
          <a:p>
            <a:pPr marL="0" indent="0">
              <a:buNone/>
            </a:pPr>
            <a:r>
              <a:rPr lang="en-US" u="sng" dirty="0" smtClean="0"/>
              <a:t>SAVEPOINT</a:t>
            </a:r>
            <a:r>
              <a:rPr lang="en-US" dirty="0" smtClean="0"/>
              <a:t>:</a:t>
            </a:r>
          </a:p>
          <a:p>
            <a:r>
              <a:rPr lang="en-US" dirty="0"/>
              <a:t>A SAVEPOINT is a point in a transaction when you can rollback the transaction to a certain point without rolling back the entire transaction</a:t>
            </a:r>
            <a:r>
              <a:rPr lang="en-US" dirty="0" smtClean="0"/>
              <a:t>.</a:t>
            </a:r>
          </a:p>
          <a:p>
            <a:r>
              <a:rPr lang="en-US" dirty="0" smtClean="0"/>
              <a:t>The syntax for SAVEPOINT is:</a:t>
            </a:r>
          </a:p>
          <a:p>
            <a:pPr marL="0" indent="0">
              <a:buNone/>
            </a:pPr>
            <a:endParaRPr lang="en-US" dirty="0" smtClean="0"/>
          </a:p>
          <a:p>
            <a:r>
              <a:rPr lang="en-US" dirty="0"/>
              <a:t>The syntax for rolling back to a SAVEPOINT is</a:t>
            </a:r>
            <a:r>
              <a:rPr lang="en-US" dirty="0" smtClean="0"/>
              <a:t>:</a:t>
            </a:r>
          </a:p>
          <a:p>
            <a:pPr marL="0" indent="0">
              <a:buNone/>
            </a:pPr>
            <a:endParaRPr lang="en-US" dirty="0" smtClean="0"/>
          </a:p>
          <a:p>
            <a:r>
              <a:rPr lang="en-US" dirty="0"/>
              <a:t>Following is an example where you plan to delete 3 different records from the STUDENTS table</a:t>
            </a:r>
            <a:r>
              <a:rPr lang="en-US" dirty="0" smtClean="0"/>
              <a:t>.</a:t>
            </a:r>
          </a:p>
          <a:p>
            <a:r>
              <a:rPr lang="en-US" dirty="0"/>
              <a:t>You want to create a SAVEPOINT before each delete, so that you can ROLLBACK to any SAVEPOINT at any time to return the appropriate data to its original state.</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243723" y="2856717"/>
            <a:ext cx="3239229" cy="268619"/>
          </a:xfrm>
          <a:prstGeom prst="rect">
            <a:avLst/>
          </a:prstGeom>
        </p:spPr>
      </p:pic>
      <p:pic>
        <p:nvPicPr>
          <p:cNvPr id="5" name="Picture 4"/>
          <p:cNvPicPr>
            <a:picLocks noChangeAspect="1"/>
          </p:cNvPicPr>
          <p:nvPr/>
        </p:nvPicPr>
        <p:blipFill>
          <a:blip r:embed="rId3"/>
          <a:stretch>
            <a:fillRect/>
          </a:stretch>
        </p:blipFill>
        <p:spPr>
          <a:xfrm>
            <a:off x="1243723" y="3912358"/>
            <a:ext cx="3780992" cy="277504"/>
          </a:xfrm>
          <a:prstGeom prst="rect">
            <a:avLst/>
          </a:prstGeom>
        </p:spPr>
      </p:pic>
    </p:spTree>
    <p:extLst>
      <p:ext uri="{BB962C8B-B14F-4D97-AF65-F5344CB8AC3E}">
        <p14:creationId xmlns:p14="http://schemas.microsoft.com/office/powerpoint/2010/main" val="203350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515439"/>
            <a:ext cx="10836321" cy="5817122"/>
          </a:xfrm>
        </p:spPr>
        <p:txBody>
          <a:bodyPr/>
          <a:lstStyle/>
          <a:p>
            <a:r>
              <a:rPr lang="en-US" dirty="0"/>
              <a:t>Here is the series of operations</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t>Now that the three deletions have taken place, say you have changed your mind and decided to ROLLBACK to the SAVEPOINT that you identified as SP2</a:t>
            </a:r>
            <a:r>
              <a:rPr lang="en-US" dirty="0" smtClean="0"/>
              <a:t>.</a:t>
            </a:r>
          </a:p>
          <a:p>
            <a:r>
              <a:rPr lang="en-US" dirty="0"/>
              <a:t>Because SP2 was created after the first deletion, the last two deletions are undone</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309261" y="1047192"/>
            <a:ext cx="3956994" cy="2376808"/>
          </a:xfrm>
          <a:prstGeom prst="rect">
            <a:avLst/>
          </a:prstGeom>
        </p:spPr>
      </p:pic>
      <p:pic>
        <p:nvPicPr>
          <p:cNvPr id="5" name="Picture 4"/>
          <p:cNvPicPr>
            <a:picLocks noChangeAspect="1"/>
          </p:cNvPicPr>
          <p:nvPr/>
        </p:nvPicPr>
        <p:blipFill>
          <a:blip r:embed="rId3"/>
          <a:stretch>
            <a:fillRect/>
          </a:stretch>
        </p:blipFill>
        <p:spPr>
          <a:xfrm>
            <a:off x="1309261" y="5913816"/>
            <a:ext cx="1831223" cy="241324"/>
          </a:xfrm>
          <a:prstGeom prst="rect">
            <a:avLst/>
          </a:prstGeom>
        </p:spPr>
      </p:pic>
    </p:spTree>
    <p:extLst>
      <p:ext uri="{BB962C8B-B14F-4D97-AF65-F5344CB8AC3E}">
        <p14:creationId xmlns:p14="http://schemas.microsoft.com/office/powerpoint/2010/main" val="31128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5" y="597326"/>
            <a:ext cx="10898874" cy="5707939"/>
          </a:xfrm>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r>
              <a:rPr lang="en-US" dirty="0"/>
              <a:t>Notice that only the first deletion took place since you rolled back to </a:t>
            </a:r>
            <a:r>
              <a:rPr lang="en-US" dirty="0" smtClean="0"/>
              <a:t>SP2.</a:t>
            </a:r>
          </a:p>
          <a:p>
            <a:r>
              <a:rPr lang="en-US" dirty="0" smtClean="0"/>
              <a:t>Note that transactional </a:t>
            </a:r>
            <a:r>
              <a:rPr lang="en-US" dirty="0"/>
              <a:t>control commands are only used with the DML commands INSERT, UPDATE and DELETE only. They can not be used while creating tables or dropping them because these operations are automatically </a:t>
            </a:r>
            <a:r>
              <a:rPr lang="en-US" dirty="0" smtClean="0"/>
              <a:t>committed </a:t>
            </a:r>
            <a:r>
              <a:rPr lang="en-US" dirty="0"/>
              <a:t>in the database</a:t>
            </a:r>
            <a:r>
              <a:rPr lang="en-US"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1160913" y="732430"/>
            <a:ext cx="2458864" cy="209265"/>
          </a:xfrm>
          <a:prstGeom prst="rect">
            <a:avLst/>
          </a:prstGeom>
        </p:spPr>
      </p:pic>
      <p:pic>
        <p:nvPicPr>
          <p:cNvPr id="6" name="Picture 5"/>
          <p:cNvPicPr>
            <a:picLocks noChangeAspect="1"/>
          </p:cNvPicPr>
          <p:nvPr/>
        </p:nvPicPr>
        <p:blipFill>
          <a:blip r:embed="rId3"/>
          <a:stretch>
            <a:fillRect/>
          </a:stretch>
        </p:blipFill>
        <p:spPr>
          <a:xfrm>
            <a:off x="6963201" y="732430"/>
            <a:ext cx="4266570" cy="1599964"/>
          </a:xfrm>
          <a:prstGeom prst="rect">
            <a:avLst/>
          </a:prstGeom>
        </p:spPr>
      </p:pic>
    </p:spTree>
    <p:extLst>
      <p:ext uri="{BB962C8B-B14F-4D97-AF65-F5344CB8AC3E}">
        <p14:creationId xmlns:p14="http://schemas.microsoft.com/office/powerpoint/2010/main" val="158823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0" y="488145"/>
            <a:ext cx="11008057" cy="5967246"/>
          </a:xfrm>
        </p:spPr>
        <p:txBody>
          <a:bodyPr>
            <a:normAutofit lnSpcReduction="10000"/>
          </a:bodyPr>
          <a:lstStyle/>
          <a:p>
            <a:pPr marL="0" indent="0">
              <a:buNone/>
            </a:pPr>
            <a:r>
              <a:rPr lang="en-US" u="sng" dirty="0" smtClean="0"/>
              <a:t>Database Lock</a:t>
            </a:r>
            <a:r>
              <a:rPr lang="en-US" dirty="0" smtClean="0"/>
              <a:t>:</a:t>
            </a:r>
          </a:p>
          <a:p>
            <a:r>
              <a:rPr lang="en-US" dirty="0"/>
              <a:t>A database lock is used to “lock” some data in a database so that only one database user/session or transaction may update that particular data. </a:t>
            </a:r>
            <a:endParaRPr lang="en-US" dirty="0" smtClean="0"/>
          </a:p>
          <a:p>
            <a:r>
              <a:rPr lang="en-US" dirty="0"/>
              <a:t>Database locks exist to prevent two or more transactions from updating the same exact piece of data at the same exact time. </a:t>
            </a:r>
            <a:endParaRPr lang="en-US" dirty="0" smtClean="0"/>
          </a:p>
          <a:p>
            <a:r>
              <a:rPr lang="en-US" dirty="0"/>
              <a:t>When the data is locked, it means that another database session can NOT update that data until the lock is released</a:t>
            </a:r>
            <a:r>
              <a:rPr lang="en-US" dirty="0" smtClean="0"/>
              <a:t>.</a:t>
            </a:r>
          </a:p>
          <a:p>
            <a:r>
              <a:rPr lang="en-US" dirty="0"/>
              <a:t>Suppose a database session/transaction 'A' tries to update some data that is already locked by another database session 'B'. What happens to session 'A</a:t>
            </a:r>
            <a:r>
              <a:rPr lang="en-US" dirty="0" smtClean="0"/>
              <a:t>'?</a:t>
            </a:r>
          </a:p>
          <a:p>
            <a:r>
              <a:rPr lang="en-US" dirty="0"/>
              <a:t>Well, session A will actually be placed in what’s called a </a:t>
            </a:r>
            <a:r>
              <a:rPr lang="en-US" b="1" i="1" dirty="0"/>
              <a:t>lock wait</a:t>
            </a:r>
            <a:r>
              <a:rPr lang="en-US" dirty="0"/>
              <a:t> state, and session A will be stopped from making further progress with any SQL transaction that it’s performing. In other words, session A will be “stalled” until session B releases the lock on that data.</a:t>
            </a:r>
          </a:p>
        </p:txBody>
      </p:sp>
    </p:spTree>
    <p:extLst>
      <p:ext uri="{BB962C8B-B14F-4D97-AF65-F5344CB8AC3E}">
        <p14:creationId xmlns:p14="http://schemas.microsoft.com/office/powerpoint/2010/main" val="273439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2247</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Transactions in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in SQL</dc:title>
  <dc:creator>Suhas Jagadish</dc:creator>
  <cp:lastModifiedBy>Suhas Jagadish</cp:lastModifiedBy>
  <cp:revision>18</cp:revision>
  <dcterms:created xsi:type="dcterms:W3CDTF">2016-07-16T23:50:13Z</dcterms:created>
  <dcterms:modified xsi:type="dcterms:W3CDTF">2016-07-18T04:22:44Z</dcterms:modified>
</cp:coreProperties>
</file>