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AA47AB-F1DE-4738-B645-4FD6EC931CA8}" type="datetimeFigureOut">
              <a:rPr lang="en-US" smtClean="0"/>
              <a:t>8/1/2016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1F679-866D-4D58-9080-2E28C43079CE}" type="slidenum">
              <a:rPr lang="en-US" smtClean="0"/>
              <a:t>‹#›</a:t>
            </a:fld>
            <a:endParaRPr lang="en-US"/>
          </a:p>
        </p:txBody>
      </p:sp>
    </p:spTree>
    <p:extLst>
      <p:ext uri="{BB962C8B-B14F-4D97-AF65-F5344CB8AC3E}">
        <p14:creationId xmlns:p14="http://schemas.microsoft.com/office/powerpoint/2010/main" val="2910486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AA47AB-F1DE-4738-B645-4FD6EC931CA8}" type="datetimeFigureOut">
              <a:rPr lang="en-US" smtClean="0"/>
              <a:t>8/1/2016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1F679-866D-4D58-9080-2E28C43079CE}" type="slidenum">
              <a:rPr lang="en-US" smtClean="0"/>
              <a:t>‹#›</a:t>
            </a:fld>
            <a:endParaRPr lang="en-US"/>
          </a:p>
        </p:txBody>
      </p:sp>
    </p:spTree>
    <p:extLst>
      <p:ext uri="{BB962C8B-B14F-4D97-AF65-F5344CB8AC3E}">
        <p14:creationId xmlns:p14="http://schemas.microsoft.com/office/powerpoint/2010/main" val="3951216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AA47AB-F1DE-4738-B645-4FD6EC931CA8}" type="datetimeFigureOut">
              <a:rPr lang="en-US" smtClean="0"/>
              <a:t>8/1/2016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1F679-866D-4D58-9080-2E28C43079CE}" type="slidenum">
              <a:rPr lang="en-US" smtClean="0"/>
              <a:t>‹#›</a:t>
            </a:fld>
            <a:endParaRPr lang="en-US"/>
          </a:p>
        </p:txBody>
      </p:sp>
    </p:spTree>
    <p:extLst>
      <p:ext uri="{BB962C8B-B14F-4D97-AF65-F5344CB8AC3E}">
        <p14:creationId xmlns:p14="http://schemas.microsoft.com/office/powerpoint/2010/main" val="4030707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AA47AB-F1DE-4738-B645-4FD6EC931CA8}" type="datetimeFigureOut">
              <a:rPr lang="en-US" smtClean="0"/>
              <a:t>8/1/2016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1F679-866D-4D58-9080-2E28C43079CE}" type="slidenum">
              <a:rPr lang="en-US" smtClean="0"/>
              <a:t>‹#›</a:t>
            </a:fld>
            <a:endParaRPr lang="en-US"/>
          </a:p>
        </p:txBody>
      </p:sp>
    </p:spTree>
    <p:extLst>
      <p:ext uri="{BB962C8B-B14F-4D97-AF65-F5344CB8AC3E}">
        <p14:creationId xmlns:p14="http://schemas.microsoft.com/office/powerpoint/2010/main" val="219501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AA47AB-F1DE-4738-B645-4FD6EC931CA8}" type="datetimeFigureOut">
              <a:rPr lang="en-US" smtClean="0"/>
              <a:t>8/1/2016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1F679-866D-4D58-9080-2E28C43079CE}" type="slidenum">
              <a:rPr lang="en-US" smtClean="0"/>
              <a:t>‹#›</a:t>
            </a:fld>
            <a:endParaRPr lang="en-US"/>
          </a:p>
        </p:txBody>
      </p:sp>
    </p:spTree>
    <p:extLst>
      <p:ext uri="{BB962C8B-B14F-4D97-AF65-F5344CB8AC3E}">
        <p14:creationId xmlns:p14="http://schemas.microsoft.com/office/powerpoint/2010/main" val="2594042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AA47AB-F1DE-4738-B645-4FD6EC931CA8}" type="datetimeFigureOut">
              <a:rPr lang="en-US" smtClean="0"/>
              <a:t>8/1/2016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1F679-866D-4D58-9080-2E28C43079CE}" type="slidenum">
              <a:rPr lang="en-US" smtClean="0"/>
              <a:t>‹#›</a:t>
            </a:fld>
            <a:endParaRPr lang="en-US"/>
          </a:p>
        </p:txBody>
      </p:sp>
    </p:spTree>
    <p:extLst>
      <p:ext uri="{BB962C8B-B14F-4D97-AF65-F5344CB8AC3E}">
        <p14:creationId xmlns:p14="http://schemas.microsoft.com/office/powerpoint/2010/main" val="875766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AA47AB-F1DE-4738-B645-4FD6EC931CA8}" type="datetimeFigureOut">
              <a:rPr lang="en-US" smtClean="0"/>
              <a:t>8/1/2016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1F679-866D-4D58-9080-2E28C43079CE}" type="slidenum">
              <a:rPr lang="en-US" smtClean="0"/>
              <a:t>‹#›</a:t>
            </a:fld>
            <a:endParaRPr lang="en-US"/>
          </a:p>
        </p:txBody>
      </p:sp>
    </p:spTree>
    <p:extLst>
      <p:ext uri="{BB962C8B-B14F-4D97-AF65-F5344CB8AC3E}">
        <p14:creationId xmlns:p14="http://schemas.microsoft.com/office/powerpoint/2010/main" val="2260583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AA47AB-F1DE-4738-B645-4FD6EC931CA8}" type="datetimeFigureOut">
              <a:rPr lang="en-US" smtClean="0"/>
              <a:t>8/1/2016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1F679-866D-4D58-9080-2E28C43079CE}" type="slidenum">
              <a:rPr lang="en-US" smtClean="0"/>
              <a:t>‹#›</a:t>
            </a:fld>
            <a:endParaRPr lang="en-US"/>
          </a:p>
        </p:txBody>
      </p:sp>
    </p:spTree>
    <p:extLst>
      <p:ext uri="{BB962C8B-B14F-4D97-AF65-F5344CB8AC3E}">
        <p14:creationId xmlns:p14="http://schemas.microsoft.com/office/powerpoint/2010/main" val="156481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AA47AB-F1DE-4738-B645-4FD6EC931CA8}" type="datetimeFigureOut">
              <a:rPr lang="en-US" smtClean="0"/>
              <a:t>8/1/2016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1F679-866D-4D58-9080-2E28C43079CE}" type="slidenum">
              <a:rPr lang="en-US" smtClean="0"/>
              <a:t>‹#›</a:t>
            </a:fld>
            <a:endParaRPr lang="en-US"/>
          </a:p>
        </p:txBody>
      </p:sp>
    </p:spTree>
    <p:extLst>
      <p:ext uri="{BB962C8B-B14F-4D97-AF65-F5344CB8AC3E}">
        <p14:creationId xmlns:p14="http://schemas.microsoft.com/office/powerpoint/2010/main" val="2503709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AA47AB-F1DE-4738-B645-4FD6EC931CA8}" type="datetimeFigureOut">
              <a:rPr lang="en-US" smtClean="0"/>
              <a:t>8/1/2016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1F679-866D-4D58-9080-2E28C43079CE}" type="slidenum">
              <a:rPr lang="en-US" smtClean="0"/>
              <a:t>‹#›</a:t>
            </a:fld>
            <a:endParaRPr lang="en-US"/>
          </a:p>
        </p:txBody>
      </p:sp>
    </p:spTree>
    <p:extLst>
      <p:ext uri="{BB962C8B-B14F-4D97-AF65-F5344CB8AC3E}">
        <p14:creationId xmlns:p14="http://schemas.microsoft.com/office/powerpoint/2010/main" val="388072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AA47AB-F1DE-4738-B645-4FD6EC931CA8}" type="datetimeFigureOut">
              <a:rPr lang="en-US" smtClean="0"/>
              <a:t>8/1/2016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1F679-866D-4D58-9080-2E28C43079CE}" type="slidenum">
              <a:rPr lang="en-US" smtClean="0"/>
              <a:t>‹#›</a:t>
            </a:fld>
            <a:endParaRPr lang="en-US"/>
          </a:p>
        </p:txBody>
      </p:sp>
    </p:spTree>
    <p:extLst>
      <p:ext uri="{BB962C8B-B14F-4D97-AF65-F5344CB8AC3E}">
        <p14:creationId xmlns:p14="http://schemas.microsoft.com/office/powerpoint/2010/main" val="141215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AA47AB-F1DE-4738-B645-4FD6EC931CA8}" type="datetimeFigureOut">
              <a:rPr lang="en-US" smtClean="0"/>
              <a:t>8/1/2016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61F679-866D-4D58-9080-2E28C43079CE}" type="slidenum">
              <a:rPr lang="en-US" smtClean="0"/>
              <a:t>‹#›</a:t>
            </a:fld>
            <a:endParaRPr lang="en-US"/>
          </a:p>
        </p:txBody>
      </p:sp>
    </p:spTree>
    <p:extLst>
      <p:ext uri="{BB962C8B-B14F-4D97-AF65-F5344CB8AC3E}">
        <p14:creationId xmlns:p14="http://schemas.microsoft.com/office/powerpoint/2010/main" val="638501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1.png"/><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666" y="174057"/>
            <a:ext cx="10515600" cy="1325563"/>
          </a:xfrm>
        </p:spPr>
        <p:txBody>
          <a:bodyPr/>
          <a:lstStyle/>
          <a:p>
            <a:r>
              <a:rPr lang="en-US" dirty="0" smtClean="0"/>
              <a:t>UNIVERSITY Database</a:t>
            </a:r>
            <a:endParaRPr lang="en-US" dirty="0"/>
          </a:p>
        </p:txBody>
      </p:sp>
      <p:sp>
        <p:nvSpPr>
          <p:cNvPr id="3" name="Content Placeholder 2"/>
          <p:cNvSpPr>
            <a:spLocks noGrp="1"/>
          </p:cNvSpPr>
          <p:nvPr>
            <p:ph idx="1"/>
          </p:nvPr>
        </p:nvSpPr>
        <p:spPr>
          <a:xfrm>
            <a:off x="742666" y="1499620"/>
            <a:ext cx="10680510" cy="4873884"/>
          </a:xfrm>
        </p:spPr>
        <p:txBody>
          <a:bodyPr>
            <a:normAutofit/>
          </a:bodyPr>
          <a:lstStyle/>
          <a:p>
            <a:r>
              <a:rPr lang="en-US" dirty="0" smtClean="0"/>
              <a:t>Let us take an example of UNIVERSITY database and formulate SQL queries to solve few questions related to the UNIVERSITY database. </a:t>
            </a:r>
          </a:p>
          <a:p>
            <a:r>
              <a:rPr lang="en-US" dirty="0" smtClean="0"/>
              <a:t>We shall try to use most of the concepts covered in this course to write SQL queries and analyze the results. </a:t>
            </a:r>
          </a:p>
          <a:p>
            <a:r>
              <a:rPr lang="en-US" dirty="0" smtClean="0"/>
              <a:t>But first, let us try to understand the UNIVERSITY schema – </a:t>
            </a:r>
          </a:p>
          <a:p>
            <a:pPr marL="0" indent="0">
              <a:buNone/>
            </a:pPr>
            <a:endParaRPr lang="en-US" sz="2600" b="1" i="1" dirty="0" smtClean="0"/>
          </a:p>
          <a:p>
            <a:pPr marL="457200" lvl="1" indent="0">
              <a:buNone/>
            </a:pPr>
            <a:r>
              <a:rPr lang="en-US" sz="2600" b="1" i="1" dirty="0" smtClean="0"/>
              <a:t>Student</a:t>
            </a:r>
            <a:r>
              <a:rPr lang="en-US" sz="2600" i="1" dirty="0" smtClean="0"/>
              <a:t>(</a:t>
            </a:r>
            <a:r>
              <a:rPr lang="en-US" sz="2600" i="1" u="sng" dirty="0" smtClean="0"/>
              <a:t>Sid</a:t>
            </a:r>
            <a:r>
              <a:rPr lang="en-US" sz="2600" dirty="0"/>
              <a:t>, </a:t>
            </a:r>
            <a:r>
              <a:rPr lang="en-US" sz="2600" dirty="0" err="1"/>
              <a:t>Sname,GPA</a:t>
            </a:r>
            <a:r>
              <a:rPr lang="en-US" sz="2600" dirty="0"/>
              <a:t>)</a:t>
            </a:r>
          </a:p>
          <a:p>
            <a:pPr marL="457200" lvl="1" indent="0">
              <a:buNone/>
            </a:pPr>
            <a:r>
              <a:rPr lang="en-US" sz="2600" b="1" i="1" dirty="0"/>
              <a:t>MajorsIn</a:t>
            </a:r>
            <a:r>
              <a:rPr lang="en-US" sz="2600" dirty="0"/>
              <a:t>(</a:t>
            </a:r>
            <a:r>
              <a:rPr lang="en-US" sz="2600" u="sng" dirty="0" err="1"/>
              <a:t>Sid,Major</a:t>
            </a:r>
            <a:r>
              <a:rPr lang="en-US" sz="2600" dirty="0"/>
              <a:t>)</a:t>
            </a:r>
          </a:p>
          <a:p>
            <a:pPr marL="457200" lvl="1" indent="0">
              <a:buNone/>
            </a:pPr>
            <a:r>
              <a:rPr lang="en-US" sz="2600" b="1" i="1" dirty="0"/>
              <a:t>Book</a:t>
            </a:r>
            <a:r>
              <a:rPr lang="en-US" sz="2600" dirty="0"/>
              <a:t>(</a:t>
            </a:r>
            <a:r>
              <a:rPr lang="en-US" sz="2600" u="sng" dirty="0" err="1"/>
              <a:t>BookNo</a:t>
            </a:r>
            <a:r>
              <a:rPr lang="en-US" sz="2600" dirty="0"/>
              <a:t>, Title, Price)</a:t>
            </a:r>
          </a:p>
          <a:p>
            <a:pPr marL="457200" lvl="1" indent="0">
              <a:buNone/>
            </a:pPr>
            <a:r>
              <a:rPr lang="en-US" sz="2600" b="1" i="1" dirty="0"/>
              <a:t>Cites</a:t>
            </a:r>
            <a:r>
              <a:rPr lang="en-US" sz="2600" dirty="0"/>
              <a:t>(</a:t>
            </a:r>
            <a:r>
              <a:rPr lang="en-US" sz="2600" u="sng" dirty="0" err="1"/>
              <a:t>BookNo,CitedBookNo</a:t>
            </a:r>
            <a:r>
              <a:rPr lang="en-US" sz="2600" dirty="0"/>
              <a:t>)</a:t>
            </a:r>
          </a:p>
          <a:p>
            <a:pPr marL="457200" lvl="1" indent="0">
              <a:buNone/>
            </a:pPr>
            <a:r>
              <a:rPr lang="en-US" sz="2600" b="1" i="1" dirty="0"/>
              <a:t>Buys</a:t>
            </a:r>
            <a:r>
              <a:rPr lang="en-US" sz="2600" dirty="0"/>
              <a:t>(</a:t>
            </a:r>
            <a:r>
              <a:rPr lang="en-US" sz="2600" u="sng" dirty="0" err="1"/>
              <a:t>Sid,BookNo</a:t>
            </a:r>
            <a:r>
              <a:rPr lang="en-US" sz="2600" dirty="0"/>
              <a:t>)</a:t>
            </a:r>
          </a:p>
        </p:txBody>
      </p:sp>
    </p:spTree>
    <p:extLst>
      <p:ext uri="{BB962C8B-B14F-4D97-AF65-F5344CB8AC3E}">
        <p14:creationId xmlns:p14="http://schemas.microsoft.com/office/powerpoint/2010/main" val="35319814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6313" y="641445"/>
            <a:ext cx="10707806" cy="5636525"/>
          </a:xfrm>
        </p:spPr>
        <p:txBody>
          <a:bodyPr>
            <a:normAutofit/>
          </a:bodyPr>
          <a:lstStyle/>
          <a:p>
            <a:pPr marL="514350" indent="-514350">
              <a:buFont typeface="+mj-lt"/>
              <a:buAutoNum type="arabicParenR" startAt="4"/>
            </a:pPr>
            <a:r>
              <a:rPr lang="en-US" dirty="0"/>
              <a:t>Find Sid’s and </a:t>
            </a:r>
            <a:r>
              <a:rPr lang="en-US" dirty="0" err="1"/>
              <a:t>Sname’s</a:t>
            </a:r>
            <a:r>
              <a:rPr lang="en-US" dirty="0"/>
              <a:t> of students who neither major in “</a:t>
            </a:r>
            <a:r>
              <a:rPr lang="en-US" dirty="0" smtClean="0"/>
              <a:t>CS” nor </a:t>
            </a:r>
            <a:r>
              <a:rPr lang="en-US" dirty="0"/>
              <a:t>buy any book that is not cited</a:t>
            </a:r>
            <a:r>
              <a:rPr lang="en-US" dirty="0" smtClean="0"/>
              <a:t>.</a:t>
            </a:r>
          </a:p>
          <a:p>
            <a:pPr marL="0" indent="0">
              <a:buNone/>
            </a:pPr>
            <a:r>
              <a:rPr lang="en-US" dirty="0"/>
              <a:t>	</a:t>
            </a:r>
            <a:r>
              <a:rPr lang="en-US" u="sng" dirty="0" smtClean="0"/>
              <a:t>QUERY</a:t>
            </a:r>
            <a:r>
              <a:rPr lang="en-US" dirty="0" smtClean="0"/>
              <a:t>							</a:t>
            </a:r>
            <a:r>
              <a:rPr lang="en-US" u="sng" dirty="0" smtClean="0"/>
              <a:t>RESULT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r>
              <a:rPr lang="en-US" dirty="0" smtClean="0"/>
              <a:t>The NOT IN part filters out the records with not major in CS and books that are not cited. </a:t>
            </a:r>
          </a:p>
          <a:p>
            <a:pPr marL="0" indent="0">
              <a:buNone/>
            </a:pPr>
            <a:endParaRPr lang="en-US" dirty="0"/>
          </a:p>
          <a:p>
            <a:pPr marL="514350" indent="-514350">
              <a:buFont typeface="+mj-lt"/>
              <a:buAutoNum type="arabicParenR" startAt="5"/>
            </a:pPr>
            <a:r>
              <a:rPr lang="en-US" dirty="0"/>
              <a:t>Find the </a:t>
            </a:r>
            <a:r>
              <a:rPr lang="en-US" dirty="0" err="1"/>
              <a:t>BookNo’s</a:t>
            </a:r>
            <a:r>
              <a:rPr lang="en-US" dirty="0"/>
              <a:t> of books that are cited by at most </a:t>
            </a:r>
            <a:r>
              <a:rPr lang="en-US" dirty="0" smtClean="0"/>
              <a:t>two books</a:t>
            </a:r>
            <a:r>
              <a:rPr lang="en-US" dirty="0"/>
              <a:t>.</a:t>
            </a:r>
          </a:p>
        </p:txBody>
      </p:sp>
      <p:pic>
        <p:nvPicPr>
          <p:cNvPr id="5" name="Picture 4"/>
          <p:cNvPicPr>
            <a:picLocks noChangeAspect="1"/>
          </p:cNvPicPr>
          <p:nvPr/>
        </p:nvPicPr>
        <p:blipFill>
          <a:blip r:embed="rId2"/>
          <a:stretch>
            <a:fillRect/>
          </a:stretch>
        </p:blipFill>
        <p:spPr>
          <a:xfrm>
            <a:off x="1044692" y="2212572"/>
            <a:ext cx="7171307" cy="1458676"/>
          </a:xfrm>
          <a:prstGeom prst="rect">
            <a:avLst/>
          </a:prstGeom>
        </p:spPr>
      </p:pic>
      <p:pic>
        <p:nvPicPr>
          <p:cNvPr id="6" name="Picture 5"/>
          <p:cNvPicPr>
            <a:picLocks noChangeAspect="1"/>
          </p:cNvPicPr>
          <p:nvPr/>
        </p:nvPicPr>
        <p:blipFill>
          <a:blip r:embed="rId3"/>
          <a:stretch>
            <a:fillRect/>
          </a:stretch>
        </p:blipFill>
        <p:spPr>
          <a:xfrm>
            <a:off x="9179611" y="2212572"/>
            <a:ext cx="1179040" cy="1112802"/>
          </a:xfrm>
          <a:prstGeom prst="rect">
            <a:avLst/>
          </a:prstGeom>
        </p:spPr>
      </p:pic>
    </p:spTree>
    <p:extLst>
      <p:ext uri="{BB962C8B-B14F-4D97-AF65-F5344CB8AC3E}">
        <p14:creationId xmlns:p14="http://schemas.microsoft.com/office/powerpoint/2010/main" val="549225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8741" y="464024"/>
            <a:ext cx="10589525" cy="5868537"/>
          </a:xfrm>
        </p:spPr>
        <p:txBody>
          <a:bodyPr/>
          <a:lstStyle/>
          <a:p>
            <a:pPr marL="0" indent="0">
              <a:buNone/>
            </a:pPr>
            <a:r>
              <a:rPr lang="en-US" dirty="0" smtClean="0"/>
              <a:t>	</a:t>
            </a:r>
            <a:r>
              <a:rPr lang="en-US" u="sng" dirty="0" smtClean="0"/>
              <a:t>QUERY</a:t>
            </a:r>
            <a:r>
              <a:rPr lang="en-US" dirty="0" smtClean="0"/>
              <a:t>						</a:t>
            </a:r>
            <a:r>
              <a:rPr lang="en-US" u="sng" dirty="0" smtClean="0"/>
              <a:t>RESULT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r>
              <a:rPr lang="en-US" dirty="0" smtClean="0"/>
              <a:t>If you look at the question carefully, it asks for books that are cited by at most 2 books, which means books cited by 0,1 or 2 books. </a:t>
            </a:r>
          </a:p>
          <a:p>
            <a:r>
              <a:rPr lang="en-US" dirty="0" smtClean="0"/>
              <a:t>The first query returns all the books cited by &lt;= 2 books and the second query returns details of such books which are not cited by any.</a:t>
            </a:r>
            <a:endParaRPr lang="en-US" dirty="0"/>
          </a:p>
        </p:txBody>
      </p:sp>
      <p:pic>
        <p:nvPicPr>
          <p:cNvPr id="4" name="Picture 3"/>
          <p:cNvPicPr>
            <a:picLocks noChangeAspect="1"/>
          </p:cNvPicPr>
          <p:nvPr/>
        </p:nvPicPr>
        <p:blipFill>
          <a:blip r:embed="rId2"/>
          <a:stretch>
            <a:fillRect/>
          </a:stretch>
        </p:blipFill>
        <p:spPr>
          <a:xfrm>
            <a:off x="1341958" y="1256803"/>
            <a:ext cx="4253624" cy="2574936"/>
          </a:xfrm>
          <a:prstGeom prst="rect">
            <a:avLst/>
          </a:prstGeom>
        </p:spPr>
      </p:pic>
      <p:pic>
        <p:nvPicPr>
          <p:cNvPr id="5" name="Picture 4"/>
          <p:cNvPicPr>
            <a:picLocks noChangeAspect="1"/>
          </p:cNvPicPr>
          <p:nvPr/>
        </p:nvPicPr>
        <p:blipFill>
          <a:blip r:embed="rId3"/>
          <a:stretch>
            <a:fillRect/>
          </a:stretch>
        </p:blipFill>
        <p:spPr>
          <a:xfrm>
            <a:off x="8291299" y="1188067"/>
            <a:ext cx="661632" cy="3053686"/>
          </a:xfrm>
          <a:prstGeom prst="rect">
            <a:avLst/>
          </a:prstGeom>
        </p:spPr>
      </p:pic>
    </p:spTree>
    <p:extLst>
      <p:ext uri="{BB962C8B-B14F-4D97-AF65-F5344CB8AC3E}">
        <p14:creationId xmlns:p14="http://schemas.microsoft.com/office/powerpoint/2010/main" val="34552629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5369" y="597325"/>
            <a:ext cx="10748749" cy="5653349"/>
          </a:xfrm>
        </p:spPr>
        <p:txBody>
          <a:bodyPr/>
          <a:lstStyle/>
          <a:p>
            <a:pPr marL="514350" indent="-514350">
              <a:buFont typeface="+mj-lt"/>
              <a:buAutoNum type="arabicParenR" startAt="6"/>
            </a:pPr>
            <a:r>
              <a:rPr lang="en-US" dirty="0"/>
              <a:t>Find the </a:t>
            </a:r>
            <a:r>
              <a:rPr lang="en-US" dirty="0" err="1"/>
              <a:t>BookNo’s</a:t>
            </a:r>
            <a:r>
              <a:rPr lang="en-US" dirty="0"/>
              <a:t> of books that cite books that cost less </a:t>
            </a:r>
            <a:r>
              <a:rPr lang="en-US" dirty="0" smtClean="0"/>
              <a:t>than $20.</a:t>
            </a:r>
          </a:p>
          <a:p>
            <a:pPr marL="0" indent="0">
              <a:buNone/>
            </a:pPr>
            <a:r>
              <a:rPr lang="en-US" dirty="0"/>
              <a:t>	</a:t>
            </a:r>
            <a:r>
              <a:rPr lang="en-US" u="sng" dirty="0" smtClean="0"/>
              <a:t>QUERY</a:t>
            </a:r>
            <a:r>
              <a:rPr lang="en-US" dirty="0" smtClean="0"/>
              <a:t>						</a:t>
            </a:r>
            <a:r>
              <a:rPr lang="en-US" u="sng" dirty="0" smtClean="0"/>
              <a:t>RESULT</a:t>
            </a:r>
          </a:p>
          <a:p>
            <a:pPr marL="0" indent="0">
              <a:buNone/>
            </a:pPr>
            <a:endParaRPr lang="en-US" dirty="0" smtClean="0"/>
          </a:p>
          <a:p>
            <a:pPr marL="0" indent="0">
              <a:buNone/>
            </a:pPr>
            <a:endParaRPr lang="en-US" dirty="0"/>
          </a:p>
          <a:p>
            <a:pPr marL="0" indent="0">
              <a:buNone/>
            </a:pPr>
            <a:endParaRPr lang="en-US" dirty="0" smtClean="0"/>
          </a:p>
          <a:p>
            <a:pPr marL="514350" indent="-514350">
              <a:buFont typeface="+mj-lt"/>
              <a:buAutoNum type="arabicParenR" startAt="7"/>
            </a:pPr>
            <a:r>
              <a:rPr lang="en-US" dirty="0"/>
              <a:t>Find the Sid’s of students that have exactly two majors </a:t>
            </a:r>
            <a:r>
              <a:rPr lang="en-US" dirty="0" smtClean="0"/>
              <a:t>and buy </a:t>
            </a:r>
            <a:r>
              <a:rPr lang="en-US" dirty="0"/>
              <a:t>at least one book</a:t>
            </a:r>
            <a:r>
              <a:rPr lang="en-US" dirty="0" smtClean="0"/>
              <a:t>.</a:t>
            </a:r>
          </a:p>
          <a:p>
            <a:pPr marL="0" indent="0">
              <a:buNone/>
            </a:pPr>
            <a:r>
              <a:rPr lang="en-US" dirty="0"/>
              <a:t>	</a:t>
            </a:r>
            <a:r>
              <a:rPr lang="en-US" u="sng" dirty="0" smtClean="0"/>
              <a:t>QUERY</a:t>
            </a:r>
            <a:r>
              <a:rPr lang="en-US" dirty="0" smtClean="0"/>
              <a:t>						</a:t>
            </a:r>
            <a:r>
              <a:rPr lang="en-US" u="sng" dirty="0" smtClean="0"/>
              <a:t>RESULT</a:t>
            </a:r>
          </a:p>
          <a:p>
            <a:pPr marL="0" indent="0">
              <a:buNone/>
            </a:pPr>
            <a:endParaRPr lang="en-US" dirty="0"/>
          </a:p>
        </p:txBody>
      </p:sp>
      <p:pic>
        <p:nvPicPr>
          <p:cNvPr id="4" name="Picture 3"/>
          <p:cNvPicPr>
            <a:picLocks noChangeAspect="1"/>
          </p:cNvPicPr>
          <p:nvPr/>
        </p:nvPicPr>
        <p:blipFill>
          <a:blip r:embed="rId2"/>
          <a:stretch>
            <a:fillRect/>
          </a:stretch>
        </p:blipFill>
        <p:spPr>
          <a:xfrm>
            <a:off x="1358307" y="1875927"/>
            <a:ext cx="5421088" cy="703500"/>
          </a:xfrm>
          <a:prstGeom prst="rect">
            <a:avLst/>
          </a:prstGeom>
        </p:spPr>
      </p:pic>
      <p:pic>
        <p:nvPicPr>
          <p:cNvPr id="5" name="Picture 4"/>
          <p:cNvPicPr>
            <a:picLocks noChangeAspect="1"/>
          </p:cNvPicPr>
          <p:nvPr/>
        </p:nvPicPr>
        <p:blipFill>
          <a:blip r:embed="rId3"/>
          <a:stretch>
            <a:fillRect/>
          </a:stretch>
        </p:blipFill>
        <p:spPr>
          <a:xfrm>
            <a:off x="8240410" y="1858146"/>
            <a:ext cx="944534" cy="721281"/>
          </a:xfrm>
          <a:prstGeom prst="rect">
            <a:avLst/>
          </a:prstGeom>
        </p:spPr>
      </p:pic>
      <p:pic>
        <p:nvPicPr>
          <p:cNvPr id="6" name="Picture 5"/>
          <p:cNvPicPr>
            <a:picLocks noChangeAspect="1"/>
          </p:cNvPicPr>
          <p:nvPr/>
        </p:nvPicPr>
        <p:blipFill>
          <a:blip r:embed="rId4"/>
          <a:stretch>
            <a:fillRect/>
          </a:stretch>
        </p:blipFill>
        <p:spPr>
          <a:xfrm>
            <a:off x="1358307" y="4734919"/>
            <a:ext cx="4586520" cy="1242799"/>
          </a:xfrm>
          <a:prstGeom prst="rect">
            <a:avLst/>
          </a:prstGeom>
        </p:spPr>
      </p:pic>
      <p:pic>
        <p:nvPicPr>
          <p:cNvPr id="7" name="Picture 6"/>
          <p:cNvPicPr>
            <a:picLocks noChangeAspect="1"/>
          </p:cNvPicPr>
          <p:nvPr/>
        </p:nvPicPr>
        <p:blipFill>
          <a:blip r:embed="rId5"/>
          <a:stretch>
            <a:fillRect/>
          </a:stretch>
        </p:blipFill>
        <p:spPr>
          <a:xfrm>
            <a:off x="8381616" y="4734919"/>
            <a:ext cx="606949" cy="1242800"/>
          </a:xfrm>
          <a:prstGeom prst="rect">
            <a:avLst/>
          </a:prstGeom>
        </p:spPr>
      </p:pic>
    </p:spTree>
    <p:extLst>
      <p:ext uri="{BB962C8B-B14F-4D97-AF65-F5344CB8AC3E}">
        <p14:creationId xmlns:p14="http://schemas.microsoft.com/office/powerpoint/2010/main" val="31319765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9835" y="570030"/>
            <a:ext cx="10735102" cy="5653349"/>
          </a:xfrm>
        </p:spPr>
        <p:txBody>
          <a:bodyPr/>
          <a:lstStyle/>
          <a:p>
            <a:r>
              <a:rPr lang="en-US" dirty="0" smtClean="0"/>
              <a:t>The count operator takes care of exact 2 majors whereas a simple join between “Student” and “Buys” tables ensures that a student buys at least one book.</a:t>
            </a:r>
          </a:p>
          <a:p>
            <a:pPr marL="0" indent="0">
              <a:buNone/>
            </a:pPr>
            <a:endParaRPr lang="en-US" dirty="0" smtClean="0"/>
          </a:p>
          <a:p>
            <a:pPr marL="514350" indent="-514350">
              <a:buFont typeface="+mj-lt"/>
              <a:buAutoNum type="arabicParenR" startAt="8"/>
            </a:pPr>
            <a:r>
              <a:rPr lang="en-US" dirty="0"/>
              <a:t>Find the </a:t>
            </a:r>
            <a:r>
              <a:rPr lang="en-US" dirty="0" smtClean="0"/>
              <a:t>records in the form (s1,s2,b</a:t>
            </a:r>
            <a:r>
              <a:rPr lang="en-US" dirty="0"/>
              <a:t>) where s1 and s2 are different </a:t>
            </a:r>
            <a:r>
              <a:rPr lang="en-US" dirty="0" smtClean="0"/>
              <a:t>Sid’s and </a:t>
            </a:r>
            <a:r>
              <a:rPr lang="en-US" dirty="0"/>
              <a:t>b is the BookNo of a book that is either bought by s1 or by </a:t>
            </a:r>
            <a:r>
              <a:rPr lang="en-US" dirty="0" smtClean="0"/>
              <a:t>s2 </a:t>
            </a:r>
            <a:r>
              <a:rPr lang="en-US" dirty="0"/>
              <a:t>(</a:t>
            </a:r>
            <a:r>
              <a:rPr lang="en-US" dirty="0" smtClean="0"/>
              <a:t>So the </a:t>
            </a:r>
            <a:r>
              <a:rPr lang="en-US" dirty="0"/>
              <a:t>books </a:t>
            </a:r>
            <a:r>
              <a:rPr lang="en-US" dirty="0" smtClean="0"/>
              <a:t>are </a:t>
            </a:r>
            <a:r>
              <a:rPr lang="en-US" dirty="0"/>
              <a:t>not bought by both s1 and </a:t>
            </a:r>
            <a:r>
              <a:rPr lang="en-US" dirty="0" smtClean="0"/>
              <a:t>s2).</a:t>
            </a:r>
          </a:p>
          <a:p>
            <a:pPr marL="0" indent="0">
              <a:buNone/>
            </a:pPr>
            <a:r>
              <a:rPr lang="en-US" dirty="0"/>
              <a:t>	</a:t>
            </a:r>
            <a:r>
              <a:rPr lang="en-US" u="sng" dirty="0" smtClean="0"/>
              <a:t>QUERY</a:t>
            </a:r>
            <a:r>
              <a:rPr lang="en-US" dirty="0" smtClean="0"/>
              <a:t>						 </a:t>
            </a:r>
            <a:r>
              <a:rPr lang="en-US" u="sng" dirty="0" smtClean="0"/>
              <a:t>RESULT</a:t>
            </a:r>
            <a:r>
              <a:rPr lang="en-US" dirty="0" smtClean="0"/>
              <a:t>	</a:t>
            </a: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1095374" y="4317716"/>
            <a:ext cx="6192531" cy="2155628"/>
          </a:xfrm>
          <a:prstGeom prst="rect">
            <a:avLst/>
          </a:prstGeom>
        </p:spPr>
      </p:pic>
      <p:pic>
        <p:nvPicPr>
          <p:cNvPr id="6" name="Picture 5"/>
          <p:cNvPicPr>
            <a:picLocks noChangeAspect="1"/>
          </p:cNvPicPr>
          <p:nvPr/>
        </p:nvPicPr>
        <p:blipFill>
          <a:blip r:embed="rId3"/>
          <a:stretch>
            <a:fillRect/>
          </a:stretch>
        </p:blipFill>
        <p:spPr>
          <a:xfrm>
            <a:off x="8117432" y="4251483"/>
            <a:ext cx="1476944" cy="2288094"/>
          </a:xfrm>
          <a:prstGeom prst="rect">
            <a:avLst/>
          </a:prstGeom>
        </p:spPr>
      </p:pic>
    </p:spTree>
    <p:extLst>
      <p:ext uri="{BB962C8B-B14F-4D97-AF65-F5344CB8AC3E}">
        <p14:creationId xmlns:p14="http://schemas.microsoft.com/office/powerpoint/2010/main" val="41244218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8075" y="559558"/>
            <a:ext cx="10871579" cy="5950424"/>
          </a:xfrm>
        </p:spPr>
        <p:txBody>
          <a:bodyPr>
            <a:normAutofit/>
          </a:bodyPr>
          <a:lstStyle/>
          <a:p>
            <a:r>
              <a:rPr lang="en-US" dirty="0" smtClean="0"/>
              <a:t>The result actually contains 208 records but I couldn’t output all the records, hence only first 10 rows are displayed. </a:t>
            </a:r>
          </a:p>
          <a:p>
            <a:r>
              <a:rPr lang="en-US" dirty="0" smtClean="0"/>
              <a:t>The question asks for the result in the format &lt;Student1, Student2, BookNo&gt; where the book is bought by either Student1 or Student2 but not both. In scenarios like this, </a:t>
            </a:r>
            <a:r>
              <a:rPr lang="en-US" i="1" dirty="0" smtClean="0"/>
              <a:t>self join</a:t>
            </a:r>
            <a:r>
              <a:rPr lang="en-US" dirty="0" smtClean="0"/>
              <a:t> plays an important role. </a:t>
            </a:r>
          </a:p>
          <a:p>
            <a:r>
              <a:rPr lang="en-US" dirty="0" smtClean="0"/>
              <a:t>We need the details from the same table where one record is not equal to another. </a:t>
            </a:r>
            <a:r>
              <a:rPr lang="en-US" dirty="0"/>
              <a:t>H</a:t>
            </a:r>
            <a:r>
              <a:rPr lang="en-US" dirty="0" smtClean="0"/>
              <a:t>ence the line S1.sid &lt;&gt; S2.sid in the first query ensures that S1 and S2 are different in each resultant record.  </a:t>
            </a:r>
          </a:p>
          <a:p>
            <a:r>
              <a:rPr lang="en-US" dirty="0" smtClean="0"/>
              <a:t>The second query with NOT IN operator contains details in the form &lt;S1, S2, B&gt; where a book is bought by both S1 and S2. For example, book 2002 is bought by both student 1001 and 1002. We don’t need records like this and hence the NOT IN negates these results from the output. </a:t>
            </a:r>
          </a:p>
          <a:p>
            <a:pPr marL="0" indent="0">
              <a:buNone/>
            </a:pPr>
            <a:endParaRPr lang="en-US" dirty="0"/>
          </a:p>
        </p:txBody>
      </p:sp>
    </p:spTree>
    <p:extLst>
      <p:ext uri="{BB962C8B-B14F-4D97-AF65-F5344CB8AC3E}">
        <p14:creationId xmlns:p14="http://schemas.microsoft.com/office/powerpoint/2010/main" val="17198677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3331" y="638269"/>
            <a:ext cx="10740787" cy="5899009"/>
          </a:xfrm>
        </p:spPr>
        <p:txBody>
          <a:bodyPr/>
          <a:lstStyle/>
          <a:p>
            <a:pPr marL="514350" indent="-514350">
              <a:buFont typeface="+mj-lt"/>
              <a:buAutoNum type="arabicParenR" startAt="9"/>
            </a:pPr>
            <a:r>
              <a:rPr lang="en-US" dirty="0"/>
              <a:t>Find the </a:t>
            </a:r>
            <a:r>
              <a:rPr lang="en-US" dirty="0" smtClean="0"/>
              <a:t>records in the form (s1,s2</a:t>
            </a:r>
            <a:r>
              <a:rPr lang="en-US" dirty="0"/>
              <a:t>) where s1 and s2 are </a:t>
            </a:r>
            <a:r>
              <a:rPr lang="en-US" dirty="0" smtClean="0"/>
              <a:t>different </a:t>
            </a:r>
            <a:r>
              <a:rPr lang="en-US" dirty="0"/>
              <a:t>Sid’s </a:t>
            </a:r>
            <a:r>
              <a:rPr lang="en-US" dirty="0" smtClean="0"/>
              <a:t>and such </a:t>
            </a:r>
            <a:r>
              <a:rPr lang="en-US" dirty="0"/>
              <a:t>that </a:t>
            </a:r>
            <a:r>
              <a:rPr lang="en-US" dirty="0" smtClean="0"/>
              <a:t>s1 and s2 </a:t>
            </a:r>
            <a:r>
              <a:rPr lang="en-US" dirty="0"/>
              <a:t>buy exactly one book in common</a:t>
            </a:r>
            <a:r>
              <a:rPr lang="en-US" dirty="0" smtClean="0"/>
              <a:t>.</a:t>
            </a:r>
          </a:p>
          <a:p>
            <a:pPr marL="0" indent="0">
              <a:buNone/>
            </a:pPr>
            <a:r>
              <a:rPr lang="en-US" dirty="0"/>
              <a:t>	</a:t>
            </a:r>
            <a:r>
              <a:rPr lang="en-US" u="sng" dirty="0" smtClean="0"/>
              <a:t>QUERY</a:t>
            </a:r>
            <a:r>
              <a:rPr lang="en-US" dirty="0" smtClean="0"/>
              <a:t>						</a:t>
            </a:r>
            <a:r>
              <a:rPr lang="en-US" u="sng" dirty="0" smtClean="0"/>
              <a:t>RESULT</a:t>
            </a:r>
          </a:p>
          <a:p>
            <a:pPr marL="0" indent="0">
              <a:buNone/>
            </a:pPr>
            <a:endParaRPr lang="en-US" u="sng"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r>
              <a:rPr lang="en-US" dirty="0" smtClean="0"/>
              <a:t>Here again the </a:t>
            </a:r>
            <a:r>
              <a:rPr lang="en-US" i="1" dirty="0" smtClean="0"/>
              <a:t>self join</a:t>
            </a:r>
            <a:r>
              <a:rPr lang="en-US" dirty="0" smtClean="0"/>
              <a:t> ensures that different Sid’s are considered and the count operator filters students who buy only one book in common. </a:t>
            </a:r>
            <a:endParaRPr lang="en-US" dirty="0"/>
          </a:p>
        </p:txBody>
      </p:sp>
      <p:pic>
        <p:nvPicPr>
          <p:cNvPr id="4" name="Picture 3"/>
          <p:cNvPicPr>
            <a:picLocks noChangeAspect="1"/>
          </p:cNvPicPr>
          <p:nvPr/>
        </p:nvPicPr>
        <p:blipFill>
          <a:blip r:embed="rId2"/>
          <a:stretch>
            <a:fillRect/>
          </a:stretch>
        </p:blipFill>
        <p:spPr>
          <a:xfrm>
            <a:off x="1224957" y="2201199"/>
            <a:ext cx="5795101" cy="1142502"/>
          </a:xfrm>
          <a:prstGeom prst="rect">
            <a:avLst/>
          </a:prstGeom>
        </p:spPr>
      </p:pic>
      <p:pic>
        <p:nvPicPr>
          <p:cNvPr id="5" name="Picture 4"/>
          <p:cNvPicPr>
            <a:picLocks noChangeAspect="1"/>
          </p:cNvPicPr>
          <p:nvPr/>
        </p:nvPicPr>
        <p:blipFill>
          <a:blip r:embed="rId3"/>
          <a:stretch>
            <a:fillRect/>
          </a:stretch>
        </p:blipFill>
        <p:spPr>
          <a:xfrm>
            <a:off x="8312197" y="2201199"/>
            <a:ext cx="913690" cy="3153345"/>
          </a:xfrm>
          <a:prstGeom prst="rect">
            <a:avLst/>
          </a:prstGeom>
        </p:spPr>
      </p:pic>
    </p:spTree>
    <p:extLst>
      <p:ext uri="{BB962C8B-B14F-4D97-AF65-F5344CB8AC3E}">
        <p14:creationId xmlns:p14="http://schemas.microsoft.com/office/powerpoint/2010/main" val="32930005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1723" y="529086"/>
            <a:ext cx="10735102" cy="6103725"/>
          </a:xfrm>
        </p:spPr>
        <p:txBody>
          <a:bodyPr>
            <a:normAutofit/>
          </a:bodyPr>
          <a:lstStyle/>
          <a:p>
            <a:pPr marL="514350" indent="-514350">
              <a:buFont typeface="+mj-lt"/>
              <a:buAutoNum type="arabicParenR" startAt="10"/>
            </a:pPr>
            <a:r>
              <a:rPr lang="en-US" dirty="0"/>
              <a:t>Find the Sid’s of students who buy all books that cost </a:t>
            </a:r>
            <a:r>
              <a:rPr lang="en-US" dirty="0" smtClean="0"/>
              <a:t>more than </a:t>
            </a:r>
            <a:r>
              <a:rPr lang="en-US" dirty="0"/>
              <a:t>$30</a:t>
            </a:r>
            <a:r>
              <a:rPr lang="en-US" dirty="0" smtClean="0"/>
              <a:t>.</a:t>
            </a:r>
          </a:p>
          <a:p>
            <a:pPr marL="0" indent="0">
              <a:buNone/>
            </a:pPr>
            <a:r>
              <a:rPr lang="en-US" dirty="0"/>
              <a:t>	</a:t>
            </a:r>
            <a:r>
              <a:rPr lang="en-US" u="sng" dirty="0" smtClean="0"/>
              <a:t>QUERY</a:t>
            </a:r>
            <a:r>
              <a:rPr lang="en-US" dirty="0" smtClean="0"/>
              <a:t>						</a:t>
            </a:r>
            <a:r>
              <a:rPr lang="en-US" u="sng" dirty="0" smtClean="0"/>
              <a:t>RESULT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r>
              <a:rPr lang="en-US" dirty="0" smtClean="0"/>
              <a:t>The sub query (after the first NOT EXISTS) returns details of such students who have not purchased some books that cost more than $30. They might have purchased books that cost more than $30 but not all of them.</a:t>
            </a:r>
          </a:p>
          <a:p>
            <a:r>
              <a:rPr lang="en-US" dirty="0" smtClean="0"/>
              <a:t>Hence the first NOT EXISTS operator negates such students from the result.</a:t>
            </a:r>
            <a:endParaRPr lang="en-US" dirty="0"/>
          </a:p>
        </p:txBody>
      </p:sp>
      <p:pic>
        <p:nvPicPr>
          <p:cNvPr id="4" name="Picture 3"/>
          <p:cNvPicPr>
            <a:picLocks noChangeAspect="1"/>
          </p:cNvPicPr>
          <p:nvPr/>
        </p:nvPicPr>
        <p:blipFill>
          <a:blip r:embed="rId2"/>
          <a:stretch>
            <a:fillRect/>
          </a:stretch>
        </p:blipFill>
        <p:spPr>
          <a:xfrm>
            <a:off x="1255657" y="1727222"/>
            <a:ext cx="6461960" cy="2080503"/>
          </a:xfrm>
          <a:prstGeom prst="rect">
            <a:avLst/>
          </a:prstGeom>
        </p:spPr>
      </p:pic>
      <p:pic>
        <p:nvPicPr>
          <p:cNvPr id="5" name="Picture 4"/>
          <p:cNvPicPr>
            <a:picLocks noChangeAspect="1"/>
          </p:cNvPicPr>
          <p:nvPr/>
        </p:nvPicPr>
        <p:blipFill>
          <a:blip r:embed="rId3"/>
          <a:stretch>
            <a:fillRect/>
          </a:stretch>
        </p:blipFill>
        <p:spPr>
          <a:xfrm>
            <a:off x="8271550" y="1822757"/>
            <a:ext cx="698270" cy="715727"/>
          </a:xfrm>
          <a:prstGeom prst="rect">
            <a:avLst/>
          </a:prstGeom>
        </p:spPr>
      </p:pic>
    </p:spTree>
    <p:extLst>
      <p:ext uri="{BB962C8B-B14F-4D97-AF65-F5344CB8AC3E}">
        <p14:creationId xmlns:p14="http://schemas.microsoft.com/office/powerpoint/2010/main" val="38675820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1722" y="423081"/>
            <a:ext cx="10735101" cy="6100549"/>
          </a:xfrm>
        </p:spPr>
        <p:txBody>
          <a:bodyPr>
            <a:normAutofit lnSpcReduction="10000"/>
          </a:bodyPr>
          <a:lstStyle/>
          <a:p>
            <a:pPr marL="514350" indent="-514350">
              <a:buFont typeface="+mj-lt"/>
              <a:buAutoNum type="arabicParenR" startAt="11"/>
            </a:pPr>
            <a:r>
              <a:rPr lang="en-US" sz="3000" dirty="0" smtClean="0"/>
              <a:t>Find the records in the form (s1,s2) where s1 and s2 are different Sid’s and such that student s2 buys all the books student s1 buys.</a:t>
            </a:r>
            <a:r>
              <a:rPr lang="en-US" sz="3000" dirty="0"/>
              <a:t>	</a:t>
            </a:r>
            <a:endParaRPr lang="en-US" sz="3000" dirty="0" smtClean="0"/>
          </a:p>
          <a:p>
            <a:pPr marL="0" indent="0">
              <a:buNone/>
            </a:pPr>
            <a:r>
              <a:rPr lang="en-US" sz="3000" dirty="0" smtClean="0"/>
              <a:t>	</a:t>
            </a:r>
            <a:r>
              <a:rPr lang="en-US" sz="3000" u="sng" dirty="0" smtClean="0"/>
              <a:t>QUERY</a:t>
            </a:r>
            <a:r>
              <a:rPr lang="en-US" sz="3000" dirty="0" smtClean="0"/>
              <a:t>							</a:t>
            </a:r>
            <a:r>
              <a:rPr lang="en-US" sz="3000" u="sng" dirty="0" smtClean="0"/>
              <a:t>RESULT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r>
              <a:rPr lang="en-US" sz="3000" dirty="0" smtClean="0"/>
              <a:t>The sub query returns such books which are bought by S1 but not by S2. Inside the sub query, the first join with T2 and S1 gives us the books bought by S1 and the NOT IN operator filters the students(S2) who did not buy the same book.</a:t>
            </a:r>
          </a:p>
          <a:p>
            <a:endParaRPr lang="en-US" dirty="0"/>
          </a:p>
        </p:txBody>
      </p:sp>
      <p:pic>
        <p:nvPicPr>
          <p:cNvPr id="4" name="Picture 3"/>
          <p:cNvPicPr>
            <a:picLocks noChangeAspect="1"/>
          </p:cNvPicPr>
          <p:nvPr/>
        </p:nvPicPr>
        <p:blipFill>
          <a:blip r:embed="rId2"/>
          <a:stretch>
            <a:fillRect/>
          </a:stretch>
        </p:blipFill>
        <p:spPr>
          <a:xfrm>
            <a:off x="1075020" y="2327773"/>
            <a:ext cx="7709166" cy="1780204"/>
          </a:xfrm>
          <a:prstGeom prst="rect">
            <a:avLst/>
          </a:prstGeom>
        </p:spPr>
      </p:pic>
      <p:pic>
        <p:nvPicPr>
          <p:cNvPr id="5" name="Picture 4"/>
          <p:cNvPicPr>
            <a:picLocks noChangeAspect="1"/>
          </p:cNvPicPr>
          <p:nvPr/>
        </p:nvPicPr>
        <p:blipFill>
          <a:blip r:embed="rId3"/>
          <a:stretch>
            <a:fillRect/>
          </a:stretch>
        </p:blipFill>
        <p:spPr>
          <a:xfrm>
            <a:off x="9075516" y="2327773"/>
            <a:ext cx="1064690" cy="2221390"/>
          </a:xfrm>
          <a:prstGeom prst="rect">
            <a:avLst/>
          </a:prstGeom>
        </p:spPr>
      </p:pic>
    </p:spTree>
    <p:extLst>
      <p:ext uri="{BB962C8B-B14F-4D97-AF65-F5344CB8AC3E}">
        <p14:creationId xmlns:p14="http://schemas.microsoft.com/office/powerpoint/2010/main" val="32083112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9018" y="651916"/>
            <a:ext cx="10707806" cy="5871713"/>
          </a:xfrm>
        </p:spPr>
        <p:txBody>
          <a:bodyPr/>
          <a:lstStyle/>
          <a:p>
            <a:r>
              <a:rPr lang="en-US" dirty="0" smtClean="0"/>
              <a:t>For example, the sub query yields Book 2001 which is bought by 1002(S1) but not 1001(S2). </a:t>
            </a:r>
          </a:p>
          <a:p>
            <a:r>
              <a:rPr lang="en-US" dirty="0" smtClean="0"/>
              <a:t>Now the initial NOT EXISTS operator removes the above results, which essentially gives us the results where S2 buys all the books which are bought by S1.</a:t>
            </a:r>
          </a:p>
          <a:p>
            <a:pPr marL="0" indent="0">
              <a:buNone/>
            </a:pPr>
            <a:endParaRPr lang="en-US" dirty="0"/>
          </a:p>
          <a:p>
            <a:pPr marL="514350" indent="-514350">
              <a:buFont typeface="+mj-lt"/>
              <a:buAutoNum type="arabicParenR" startAt="12"/>
            </a:pPr>
            <a:r>
              <a:rPr lang="en-US" dirty="0"/>
              <a:t>Find the </a:t>
            </a:r>
            <a:r>
              <a:rPr lang="en-US" dirty="0" err="1"/>
              <a:t>BookNo’s</a:t>
            </a:r>
            <a:r>
              <a:rPr lang="en-US" dirty="0"/>
              <a:t> of books with the lowest price</a:t>
            </a:r>
            <a:r>
              <a:rPr lang="en-US" dirty="0" smtClean="0"/>
              <a:t>.</a:t>
            </a:r>
          </a:p>
          <a:p>
            <a:pPr marL="0" indent="0">
              <a:buNone/>
            </a:pPr>
            <a:r>
              <a:rPr lang="en-US" dirty="0" smtClean="0"/>
              <a:t>	</a:t>
            </a:r>
            <a:r>
              <a:rPr lang="en-US" u="sng" dirty="0" smtClean="0"/>
              <a:t>QUERY</a:t>
            </a:r>
            <a:r>
              <a:rPr lang="en-US" dirty="0" smtClean="0"/>
              <a:t>						</a:t>
            </a:r>
            <a:r>
              <a:rPr lang="en-US" u="sng" dirty="0" smtClean="0"/>
              <a:t>RESULT</a:t>
            </a:r>
          </a:p>
          <a:p>
            <a:pPr marL="0" indent="0">
              <a:buNone/>
            </a:pPr>
            <a:endParaRPr lang="en-US" dirty="0" smtClean="0"/>
          </a:p>
          <a:p>
            <a:pPr marL="0" indent="0">
              <a:buNone/>
            </a:pPr>
            <a:endParaRPr lang="en-US" dirty="0"/>
          </a:p>
          <a:p>
            <a:pPr marL="0" indent="0">
              <a:buNone/>
            </a:pPr>
            <a:endParaRPr lang="en-US" dirty="0" smtClean="0"/>
          </a:p>
          <a:p>
            <a:r>
              <a:rPr lang="en-US" dirty="0" smtClean="0"/>
              <a:t>This query should be fairly straightforward to understand. </a:t>
            </a:r>
          </a:p>
        </p:txBody>
      </p:sp>
      <p:pic>
        <p:nvPicPr>
          <p:cNvPr id="4" name="Picture 3"/>
          <p:cNvPicPr>
            <a:picLocks noChangeAspect="1"/>
          </p:cNvPicPr>
          <p:nvPr/>
        </p:nvPicPr>
        <p:blipFill>
          <a:blip r:embed="rId2"/>
          <a:stretch>
            <a:fillRect/>
          </a:stretch>
        </p:blipFill>
        <p:spPr>
          <a:xfrm>
            <a:off x="1534165" y="4570222"/>
            <a:ext cx="5105356" cy="902530"/>
          </a:xfrm>
          <a:prstGeom prst="rect">
            <a:avLst/>
          </a:prstGeom>
        </p:spPr>
      </p:pic>
      <p:pic>
        <p:nvPicPr>
          <p:cNvPr id="5" name="Picture 4"/>
          <p:cNvPicPr>
            <a:picLocks noChangeAspect="1"/>
          </p:cNvPicPr>
          <p:nvPr/>
        </p:nvPicPr>
        <p:blipFill>
          <a:blip r:embed="rId3"/>
          <a:stretch>
            <a:fillRect/>
          </a:stretch>
        </p:blipFill>
        <p:spPr>
          <a:xfrm>
            <a:off x="8208074" y="4474687"/>
            <a:ext cx="1045107" cy="774153"/>
          </a:xfrm>
          <a:prstGeom prst="rect">
            <a:avLst/>
          </a:prstGeom>
        </p:spPr>
      </p:pic>
    </p:spTree>
    <p:extLst>
      <p:ext uri="{BB962C8B-B14F-4D97-AF65-F5344CB8AC3E}">
        <p14:creationId xmlns:p14="http://schemas.microsoft.com/office/powerpoint/2010/main" val="16093338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6188" y="474496"/>
            <a:ext cx="10789692" cy="6144668"/>
          </a:xfrm>
        </p:spPr>
        <p:txBody>
          <a:bodyPr>
            <a:normAutofit/>
          </a:bodyPr>
          <a:lstStyle/>
          <a:p>
            <a:pPr marL="514350" indent="-514350">
              <a:buFont typeface="+mj-lt"/>
              <a:buAutoNum type="arabicParenR" startAt="13"/>
            </a:pPr>
            <a:r>
              <a:rPr lang="en-US" dirty="0"/>
              <a:t>For each book specify the number of books they cite, provided </a:t>
            </a:r>
            <a:r>
              <a:rPr lang="en-US" dirty="0" smtClean="0"/>
              <a:t>that this </a:t>
            </a:r>
            <a:r>
              <a:rPr lang="en-US" dirty="0"/>
              <a:t>number is less than 20</a:t>
            </a:r>
            <a:r>
              <a:rPr lang="en-US" dirty="0" smtClean="0"/>
              <a:t>.</a:t>
            </a:r>
          </a:p>
          <a:p>
            <a:pPr marL="0" indent="0">
              <a:buNone/>
            </a:pPr>
            <a:r>
              <a:rPr lang="en-US" dirty="0"/>
              <a:t>	</a:t>
            </a:r>
            <a:r>
              <a:rPr lang="en-US" u="sng" dirty="0" smtClean="0"/>
              <a:t>QUERY</a:t>
            </a:r>
            <a:r>
              <a:rPr lang="en-US" dirty="0" smtClean="0"/>
              <a:t>						</a:t>
            </a:r>
            <a:r>
              <a:rPr lang="en-US" u="sng" dirty="0" smtClean="0"/>
              <a:t>RESULT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r>
              <a:rPr lang="en-US" dirty="0" smtClean="0"/>
              <a:t>The first query essentially gives us the result but this does not cover the books that do not cite any other books. Hence the second query, with 0 appended in the count column combines the above result set with rest of the books that do not cite any other books. </a:t>
            </a:r>
            <a:endParaRPr lang="en-US" dirty="0"/>
          </a:p>
        </p:txBody>
      </p:sp>
      <p:pic>
        <p:nvPicPr>
          <p:cNvPr id="4" name="Picture 3"/>
          <p:cNvPicPr>
            <a:picLocks noChangeAspect="1"/>
          </p:cNvPicPr>
          <p:nvPr/>
        </p:nvPicPr>
        <p:blipFill>
          <a:blip r:embed="rId2"/>
          <a:stretch>
            <a:fillRect/>
          </a:stretch>
        </p:blipFill>
        <p:spPr>
          <a:xfrm>
            <a:off x="1100491" y="2142058"/>
            <a:ext cx="6059893" cy="1979565"/>
          </a:xfrm>
          <a:prstGeom prst="rect">
            <a:avLst/>
          </a:prstGeom>
        </p:spPr>
      </p:pic>
      <p:pic>
        <p:nvPicPr>
          <p:cNvPr id="5" name="Picture 4"/>
          <p:cNvPicPr>
            <a:picLocks noChangeAspect="1"/>
          </p:cNvPicPr>
          <p:nvPr/>
        </p:nvPicPr>
        <p:blipFill>
          <a:blip r:embed="rId3"/>
          <a:stretch>
            <a:fillRect/>
          </a:stretch>
        </p:blipFill>
        <p:spPr>
          <a:xfrm>
            <a:off x="7887481" y="1964636"/>
            <a:ext cx="1611360" cy="2781252"/>
          </a:xfrm>
          <a:prstGeom prst="rect">
            <a:avLst/>
          </a:prstGeom>
        </p:spPr>
      </p:pic>
    </p:spTree>
    <p:extLst>
      <p:ext uri="{BB962C8B-B14F-4D97-AF65-F5344CB8AC3E}">
        <p14:creationId xmlns:p14="http://schemas.microsoft.com/office/powerpoint/2010/main" val="26661398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9017" y="665564"/>
            <a:ext cx="10748749" cy="5598757"/>
          </a:xfrm>
        </p:spPr>
        <p:txBody>
          <a:bodyPr/>
          <a:lstStyle/>
          <a:p>
            <a:r>
              <a:rPr lang="en-US" dirty="0"/>
              <a:t>The relation </a:t>
            </a:r>
            <a:r>
              <a:rPr lang="en-US" b="1" i="1" dirty="0"/>
              <a:t>MajorsIn</a:t>
            </a:r>
            <a:r>
              <a:rPr lang="en-US" dirty="0"/>
              <a:t> stores students and their majors</a:t>
            </a:r>
            <a:r>
              <a:rPr lang="en-US" dirty="0" smtClean="0"/>
              <a:t>.</a:t>
            </a:r>
          </a:p>
          <a:p>
            <a:r>
              <a:rPr lang="en-US" dirty="0"/>
              <a:t>A student can </a:t>
            </a:r>
            <a:r>
              <a:rPr lang="en-US" dirty="0" smtClean="0"/>
              <a:t>have multiple </a:t>
            </a:r>
            <a:r>
              <a:rPr lang="en-US" dirty="0"/>
              <a:t>majors, but we also allow that a student can have no major</a:t>
            </a:r>
            <a:r>
              <a:rPr lang="en-US" dirty="0" smtClean="0"/>
              <a:t>.</a:t>
            </a:r>
          </a:p>
          <a:p>
            <a:r>
              <a:rPr lang="en-US" dirty="0" smtClean="0"/>
              <a:t>A record (</a:t>
            </a:r>
            <a:r>
              <a:rPr lang="en-US" dirty="0" err="1" smtClean="0"/>
              <a:t>b,c</a:t>
            </a:r>
            <a:r>
              <a:rPr lang="en-US" dirty="0"/>
              <a:t>) in the relation </a:t>
            </a:r>
            <a:r>
              <a:rPr lang="en-US" b="1" i="1" dirty="0"/>
              <a:t>Cites</a:t>
            </a:r>
            <a:r>
              <a:rPr lang="en-US" dirty="0"/>
              <a:t> indicates that the book with book number b cites </a:t>
            </a:r>
            <a:r>
              <a:rPr lang="en-US" dirty="0" smtClean="0"/>
              <a:t>the book </a:t>
            </a:r>
            <a:r>
              <a:rPr lang="en-US" dirty="0"/>
              <a:t>with book number c</a:t>
            </a:r>
            <a:r>
              <a:rPr lang="en-US" dirty="0" smtClean="0"/>
              <a:t>.</a:t>
            </a:r>
          </a:p>
          <a:p>
            <a:r>
              <a:rPr lang="en-US" dirty="0"/>
              <a:t>Note that a book may cite multiple other </a:t>
            </a:r>
            <a:r>
              <a:rPr lang="en-US" dirty="0" smtClean="0"/>
              <a:t>books and also</a:t>
            </a:r>
            <a:r>
              <a:rPr lang="en-US" dirty="0"/>
              <a:t>, a book does not have to cited</a:t>
            </a:r>
            <a:r>
              <a:rPr lang="en-US" dirty="0" smtClean="0"/>
              <a:t>.</a:t>
            </a:r>
          </a:p>
          <a:p>
            <a:r>
              <a:rPr lang="en-US" dirty="0"/>
              <a:t>The keys of the relations are the </a:t>
            </a:r>
            <a:r>
              <a:rPr lang="en-US" dirty="0" smtClean="0"/>
              <a:t>underlined attributes.</a:t>
            </a:r>
          </a:p>
          <a:p>
            <a:endParaRPr lang="en-US" dirty="0"/>
          </a:p>
          <a:p>
            <a:r>
              <a:rPr lang="en-US" dirty="0" smtClean="0"/>
              <a:t>Let us take a look at the text files that contain the data to be stored in the respective tables. </a:t>
            </a:r>
            <a:endParaRPr lang="en-US" dirty="0"/>
          </a:p>
        </p:txBody>
      </p:sp>
    </p:spTree>
    <p:extLst>
      <p:ext uri="{BB962C8B-B14F-4D97-AF65-F5344CB8AC3E}">
        <p14:creationId xmlns:p14="http://schemas.microsoft.com/office/powerpoint/2010/main" val="11692661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36478"/>
            <a:ext cx="10515600" cy="1325563"/>
          </a:xfrm>
        </p:spPr>
        <p:txBody>
          <a:bodyPr/>
          <a:lstStyle/>
          <a:p>
            <a:r>
              <a:rPr lang="en-US" dirty="0" smtClean="0"/>
              <a:t>General guidelines</a:t>
            </a:r>
            <a:endParaRPr lang="en-US" dirty="0"/>
          </a:p>
        </p:txBody>
      </p:sp>
      <p:sp>
        <p:nvSpPr>
          <p:cNvPr id="3" name="Content Placeholder 2"/>
          <p:cNvSpPr>
            <a:spLocks noGrp="1"/>
          </p:cNvSpPr>
          <p:nvPr>
            <p:ph idx="1"/>
          </p:nvPr>
        </p:nvSpPr>
        <p:spPr>
          <a:xfrm>
            <a:off x="838200" y="1462041"/>
            <a:ext cx="10515600" cy="5006998"/>
          </a:xfrm>
        </p:spPr>
        <p:txBody>
          <a:bodyPr/>
          <a:lstStyle/>
          <a:p>
            <a:r>
              <a:rPr lang="en-US" dirty="0" smtClean="0"/>
              <a:t>This is not like a class project but just an example dataset which allows you to get comfortable with writing SQL queries. </a:t>
            </a:r>
          </a:p>
          <a:p>
            <a:r>
              <a:rPr lang="en-US" dirty="0" smtClean="0"/>
              <a:t>Please execute all the queries on MySQL DB and validate the result with the dataset.</a:t>
            </a:r>
          </a:p>
          <a:p>
            <a:r>
              <a:rPr lang="en-US" dirty="0" smtClean="0"/>
              <a:t>Wherever sub queries are involved, break down the query and try to execute the inner most query first and see the results obtained. Then compare with the main query results. This will help to better understand the solution.</a:t>
            </a:r>
          </a:p>
          <a:p>
            <a:r>
              <a:rPr lang="en-US" dirty="0" smtClean="0"/>
              <a:t>There can be more than 1 solution to the given problem so try to come up with your own query and compare the results with the provided solution. </a:t>
            </a:r>
            <a:endParaRPr lang="en-US" dirty="0"/>
          </a:p>
        </p:txBody>
      </p:sp>
    </p:spTree>
    <p:extLst>
      <p:ext uri="{BB962C8B-B14F-4D97-AF65-F5344CB8AC3E}">
        <p14:creationId xmlns:p14="http://schemas.microsoft.com/office/powerpoint/2010/main" val="42321088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2898" y="424905"/>
            <a:ext cx="10686197" cy="5544165"/>
          </a:xfrm>
        </p:spPr>
        <p:txBody>
          <a:bodyPr/>
          <a:lstStyle/>
          <a:p>
            <a:pPr marL="0" indent="0">
              <a:buNone/>
            </a:pPr>
            <a:r>
              <a:rPr lang="en-US" u="sng" dirty="0" smtClean="0"/>
              <a:t>Student</a:t>
            </a:r>
            <a:r>
              <a:rPr lang="en-US" dirty="0" smtClean="0"/>
              <a:t>			</a:t>
            </a:r>
            <a:r>
              <a:rPr lang="en-US" dirty="0"/>
              <a:t>	</a:t>
            </a:r>
            <a:r>
              <a:rPr lang="en-US" u="sng" dirty="0" err="1" smtClean="0"/>
              <a:t>MajorsIN</a:t>
            </a:r>
            <a:r>
              <a:rPr lang="en-US" dirty="0" smtClean="0"/>
              <a:t>			</a:t>
            </a:r>
            <a:r>
              <a:rPr lang="en-US" u="sng" dirty="0" smtClean="0"/>
              <a:t>Buys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u="sng" dirty="0" smtClean="0"/>
              <a:t>Book</a:t>
            </a:r>
          </a:p>
          <a:p>
            <a:pPr marL="0" indent="0">
              <a:buNone/>
            </a:pPr>
            <a:r>
              <a:rPr lang="en-US" dirty="0"/>
              <a:t>	</a:t>
            </a:r>
            <a:r>
              <a:rPr lang="en-US" dirty="0" smtClean="0"/>
              <a:t>				</a:t>
            </a:r>
            <a:r>
              <a:rPr lang="en-US" u="sng" dirty="0" smtClean="0"/>
              <a:t>Cites</a:t>
            </a:r>
          </a:p>
          <a:p>
            <a:pPr marL="0" indent="0">
              <a:buNone/>
            </a:pPr>
            <a:endParaRPr lang="en-US" dirty="0" smtClean="0"/>
          </a:p>
          <a:p>
            <a:pPr marL="0" indent="0">
              <a:buNone/>
            </a:pPr>
            <a:endParaRPr lang="en-US" dirty="0"/>
          </a:p>
        </p:txBody>
      </p:sp>
      <p:pic>
        <p:nvPicPr>
          <p:cNvPr id="5" name="Picture 4"/>
          <p:cNvPicPr>
            <a:picLocks noChangeAspect="1"/>
          </p:cNvPicPr>
          <p:nvPr/>
        </p:nvPicPr>
        <p:blipFill>
          <a:blip r:embed="rId2"/>
          <a:stretch>
            <a:fillRect/>
          </a:stretch>
        </p:blipFill>
        <p:spPr>
          <a:xfrm>
            <a:off x="752899" y="984865"/>
            <a:ext cx="2113132" cy="2345344"/>
          </a:xfrm>
          <a:prstGeom prst="rect">
            <a:avLst/>
          </a:prstGeom>
        </p:spPr>
      </p:pic>
      <p:pic>
        <p:nvPicPr>
          <p:cNvPr id="6" name="Picture 5"/>
          <p:cNvPicPr>
            <a:picLocks noChangeAspect="1"/>
          </p:cNvPicPr>
          <p:nvPr/>
        </p:nvPicPr>
        <p:blipFill>
          <a:blip r:embed="rId3"/>
          <a:stretch>
            <a:fillRect/>
          </a:stretch>
        </p:blipFill>
        <p:spPr>
          <a:xfrm>
            <a:off x="5279192" y="984864"/>
            <a:ext cx="1517474" cy="2836509"/>
          </a:xfrm>
          <a:prstGeom prst="rect">
            <a:avLst/>
          </a:prstGeom>
        </p:spPr>
      </p:pic>
      <p:pic>
        <p:nvPicPr>
          <p:cNvPr id="7" name="Picture 6"/>
          <p:cNvPicPr>
            <a:picLocks noChangeAspect="1"/>
          </p:cNvPicPr>
          <p:nvPr/>
        </p:nvPicPr>
        <p:blipFill>
          <a:blip r:embed="rId4"/>
          <a:stretch>
            <a:fillRect/>
          </a:stretch>
        </p:blipFill>
        <p:spPr>
          <a:xfrm>
            <a:off x="752896" y="4038456"/>
            <a:ext cx="3150362" cy="2473700"/>
          </a:xfrm>
          <a:prstGeom prst="rect">
            <a:avLst/>
          </a:prstGeom>
        </p:spPr>
      </p:pic>
      <p:pic>
        <p:nvPicPr>
          <p:cNvPr id="8" name="Picture 7"/>
          <p:cNvPicPr>
            <a:picLocks noChangeAspect="1"/>
          </p:cNvPicPr>
          <p:nvPr/>
        </p:nvPicPr>
        <p:blipFill>
          <a:blip r:embed="rId5"/>
          <a:stretch>
            <a:fillRect/>
          </a:stretch>
        </p:blipFill>
        <p:spPr>
          <a:xfrm>
            <a:off x="5142214" y="4529400"/>
            <a:ext cx="1968270" cy="1539288"/>
          </a:xfrm>
          <a:prstGeom prst="rect">
            <a:avLst/>
          </a:prstGeom>
        </p:spPr>
      </p:pic>
      <p:pic>
        <p:nvPicPr>
          <p:cNvPr id="9" name="Picture 8"/>
          <p:cNvPicPr>
            <a:picLocks noChangeAspect="1"/>
          </p:cNvPicPr>
          <p:nvPr/>
        </p:nvPicPr>
        <p:blipFill>
          <a:blip r:embed="rId6"/>
          <a:stretch>
            <a:fillRect/>
          </a:stretch>
        </p:blipFill>
        <p:spPr>
          <a:xfrm>
            <a:off x="8888815" y="984864"/>
            <a:ext cx="1579018" cy="4141886"/>
          </a:xfrm>
          <a:prstGeom prst="rect">
            <a:avLst/>
          </a:prstGeom>
        </p:spPr>
      </p:pic>
    </p:spTree>
    <p:extLst>
      <p:ext uri="{BB962C8B-B14F-4D97-AF65-F5344CB8AC3E}">
        <p14:creationId xmlns:p14="http://schemas.microsoft.com/office/powerpoint/2010/main" val="239551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2664" y="692861"/>
            <a:ext cx="10694159" cy="5776178"/>
          </a:xfrm>
        </p:spPr>
        <p:txBody>
          <a:bodyPr/>
          <a:lstStyle/>
          <a:p>
            <a:r>
              <a:rPr lang="en-US" dirty="0" smtClean="0"/>
              <a:t>Now let us create a database with the name UNIVERSITY and create tables in UNIVERSITY according to the above defined schema. </a:t>
            </a:r>
          </a:p>
          <a:p>
            <a:r>
              <a:rPr lang="en-US" dirty="0" smtClean="0"/>
              <a:t>While creating the tables, we need to define </a:t>
            </a:r>
            <a:r>
              <a:rPr lang="en-US" dirty="0"/>
              <a:t>data types for the various attributes as well as primary </a:t>
            </a:r>
            <a:r>
              <a:rPr lang="en-US" dirty="0" smtClean="0"/>
              <a:t>and foreign </a:t>
            </a:r>
            <a:r>
              <a:rPr lang="en-US" dirty="0"/>
              <a:t>key constraints</a:t>
            </a:r>
            <a:r>
              <a:rPr lang="en-US" dirty="0" smtClean="0"/>
              <a:t>. </a:t>
            </a:r>
            <a:r>
              <a:rPr lang="en-US" dirty="0"/>
              <a:t>Where appropriate, </a:t>
            </a:r>
            <a:r>
              <a:rPr lang="en-US" dirty="0" smtClean="0"/>
              <a:t>let us add </a:t>
            </a:r>
            <a:r>
              <a:rPr lang="en-US" dirty="0"/>
              <a:t>“ON DELETE </a:t>
            </a:r>
            <a:r>
              <a:rPr lang="en-US" dirty="0" smtClean="0"/>
              <a:t>CASCADE” statements </a:t>
            </a:r>
            <a:r>
              <a:rPr lang="en-US" dirty="0"/>
              <a:t>with the foreign key constraints</a:t>
            </a:r>
            <a:r>
              <a:rPr lang="en-US" dirty="0" smtClean="0"/>
              <a:t>.</a:t>
            </a:r>
          </a:p>
          <a:p>
            <a:r>
              <a:rPr lang="en-US" dirty="0" smtClean="0"/>
              <a:t>And then let us use </a:t>
            </a:r>
            <a:r>
              <a:rPr lang="en-US" dirty="0"/>
              <a:t>MySQL’s LOAD statement to load data from the </a:t>
            </a:r>
            <a:r>
              <a:rPr lang="en-US" dirty="0" smtClean="0"/>
              <a:t>five .txt files. </a:t>
            </a:r>
          </a:p>
          <a:p>
            <a:pPr marL="0" indent="0">
              <a:buNone/>
            </a:pPr>
            <a:r>
              <a:rPr lang="en-US" dirty="0"/>
              <a:t>	</a:t>
            </a:r>
            <a:endParaRPr lang="en-US" dirty="0" smtClean="0"/>
          </a:p>
          <a:p>
            <a:pPr marL="0" indent="0">
              <a:buNone/>
            </a:pPr>
            <a:r>
              <a:rPr lang="en-US" dirty="0"/>
              <a:t>	</a:t>
            </a:r>
            <a:r>
              <a:rPr lang="en-US" u="sng" dirty="0" smtClean="0"/>
              <a:t>QUERY</a:t>
            </a:r>
            <a:r>
              <a:rPr lang="en-US" dirty="0" smtClean="0"/>
              <a:t>						</a:t>
            </a:r>
            <a:r>
              <a:rPr lang="en-US" u="sng" dirty="0" smtClean="0"/>
              <a:t>RESULTS</a:t>
            </a:r>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1441118" y="5323551"/>
            <a:ext cx="3191348" cy="278145"/>
          </a:xfrm>
          <a:prstGeom prst="rect">
            <a:avLst/>
          </a:prstGeom>
        </p:spPr>
      </p:pic>
      <p:pic>
        <p:nvPicPr>
          <p:cNvPr id="5" name="Picture 4"/>
          <p:cNvPicPr>
            <a:picLocks noChangeAspect="1"/>
          </p:cNvPicPr>
          <p:nvPr/>
        </p:nvPicPr>
        <p:blipFill>
          <a:blip r:embed="rId3"/>
          <a:stretch>
            <a:fillRect/>
          </a:stretch>
        </p:blipFill>
        <p:spPr>
          <a:xfrm>
            <a:off x="1441118" y="6005938"/>
            <a:ext cx="1839086" cy="258384"/>
          </a:xfrm>
          <a:prstGeom prst="rect">
            <a:avLst/>
          </a:prstGeom>
        </p:spPr>
      </p:pic>
      <p:pic>
        <p:nvPicPr>
          <p:cNvPr id="6" name="Picture 5"/>
          <p:cNvPicPr>
            <a:picLocks noChangeAspect="1"/>
          </p:cNvPicPr>
          <p:nvPr/>
        </p:nvPicPr>
        <p:blipFill>
          <a:blip r:embed="rId4"/>
          <a:stretch>
            <a:fillRect/>
          </a:stretch>
        </p:blipFill>
        <p:spPr>
          <a:xfrm>
            <a:off x="7521550" y="5367373"/>
            <a:ext cx="3437601" cy="236261"/>
          </a:xfrm>
          <a:prstGeom prst="rect">
            <a:avLst/>
          </a:prstGeom>
        </p:spPr>
      </p:pic>
      <p:pic>
        <p:nvPicPr>
          <p:cNvPr id="7" name="Picture 6"/>
          <p:cNvPicPr>
            <a:picLocks noChangeAspect="1"/>
          </p:cNvPicPr>
          <p:nvPr/>
        </p:nvPicPr>
        <p:blipFill>
          <a:blip r:embed="rId5"/>
          <a:stretch>
            <a:fillRect/>
          </a:stretch>
        </p:blipFill>
        <p:spPr>
          <a:xfrm>
            <a:off x="7880383" y="6005938"/>
            <a:ext cx="1863085" cy="258384"/>
          </a:xfrm>
          <a:prstGeom prst="rect">
            <a:avLst/>
          </a:prstGeom>
        </p:spPr>
      </p:pic>
    </p:spTree>
    <p:extLst>
      <p:ext uri="{BB962C8B-B14F-4D97-AF65-F5344CB8AC3E}">
        <p14:creationId xmlns:p14="http://schemas.microsoft.com/office/powerpoint/2010/main" val="29917471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5370" y="706507"/>
            <a:ext cx="10694158" cy="5503223"/>
          </a:xfrm>
        </p:spPr>
        <p:txBody>
          <a:bodyPr/>
          <a:lstStyle/>
          <a:p>
            <a:pPr marL="0" indent="0">
              <a:buNone/>
            </a:pPr>
            <a:r>
              <a:rPr lang="en-US" dirty="0" smtClean="0"/>
              <a:t>	</a:t>
            </a:r>
            <a:r>
              <a:rPr lang="en-US" u="sng" dirty="0" smtClean="0"/>
              <a:t>QUERY</a:t>
            </a:r>
            <a:r>
              <a:rPr lang="en-US" dirty="0" smtClean="0"/>
              <a:t>						</a:t>
            </a:r>
            <a:r>
              <a:rPr lang="en-US" u="sng" dirty="0" smtClean="0"/>
              <a:t>RESULTS</a:t>
            </a:r>
          </a:p>
          <a:p>
            <a:pPr marL="0" indent="0">
              <a:buNone/>
            </a:pPr>
            <a:endParaRPr lang="en-US" dirty="0"/>
          </a:p>
        </p:txBody>
      </p:sp>
      <p:pic>
        <p:nvPicPr>
          <p:cNvPr id="4" name="Picture 3"/>
          <p:cNvPicPr>
            <a:picLocks noChangeAspect="1"/>
          </p:cNvPicPr>
          <p:nvPr/>
        </p:nvPicPr>
        <p:blipFill>
          <a:blip r:embed="rId2"/>
          <a:stretch>
            <a:fillRect/>
          </a:stretch>
        </p:blipFill>
        <p:spPr>
          <a:xfrm>
            <a:off x="1495141" y="1410269"/>
            <a:ext cx="2328080" cy="1046328"/>
          </a:xfrm>
          <a:prstGeom prst="rect">
            <a:avLst/>
          </a:prstGeom>
        </p:spPr>
      </p:pic>
      <p:pic>
        <p:nvPicPr>
          <p:cNvPr id="5" name="Picture 4"/>
          <p:cNvPicPr>
            <a:picLocks noChangeAspect="1"/>
          </p:cNvPicPr>
          <p:nvPr/>
        </p:nvPicPr>
        <p:blipFill>
          <a:blip r:embed="rId3"/>
          <a:stretch>
            <a:fillRect/>
          </a:stretch>
        </p:blipFill>
        <p:spPr>
          <a:xfrm>
            <a:off x="7407957" y="1410269"/>
            <a:ext cx="3908557" cy="309989"/>
          </a:xfrm>
          <a:prstGeom prst="rect">
            <a:avLst/>
          </a:prstGeom>
        </p:spPr>
      </p:pic>
      <p:pic>
        <p:nvPicPr>
          <p:cNvPr id="6" name="Picture 5"/>
          <p:cNvPicPr>
            <a:picLocks noChangeAspect="1"/>
          </p:cNvPicPr>
          <p:nvPr/>
        </p:nvPicPr>
        <p:blipFill>
          <a:blip r:embed="rId4"/>
          <a:stretch>
            <a:fillRect/>
          </a:stretch>
        </p:blipFill>
        <p:spPr>
          <a:xfrm>
            <a:off x="1495140" y="2975851"/>
            <a:ext cx="4308675" cy="1200364"/>
          </a:xfrm>
          <a:prstGeom prst="rect">
            <a:avLst/>
          </a:prstGeom>
        </p:spPr>
      </p:pic>
      <p:pic>
        <p:nvPicPr>
          <p:cNvPr id="7" name="Picture 6"/>
          <p:cNvPicPr>
            <a:picLocks noChangeAspect="1"/>
          </p:cNvPicPr>
          <p:nvPr/>
        </p:nvPicPr>
        <p:blipFill>
          <a:blip r:embed="rId3"/>
          <a:stretch>
            <a:fillRect/>
          </a:stretch>
        </p:blipFill>
        <p:spPr>
          <a:xfrm>
            <a:off x="7473376" y="2975851"/>
            <a:ext cx="3777717" cy="299612"/>
          </a:xfrm>
          <a:prstGeom prst="rect">
            <a:avLst/>
          </a:prstGeom>
        </p:spPr>
      </p:pic>
      <p:pic>
        <p:nvPicPr>
          <p:cNvPr id="8" name="Picture 7"/>
          <p:cNvPicPr>
            <a:picLocks noChangeAspect="1"/>
          </p:cNvPicPr>
          <p:nvPr/>
        </p:nvPicPr>
        <p:blipFill>
          <a:blip r:embed="rId5"/>
          <a:stretch>
            <a:fillRect/>
          </a:stretch>
        </p:blipFill>
        <p:spPr>
          <a:xfrm>
            <a:off x="1495140" y="4695469"/>
            <a:ext cx="2441519" cy="1091182"/>
          </a:xfrm>
          <a:prstGeom prst="rect">
            <a:avLst/>
          </a:prstGeom>
        </p:spPr>
      </p:pic>
      <p:pic>
        <p:nvPicPr>
          <p:cNvPr id="9" name="Picture 8"/>
          <p:cNvPicPr>
            <a:picLocks noChangeAspect="1"/>
          </p:cNvPicPr>
          <p:nvPr/>
        </p:nvPicPr>
        <p:blipFill>
          <a:blip r:embed="rId6"/>
          <a:stretch>
            <a:fillRect/>
          </a:stretch>
        </p:blipFill>
        <p:spPr>
          <a:xfrm>
            <a:off x="7539962" y="4695469"/>
            <a:ext cx="3776552" cy="258668"/>
          </a:xfrm>
          <a:prstGeom prst="rect">
            <a:avLst/>
          </a:prstGeom>
        </p:spPr>
      </p:pic>
    </p:spTree>
    <p:extLst>
      <p:ext uri="{BB962C8B-B14F-4D97-AF65-F5344CB8AC3E}">
        <p14:creationId xmlns:p14="http://schemas.microsoft.com/office/powerpoint/2010/main" val="33343995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9960" y="620520"/>
            <a:ext cx="10680511" cy="5612404"/>
          </a:xfrm>
        </p:spPr>
        <p:txBody>
          <a:bodyPr/>
          <a:lstStyle/>
          <a:p>
            <a:pPr marL="0" indent="0">
              <a:buNone/>
            </a:pPr>
            <a:r>
              <a:rPr lang="en-US" dirty="0" smtClean="0"/>
              <a:t>	QUERY						RESULTS</a:t>
            </a:r>
          </a:p>
          <a:p>
            <a:pPr marL="0" indent="0">
              <a:buNone/>
            </a:pPr>
            <a:endParaRPr lang="en-US" dirty="0"/>
          </a:p>
        </p:txBody>
      </p:sp>
      <p:pic>
        <p:nvPicPr>
          <p:cNvPr id="4" name="Picture 3"/>
          <p:cNvPicPr>
            <a:picLocks noChangeAspect="1"/>
          </p:cNvPicPr>
          <p:nvPr/>
        </p:nvPicPr>
        <p:blipFill>
          <a:blip r:embed="rId2"/>
          <a:stretch>
            <a:fillRect/>
          </a:stretch>
        </p:blipFill>
        <p:spPr>
          <a:xfrm>
            <a:off x="1375083" y="1344867"/>
            <a:ext cx="5326751" cy="1417093"/>
          </a:xfrm>
          <a:prstGeom prst="rect">
            <a:avLst/>
          </a:prstGeom>
        </p:spPr>
      </p:pic>
      <p:pic>
        <p:nvPicPr>
          <p:cNvPr id="5" name="Picture 4"/>
          <p:cNvPicPr>
            <a:picLocks noChangeAspect="1"/>
          </p:cNvPicPr>
          <p:nvPr/>
        </p:nvPicPr>
        <p:blipFill>
          <a:blip r:embed="rId3"/>
          <a:stretch>
            <a:fillRect/>
          </a:stretch>
        </p:blipFill>
        <p:spPr>
          <a:xfrm>
            <a:off x="7552615" y="1353401"/>
            <a:ext cx="3585018" cy="284329"/>
          </a:xfrm>
          <a:prstGeom prst="rect">
            <a:avLst/>
          </a:prstGeom>
        </p:spPr>
      </p:pic>
      <p:pic>
        <p:nvPicPr>
          <p:cNvPr id="6" name="Picture 5"/>
          <p:cNvPicPr>
            <a:picLocks noChangeAspect="1"/>
          </p:cNvPicPr>
          <p:nvPr/>
        </p:nvPicPr>
        <p:blipFill>
          <a:blip r:embed="rId4"/>
          <a:stretch>
            <a:fillRect/>
          </a:stretch>
        </p:blipFill>
        <p:spPr>
          <a:xfrm>
            <a:off x="1375083" y="3323481"/>
            <a:ext cx="6127156" cy="1168261"/>
          </a:xfrm>
          <a:prstGeom prst="rect">
            <a:avLst/>
          </a:prstGeom>
        </p:spPr>
      </p:pic>
      <p:pic>
        <p:nvPicPr>
          <p:cNvPr id="7" name="Picture 6"/>
          <p:cNvPicPr>
            <a:picLocks noChangeAspect="1"/>
          </p:cNvPicPr>
          <p:nvPr/>
        </p:nvPicPr>
        <p:blipFill>
          <a:blip r:embed="rId5"/>
          <a:stretch>
            <a:fillRect/>
          </a:stretch>
        </p:blipFill>
        <p:spPr>
          <a:xfrm>
            <a:off x="7532696" y="3331189"/>
            <a:ext cx="3706371" cy="253861"/>
          </a:xfrm>
          <a:prstGeom prst="rect">
            <a:avLst/>
          </a:prstGeom>
        </p:spPr>
      </p:pic>
      <p:pic>
        <p:nvPicPr>
          <p:cNvPr id="8" name="Picture 7"/>
          <p:cNvPicPr>
            <a:picLocks noChangeAspect="1"/>
          </p:cNvPicPr>
          <p:nvPr/>
        </p:nvPicPr>
        <p:blipFill>
          <a:blip r:embed="rId6"/>
          <a:stretch>
            <a:fillRect/>
          </a:stretch>
        </p:blipFill>
        <p:spPr>
          <a:xfrm>
            <a:off x="1375083" y="5053263"/>
            <a:ext cx="4524834" cy="442907"/>
          </a:xfrm>
          <a:prstGeom prst="rect">
            <a:avLst/>
          </a:prstGeom>
        </p:spPr>
      </p:pic>
      <p:pic>
        <p:nvPicPr>
          <p:cNvPr id="9" name="Picture 8"/>
          <p:cNvPicPr>
            <a:picLocks noChangeAspect="1"/>
          </p:cNvPicPr>
          <p:nvPr/>
        </p:nvPicPr>
        <p:blipFill>
          <a:blip r:embed="rId7"/>
          <a:stretch>
            <a:fillRect/>
          </a:stretch>
        </p:blipFill>
        <p:spPr>
          <a:xfrm>
            <a:off x="7388842" y="5027906"/>
            <a:ext cx="4291737" cy="347373"/>
          </a:xfrm>
          <a:prstGeom prst="rect">
            <a:avLst/>
          </a:prstGeom>
        </p:spPr>
      </p:pic>
      <p:pic>
        <p:nvPicPr>
          <p:cNvPr id="10" name="Picture 9"/>
          <p:cNvPicPr>
            <a:picLocks noChangeAspect="1"/>
          </p:cNvPicPr>
          <p:nvPr/>
        </p:nvPicPr>
        <p:blipFill>
          <a:blip r:embed="rId8"/>
          <a:stretch>
            <a:fillRect/>
          </a:stretch>
        </p:blipFill>
        <p:spPr>
          <a:xfrm>
            <a:off x="1375083" y="5949997"/>
            <a:ext cx="4524834" cy="392946"/>
          </a:xfrm>
          <a:prstGeom prst="rect">
            <a:avLst/>
          </a:prstGeom>
        </p:spPr>
      </p:pic>
      <p:pic>
        <p:nvPicPr>
          <p:cNvPr id="11" name="Picture 10"/>
          <p:cNvPicPr>
            <a:picLocks noChangeAspect="1"/>
          </p:cNvPicPr>
          <p:nvPr/>
        </p:nvPicPr>
        <p:blipFill>
          <a:blip r:embed="rId9"/>
          <a:stretch>
            <a:fillRect/>
          </a:stretch>
        </p:blipFill>
        <p:spPr>
          <a:xfrm>
            <a:off x="7388843" y="6003595"/>
            <a:ext cx="4291736" cy="229329"/>
          </a:xfrm>
          <a:prstGeom prst="rect">
            <a:avLst/>
          </a:prstGeom>
        </p:spPr>
      </p:pic>
    </p:spTree>
    <p:extLst>
      <p:ext uri="{BB962C8B-B14F-4D97-AF65-F5344CB8AC3E}">
        <p14:creationId xmlns:p14="http://schemas.microsoft.com/office/powerpoint/2010/main" val="23503940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5370" y="665565"/>
            <a:ext cx="10735102" cy="5789826"/>
          </a:xfrm>
        </p:spPr>
        <p:txBody>
          <a:bodyPr>
            <a:normAutofit lnSpcReduction="10000"/>
          </a:bodyPr>
          <a:lstStyle/>
          <a:p>
            <a:pPr marL="0" indent="0">
              <a:buNone/>
            </a:pPr>
            <a:r>
              <a:rPr lang="en-US" dirty="0" smtClean="0"/>
              <a:t>	</a:t>
            </a:r>
            <a:r>
              <a:rPr lang="en-US" u="sng" dirty="0" smtClean="0"/>
              <a:t>QUERY</a:t>
            </a:r>
            <a:r>
              <a:rPr lang="en-US" dirty="0" smtClean="0"/>
              <a:t>						</a:t>
            </a:r>
            <a:r>
              <a:rPr lang="en-US" u="sng" dirty="0" smtClean="0"/>
              <a:t>RESULTS</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r>
              <a:rPr lang="en-US" dirty="0" smtClean="0"/>
              <a:t>Once all the files are loaded into the database, we can do a “SELECT * FROM </a:t>
            </a:r>
            <a:r>
              <a:rPr lang="en-US" dirty="0" err="1" smtClean="0"/>
              <a:t>table_name</a:t>
            </a:r>
            <a:r>
              <a:rPr lang="en-US" dirty="0" smtClean="0"/>
              <a:t>” to validate the data.</a:t>
            </a:r>
          </a:p>
          <a:p>
            <a:r>
              <a:rPr lang="en-US" dirty="0" smtClean="0"/>
              <a:t>Now, let us answer a few queries about the UNIVERSITY database using SQL and try to analyze the results. </a:t>
            </a:r>
            <a:endParaRPr lang="en-US" dirty="0"/>
          </a:p>
        </p:txBody>
      </p:sp>
      <p:pic>
        <p:nvPicPr>
          <p:cNvPr id="4" name="Picture 3"/>
          <p:cNvPicPr>
            <a:picLocks noChangeAspect="1"/>
          </p:cNvPicPr>
          <p:nvPr/>
        </p:nvPicPr>
        <p:blipFill>
          <a:blip r:embed="rId2"/>
          <a:stretch>
            <a:fillRect/>
          </a:stretch>
        </p:blipFill>
        <p:spPr>
          <a:xfrm>
            <a:off x="1294263" y="1474455"/>
            <a:ext cx="4387248" cy="436232"/>
          </a:xfrm>
          <a:prstGeom prst="rect">
            <a:avLst/>
          </a:prstGeom>
        </p:spPr>
      </p:pic>
      <p:pic>
        <p:nvPicPr>
          <p:cNvPr id="5" name="Picture 4"/>
          <p:cNvPicPr>
            <a:picLocks noChangeAspect="1"/>
          </p:cNvPicPr>
          <p:nvPr/>
        </p:nvPicPr>
        <p:blipFill>
          <a:blip r:embed="rId3"/>
          <a:stretch>
            <a:fillRect/>
          </a:stretch>
        </p:blipFill>
        <p:spPr>
          <a:xfrm>
            <a:off x="7241132" y="1474455"/>
            <a:ext cx="4209339" cy="399348"/>
          </a:xfrm>
          <a:prstGeom prst="rect">
            <a:avLst/>
          </a:prstGeom>
        </p:spPr>
      </p:pic>
      <p:pic>
        <p:nvPicPr>
          <p:cNvPr id="6" name="Picture 5"/>
          <p:cNvPicPr>
            <a:picLocks noChangeAspect="1"/>
          </p:cNvPicPr>
          <p:nvPr/>
        </p:nvPicPr>
        <p:blipFill>
          <a:blip r:embed="rId4"/>
          <a:stretch>
            <a:fillRect/>
          </a:stretch>
        </p:blipFill>
        <p:spPr>
          <a:xfrm>
            <a:off x="1294263" y="2548126"/>
            <a:ext cx="4395087" cy="440733"/>
          </a:xfrm>
          <a:prstGeom prst="rect">
            <a:avLst/>
          </a:prstGeom>
        </p:spPr>
      </p:pic>
      <p:pic>
        <p:nvPicPr>
          <p:cNvPr id="7" name="Picture 6"/>
          <p:cNvPicPr>
            <a:picLocks noChangeAspect="1"/>
          </p:cNvPicPr>
          <p:nvPr/>
        </p:nvPicPr>
        <p:blipFill>
          <a:blip r:embed="rId5"/>
          <a:stretch>
            <a:fillRect/>
          </a:stretch>
        </p:blipFill>
        <p:spPr>
          <a:xfrm>
            <a:off x="7241132" y="2548126"/>
            <a:ext cx="4209339" cy="186838"/>
          </a:xfrm>
          <a:prstGeom prst="rect">
            <a:avLst/>
          </a:prstGeom>
        </p:spPr>
      </p:pic>
      <p:pic>
        <p:nvPicPr>
          <p:cNvPr id="8" name="Picture 7"/>
          <p:cNvPicPr>
            <a:picLocks noChangeAspect="1"/>
          </p:cNvPicPr>
          <p:nvPr/>
        </p:nvPicPr>
        <p:blipFill>
          <a:blip r:embed="rId6"/>
          <a:stretch>
            <a:fillRect/>
          </a:stretch>
        </p:blipFill>
        <p:spPr>
          <a:xfrm>
            <a:off x="1294263" y="3480392"/>
            <a:ext cx="4387248" cy="426190"/>
          </a:xfrm>
          <a:prstGeom prst="rect">
            <a:avLst/>
          </a:prstGeom>
        </p:spPr>
      </p:pic>
      <p:pic>
        <p:nvPicPr>
          <p:cNvPr id="9" name="Picture 8"/>
          <p:cNvPicPr>
            <a:picLocks noChangeAspect="1"/>
          </p:cNvPicPr>
          <p:nvPr/>
        </p:nvPicPr>
        <p:blipFill>
          <a:blip r:embed="rId7"/>
          <a:stretch>
            <a:fillRect/>
          </a:stretch>
        </p:blipFill>
        <p:spPr>
          <a:xfrm>
            <a:off x="7241132" y="3480391"/>
            <a:ext cx="4275760" cy="218151"/>
          </a:xfrm>
          <a:prstGeom prst="rect">
            <a:avLst/>
          </a:prstGeom>
        </p:spPr>
      </p:pic>
    </p:spTree>
    <p:extLst>
      <p:ext uri="{BB962C8B-B14F-4D97-AF65-F5344CB8AC3E}">
        <p14:creationId xmlns:p14="http://schemas.microsoft.com/office/powerpoint/2010/main" val="40008419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5370" y="504968"/>
            <a:ext cx="10707806" cy="5813946"/>
          </a:xfrm>
        </p:spPr>
        <p:txBody>
          <a:bodyPr>
            <a:normAutofit lnSpcReduction="10000"/>
          </a:bodyPr>
          <a:lstStyle/>
          <a:p>
            <a:pPr marL="514350" indent="-514350">
              <a:buFont typeface="+mj-lt"/>
              <a:buAutoNum type="arabicParenR"/>
            </a:pPr>
            <a:r>
              <a:rPr lang="en-US" dirty="0" smtClean="0"/>
              <a:t>Find </a:t>
            </a:r>
            <a:r>
              <a:rPr lang="en-US" dirty="0"/>
              <a:t>the titles of books that cost more that </a:t>
            </a:r>
            <a:r>
              <a:rPr lang="en-US" dirty="0" smtClean="0"/>
              <a:t>$30.</a:t>
            </a:r>
          </a:p>
          <a:p>
            <a:pPr marL="0" indent="0">
              <a:buNone/>
            </a:pPr>
            <a:r>
              <a:rPr lang="en-US" dirty="0" smtClean="0"/>
              <a:t>	</a:t>
            </a:r>
            <a:r>
              <a:rPr lang="en-US" u="sng" dirty="0" smtClean="0"/>
              <a:t>QUERY</a:t>
            </a:r>
            <a:r>
              <a:rPr lang="en-US" dirty="0" smtClean="0"/>
              <a:t>						</a:t>
            </a:r>
            <a:r>
              <a:rPr lang="en-US" u="sng" dirty="0" smtClean="0"/>
              <a:t>RESULT</a:t>
            </a:r>
            <a:endParaRPr lang="en-US" u="sng" dirty="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r>
              <a:rPr lang="en-US" dirty="0" smtClean="0"/>
              <a:t>Note that while creating alias of a table, we can actually ignore the “AS” keyword. Alias will be created with or without “AS” keyword. </a:t>
            </a:r>
          </a:p>
          <a:p>
            <a:pPr marL="0" indent="0">
              <a:buNone/>
            </a:pPr>
            <a:endParaRPr lang="en-US" dirty="0" smtClean="0"/>
          </a:p>
          <a:p>
            <a:pPr marL="0" indent="0">
              <a:buNone/>
            </a:pPr>
            <a:r>
              <a:rPr lang="en-US" dirty="0" smtClean="0"/>
              <a:t>2) </a:t>
            </a:r>
            <a:r>
              <a:rPr lang="en-US" dirty="0"/>
              <a:t>Find Sid’s and </a:t>
            </a:r>
            <a:r>
              <a:rPr lang="en-US" dirty="0" err="1"/>
              <a:t>Sname’s</a:t>
            </a:r>
            <a:r>
              <a:rPr lang="en-US" dirty="0"/>
              <a:t> of students who major in “CS” </a:t>
            </a:r>
            <a:r>
              <a:rPr lang="en-US" dirty="0" smtClean="0"/>
              <a:t>and who </a:t>
            </a:r>
            <a:r>
              <a:rPr lang="en-US" dirty="0"/>
              <a:t>buy a book that costs less that $20</a:t>
            </a:r>
          </a:p>
          <a:p>
            <a:pPr marL="0" indent="0">
              <a:buNone/>
            </a:pPr>
            <a:endParaRPr lang="en-US" dirty="0" smtClean="0"/>
          </a:p>
        </p:txBody>
      </p:sp>
      <p:pic>
        <p:nvPicPr>
          <p:cNvPr id="4" name="Picture 3"/>
          <p:cNvPicPr>
            <a:picLocks noChangeAspect="1"/>
          </p:cNvPicPr>
          <p:nvPr/>
        </p:nvPicPr>
        <p:blipFill>
          <a:blip r:embed="rId2"/>
          <a:stretch>
            <a:fillRect/>
          </a:stretch>
        </p:blipFill>
        <p:spPr>
          <a:xfrm>
            <a:off x="1529614" y="1547456"/>
            <a:ext cx="3386750" cy="458763"/>
          </a:xfrm>
          <a:prstGeom prst="rect">
            <a:avLst/>
          </a:prstGeom>
        </p:spPr>
      </p:pic>
      <p:pic>
        <p:nvPicPr>
          <p:cNvPr id="5" name="Picture 4"/>
          <p:cNvPicPr>
            <a:picLocks noChangeAspect="1"/>
          </p:cNvPicPr>
          <p:nvPr/>
        </p:nvPicPr>
        <p:blipFill>
          <a:blip r:embed="rId3"/>
          <a:stretch>
            <a:fillRect/>
          </a:stretch>
        </p:blipFill>
        <p:spPr>
          <a:xfrm>
            <a:off x="8030926" y="1547456"/>
            <a:ext cx="1481564" cy="2130514"/>
          </a:xfrm>
          <a:prstGeom prst="rect">
            <a:avLst/>
          </a:prstGeom>
        </p:spPr>
      </p:pic>
    </p:spTree>
    <p:extLst>
      <p:ext uri="{BB962C8B-B14F-4D97-AF65-F5344CB8AC3E}">
        <p14:creationId xmlns:p14="http://schemas.microsoft.com/office/powerpoint/2010/main" val="9950467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9017" y="556382"/>
            <a:ext cx="10776045" cy="5748884"/>
          </a:xfrm>
        </p:spPr>
        <p:txBody>
          <a:bodyPr>
            <a:normAutofit lnSpcReduction="10000"/>
          </a:bodyPr>
          <a:lstStyle/>
          <a:p>
            <a:pPr marL="0" indent="0">
              <a:buNone/>
            </a:pPr>
            <a:r>
              <a:rPr lang="en-US" dirty="0" smtClean="0"/>
              <a:t>	</a:t>
            </a:r>
            <a:r>
              <a:rPr lang="en-US" u="sng" dirty="0" smtClean="0"/>
              <a:t>QUERY</a:t>
            </a:r>
            <a:r>
              <a:rPr lang="en-US" dirty="0" smtClean="0"/>
              <a:t>							</a:t>
            </a:r>
            <a:r>
              <a:rPr lang="en-US" u="sng" dirty="0" smtClean="0"/>
              <a:t>RESULT</a:t>
            </a:r>
          </a:p>
          <a:p>
            <a:pPr marL="0" indent="0">
              <a:buNone/>
            </a:pPr>
            <a:endParaRPr lang="en-US" dirty="0" smtClean="0"/>
          </a:p>
          <a:p>
            <a:pPr marL="0" indent="0">
              <a:buNone/>
            </a:pPr>
            <a:endParaRPr lang="en-US" dirty="0"/>
          </a:p>
          <a:p>
            <a:pPr marL="0" indent="0">
              <a:buNone/>
            </a:pPr>
            <a:endParaRPr lang="en-US" dirty="0" smtClean="0"/>
          </a:p>
          <a:p>
            <a:pPr marL="514350" indent="-514350">
              <a:buFont typeface="+mj-lt"/>
              <a:buAutoNum type="arabicParenR" startAt="3"/>
            </a:pPr>
            <a:r>
              <a:rPr lang="en-US" dirty="0" smtClean="0"/>
              <a:t>Find </a:t>
            </a:r>
            <a:r>
              <a:rPr lang="en-US" dirty="0"/>
              <a:t>Sid’s and </a:t>
            </a:r>
            <a:r>
              <a:rPr lang="en-US" dirty="0" err="1"/>
              <a:t>Sname’s</a:t>
            </a:r>
            <a:r>
              <a:rPr lang="en-US" dirty="0"/>
              <a:t> of students who major in ”CS” but </a:t>
            </a:r>
            <a:r>
              <a:rPr lang="en-US" dirty="0" smtClean="0"/>
              <a:t>do not </a:t>
            </a:r>
            <a:r>
              <a:rPr lang="en-US" dirty="0"/>
              <a:t>buy any book</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r>
              <a:rPr lang="en-US" dirty="0" smtClean="0"/>
              <a:t>The inner query returns the details of all the students who buy books and the NOT EXISTS operator negates the result, providing us details of the students who do not buy any book.</a:t>
            </a:r>
          </a:p>
        </p:txBody>
      </p:sp>
      <p:pic>
        <p:nvPicPr>
          <p:cNvPr id="4" name="Picture 3"/>
          <p:cNvPicPr>
            <a:picLocks noChangeAspect="1"/>
          </p:cNvPicPr>
          <p:nvPr/>
        </p:nvPicPr>
        <p:blipFill>
          <a:blip r:embed="rId2"/>
          <a:stretch>
            <a:fillRect/>
          </a:stretch>
        </p:blipFill>
        <p:spPr>
          <a:xfrm>
            <a:off x="1235832" y="1253010"/>
            <a:ext cx="6445796" cy="926342"/>
          </a:xfrm>
          <a:prstGeom prst="rect">
            <a:avLst/>
          </a:prstGeom>
        </p:spPr>
      </p:pic>
      <p:pic>
        <p:nvPicPr>
          <p:cNvPr id="5" name="Picture 4"/>
          <p:cNvPicPr>
            <a:picLocks noChangeAspect="1"/>
          </p:cNvPicPr>
          <p:nvPr/>
        </p:nvPicPr>
        <p:blipFill>
          <a:blip r:embed="rId3"/>
          <a:stretch>
            <a:fillRect/>
          </a:stretch>
        </p:blipFill>
        <p:spPr>
          <a:xfrm>
            <a:off x="9162798" y="1253010"/>
            <a:ext cx="1236795" cy="883425"/>
          </a:xfrm>
          <a:prstGeom prst="rect">
            <a:avLst/>
          </a:prstGeom>
        </p:spPr>
      </p:pic>
      <p:pic>
        <p:nvPicPr>
          <p:cNvPr id="6" name="Picture 5"/>
          <p:cNvPicPr>
            <a:picLocks noChangeAspect="1"/>
          </p:cNvPicPr>
          <p:nvPr/>
        </p:nvPicPr>
        <p:blipFill>
          <a:blip r:embed="rId4"/>
          <a:stretch>
            <a:fillRect/>
          </a:stretch>
        </p:blipFill>
        <p:spPr>
          <a:xfrm>
            <a:off x="1235832" y="3446819"/>
            <a:ext cx="4592663" cy="1342884"/>
          </a:xfrm>
          <a:prstGeom prst="rect">
            <a:avLst/>
          </a:prstGeom>
        </p:spPr>
      </p:pic>
      <p:pic>
        <p:nvPicPr>
          <p:cNvPr id="7" name="Picture 6"/>
          <p:cNvPicPr>
            <a:picLocks noChangeAspect="1"/>
          </p:cNvPicPr>
          <p:nvPr/>
        </p:nvPicPr>
        <p:blipFill>
          <a:blip r:embed="rId5"/>
          <a:stretch>
            <a:fillRect/>
          </a:stretch>
        </p:blipFill>
        <p:spPr>
          <a:xfrm>
            <a:off x="9162797" y="3446819"/>
            <a:ext cx="1236795" cy="569759"/>
          </a:xfrm>
          <a:prstGeom prst="rect">
            <a:avLst/>
          </a:prstGeom>
        </p:spPr>
      </p:pic>
    </p:spTree>
    <p:extLst>
      <p:ext uri="{BB962C8B-B14F-4D97-AF65-F5344CB8AC3E}">
        <p14:creationId xmlns:p14="http://schemas.microsoft.com/office/powerpoint/2010/main" val="29326634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3401</TotalTime>
  <Words>817</Words>
  <Application>Microsoft Office PowerPoint</Application>
  <PresentationFormat>Widescreen</PresentationFormat>
  <Paragraphs>148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UNIVERSITY Database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General guidelines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Database</dc:title>
  <dc:creator>Suhas Jagadish</dc:creator>
  <cp:lastModifiedBy>Suhas Jagadish</cp:lastModifiedBy>
  <cp:revision>40</cp:revision>
  <dcterms:created xsi:type="dcterms:W3CDTF">2016-08-01T19:09:38Z</dcterms:created>
  <dcterms:modified xsi:type="dcterms:W3CDTF">2016-08-04T03:51:36Z</dcterms:modified>
</cp:coreProperties>
</file>